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8" r:id="rId6"/>
    <p:sldId id="279" r:id="rId7"/>
    <p:sldId id="260" r:id="rId8"/>
    <p:sldId id="262" r:id="rId9"/>
    <p:sldId id="263" r:id="rId10"/>
    <p:sldId id="261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80" r:id="rId20"/>
    <p:sldId id="272" r:id="rId21"/>
    <p:sldId id="282" r:id="rId22"/>
    <p:sldId id="281" r:id="rId23"/>
    <p:sldId id="273" r:id="rId24"/>
    <p:sldId id="283" r:id="rId25"/>
    <p:sldId id="274" r:id="rId26"/>
    <p:sldId id="284" r:id="rId27"/>
    <p:sldId id="276" r:id="rId28"/>
    <p:sldId id="285" r:id="rId29"/>
    <p:sldId id="277" r:id="rId3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 varScale="1">
        <p:scale>
          <a:sx n="74" d="100"/>
          <a:sy n="74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lipszis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6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E70DBF-4DA8-4145-B5C5-0C654B0AC6A9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7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8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37B670-B9D3-46AC-A315-C56B6D1857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5525A-EC5E-4052-B23B-0516ABAA44B6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15D9-DA36-462A-BA23-185E6F605D4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0813-5D08-40F3-AB5D-D3EBCB4004E8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430A-4DE2-4768-A3AA-C9413252053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8F661-E395-4D64-8766-C1940E5D07BD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5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AC074-0F43-4F91-ABBD-F1465DBBFB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églalap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lipszis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98F378-F947-4764-BF91-5FA84A1D8511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9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5A2C1D-4DE3-48B0-A802-E204967A53C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0248F-B5FB-433E-87B8-5C15318F9C68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6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E057F-E57C-4293-A394-4A048C13DB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78F01B-04A5-40B4-BB19-30FCCEF2A792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18A594-B22E-46AB-A68B-5CAB839813A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F57BA-AA2A-4862-BF56-793C90620E52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4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04E24-DC13-4857-9A08-59379D39DBC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églalap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1619CB-6312-432C-AC85-B09FD6D3FFC8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5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DC40A8-1062-4D22-9AC4-92AAF0E73A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01D782-D28B-490D-9D2D-FCF7B4F648AB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7F2C46-4DC3-412C-9714-F93393212A2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olyamatábra: Feldolgozás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lyamatábra: Feldolgozás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A66C9D-96E0-4ADD-BB1F-978528760543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9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10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4789F5-1BE4-4231-9FC5-C42EC9ADB2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lipszis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églalap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33" name="Szöveg helye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89B3244-BFD4-48B7-950E-C6523025DE65}" type="datetimeFigureOut">
              <a:rPr lang="hu-HU"/>
              <a:pPr>
                <a:defRPr/>
              </a:pPr>
              <a:t>2013. 05. 15.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0468F79C-B0CB-4E0B-9BE3-86D449AA4B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6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1925" y="1557338"/>
            <a:ext cx="7407275" cy="25923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Non-profit szervezetek bevételi szerkezetének elemzése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Klaszter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Salamon és Anheier (1996):  </a:t>
            </a:r>
          </a:p>
          <a:p>
            <a:pPr lvl="1"/>
            <a:r>
              <a:rPr lang="hu-HU" smtClean="0"/>
              <a:t>Liberális és szoc. dem államokban a magánadományok dominálnak az NPO-finanszírozásban, mert itt az állam az NPO alternatívája</a:t>
            </a:r>
          </a:p>
          <a:p>
            <a:pPr lvl="1"/>
            <a:r>
              <a:rPr lang="hu-HU" smtClean="0"/>
              <a:t>Korporatista országokban a kormányzati támogatások aránya magas, mert itt az NPO az állam „meghosszabbított keze”</a:t>
            </a:r>
          </a:p>
          <a:p>
            <a:pPr lvl="1"/>
            <a:r>
              <a:rPr lang="hu-HU" smtClean="0"/>
              <a:t>Központosított államokban egyik támogatási forma sem jelentős</a:t>
            </a:r>
          </a:p>
          <a:p>
            <a:pPr lvl="1"/>
            <a:endParaRPr lang="hu-H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Klaszter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3554" name="Tartalom helye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Klaszter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4578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 II. klaszter alapján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3 csoport: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1-es </a:t>
            </a:r>
            <a:r>
              <a:rPr lang="hu-HU" dirty="0" err="1" smtClean="0"/>
              <a:t>csop</a:t>
            </a:r>
            <a:r>
              <a:rPr lang="hu-HU" dirty="0" smtClean="0"/>
              <a:t>.: Magas filantrópia, alacsony kormányzati támogatások: liberális és </a:t>
            </a:r>
            <a:r>
              <a:rPr lang="hu-HU" dirty="0" err="1" smtClean="0"/>
              <a:t>szoc</a:t>
            </a:r>
            <a:r>
              <a:rPr lang="hu-HU" dirty="0" smtClean="0"/>
              <a:t>. </a:t>
            </a:r>
            <a:r>
              <a:rPr lang="hu-HU" dirty="0" err="1" smtClean="0"/>
              <a:t>dem</a:t>
            </a:r>
            <a:r>
              <a:rPr lang="hu-HU" dirty="0" smtClean="0"/>
              <a:t>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2-es </a:t>
            </a:r>
            <a:r>
              <a:rPr lang="hu-HU" dirty="0" err="1" smtClean="0"/>
              <a:t>csop</a:t>
            </a:r>
            <a:r>
              <a:rPr lang="hu-HU" dirty="0" smtClean="0"/>
              <a:t>.: Alacsony filantrópia, magas kormányzati támogatások: </a:t>
            </a:r>
            <a:r>
              <a:rPr lang="hu-HU" dirty="0" err="1" smtClean="0"/>
              <a:t>korporatista</a:t>
            </a:r>
            <a:endParaRPr lang="hu-HU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3-as csoport: Magas kormányzati támogatás, alacsony filantrópia, és alacsony jóléti kiadások: központosított? (?:Nem teljesen, mert alacsony kormányzati támogatással kéne párosulnia a fentieknek)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 II. klaszter alapján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Egyezések Salamon és Anheier (1996) eredményeivel:</a:t>
            </a:r>
          </a:p>
          <a:p>
            <a:pPr lvl="1"/>
            <a:r>
              <a:rPr lang="hu-HU" smtClean="0"/>
              <a:t>A volt szoc. országok és a liberális államok az I. csoportba (liberális és szoc. dem.) kerülnek</a:t>
            </a:r>
          </a:p>
          <a:p>
            <a:pPr lvl="1"/>
            <a:r>
              <a:rPr lang="hu-HU" smtClean="0"/>
              <a:t>Fr. o. és Németo. a II. csoportba (korporatista) kerül</a:t>
            </a:r>
          </a:p>
          <a:p>
            <a:pPr lvl="1"/>
            <a:r>
              <a:rPr lang="hu-HU" smtClean="0"/>
              <a:t>A korábbi modell által központosítottnak klasszifikált országok a III. csoportba kerülnek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 II. klaszter alapján III.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Eltérések Salamon és Anheier (1996) eredményeitől:</a:t>
            </a:r>
          </a:p>
          <a:p>
            <a:pPr lvl="1"/>
            <a:r>
              <a:rPr lang="hu-HU" smtClean="0"/>
              <a:t>A Skandináv országok a korporatista csoportba kerülnek</a:t>
            </a:r>
          </a:p>
          <a:p>
            <a:pPr lvl="1"/>
            <a:r>
              <a:rPr lang="hu-HU" smtClean="0"/>
              <a:t>A korporatista kategóriába kerül az összes olyan ország, amelyet Salamon és Anheier (1996) nem sorol ugyan ide, de a korábbi modell igen.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Szervezeti bevételi jellemzők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NPO-k bevételi adataira lineáris regresszió</a:t>
            </a:r>
          </a:p>
          <a:p>
            <a:r>
              <a:rPr lang="hu-HU" smtClean="0"/>
              <a:t>Magyarázó változók:</a:t>
            </a:r>
          </a:p>
          <a:p>
            <a:pPr lvl="1"/>
            <a:r>
              <a:rPr lang="hu-HU" smtClean="0"/>
              <a:t>NPO teljes állású munkaereje</a:t>
            </a:r>
          </a:p>
          <a:p>
            <a:pPr lvl="1"/>
            <a:r>
              <a:rPr lang="hu-HU" smtClean="0"/>
              <a:t>NPO önkénteseinek száma</a:t>
            </a:r>
          </a:p>
          <a:p>
            <a:pPr lvl="1"/>
            <a:r>
              <a:rPr lang="hu-HU" smtClean="0"/>
              <a:t>NPO kora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Szervezeti bevételi jellemzők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969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Vizsgált hipotézisek (Fischer-Wilsker-Young (2007) alapján):</a:t>
            </a:r>
          </a:p>
          <a:p>
            <a:pPr lvl="1"/>
            <a:r>
              <a:rPr lang="hu-HU" smtClean="0"/>
              <a:t>H1:Egészségügyben működő NPO átlagosan magasabb bevétellel bír</a:t>
            </a:r>
          </a:p>
          <a:p>
            <a:pPr lvl="1"/>
            <a:r>
              <a:rPr lang="hu-HU" smtClean="0"/>
              <a:t>H2:Az egészségügyben működő szervezet kora nem meghatározó</a:t>
            </a:r>
          </a:p>
          <a:p>
            <a:pPr lvl="1"/>
            <a:r>
              <a:rPr lang="hu-HU" smtClean="0"/>
              <a:t>H3:Eltérő bevételi szerkezet: Eü-ben magasabb a programjövedelmek aránya, mint a kultúra területén</a:t>
            </a:r>
          </a:p>
          <a:p>
            <a:pPr lvl="1"/>
            <a:endParaRPr lang="hu-HU" smtClean="0"/>
          </a:p>
          <a:p>
            <a:pPr lvl="1"/>
            <a:endParaRPr lang="hu-HU" smtClean="0"/>
          </a:p>
          <a:p>
            <a:pPr lvl="1"/>
            <a:endParaRPr lang="hu-H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Egészségügyben működő NPO átlagos bevételeinek viszonya egy átlagos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NPO-hoz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(H1)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0722" name="Tartalom helye 2"/>
          <p:cNvSpPr>
            <a:spLocks noGrp="1"/>
          </p:cNvSpPr>
          <p:nvPr>
            <p:ph idx="1"/>
          </p:nvPr>
        </p:nvSpPr>
        <p:spPr>
          <a:xfrm>
            <a:off x="1435100" y="1989138"/>
            <a:ext cx="7499350" cy="4259262"/>
          </a:xfrm>
        </p:spPr>
        <p:txBody>
          <a:bodyPr/>
          <a:lstStyle/>
          <a:p>
            <a:r>
              <a:rPr lang="hu-HU" smtClean="0"/>
              <a:t>Lineáris regresszió a teljes bevételre az összes NPO-t figyelembe véve - Lin. regresszió a teljes bevételre az egészségügyi NPO-kat figyelembe véve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pPr>
              <a:buFont typeface="Wingdings 2" pitchFamily="18" charset="2"/>
              <a:buNone/>
            </a:pPr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Eredmények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Összes NPO-ra (R</a:t>
            </a:r>
            <a:r>
              <a:rPr lang="hu-HU" baseline="30000" smtClean="0"/>
              <a:t>2</a:t>
            </a:r>
            <a:r>
              <a:rPr lang="hu-HU" smtClean="0"/>
              <a:t>=0,205)</a:t>
            </a:r>
            <a:r>
              <a:rPr lang="hu-HU" sz="2800" smtClean="0"/>
              <a:t>:</a:t>
            </a:r>
            <a:endParaRPr lang="hu-HU" smtClean="0"/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r>
              <a:rPr lang="hu-HU" smtClean="0"/>
              <a:t>Egészségügyi NPO-ra (R</a:t>
            </a:r>
            <a:r>
              <a:rPr lang="hu-HU" baseline="30000" smtClean="0"/>
              <a:t>2</a:t>
            </a:r>
            <a:r>
              <a:rPr lang="hu-HU" smtClean="0"/>
              <a:t>=0,0807)</a:t>
            </a:r>
          </a:p>
        </p:txBody>
      </p:sp>
      <p:pic>
        <p:nvPicPr>
          <p:cNvPr id="31747" name="Kép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4508500"/>
            <a:ext cx="62103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Kép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1916113"/>
            <a:ext cx="67675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Tartalom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Nemzetközi mintázatok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err="1" smtClean="0"/>
              <a:t>Salamon-Anheier</a:t>
            </a:r>
            <a:r>
              <a:rPr lang="hu-HU" dirty="0" smtClean="0"/>
              <a:t> (1996) alapján: Kormányzati támogatások és non-profit szektor mérete közti összefüggés vizsgálata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 Vállalati szintű mintázatok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err="1" smtClean="0"/>
              <a:t>Fischer-Wilsker-Young</a:t>
            </a:r>
            <a:r>
              <a:rPr lang="hu-HU" dirty="0" smtClean="0"/>
              <a:t> (2007) alapján: főleg egészségügyi szektorban működő </a:t>
            </a:r>
            <a:r>
              <a:rPr lang="hu-HU" dirty="0" err="1" smtClean="0"/>
              <a:t>NPO-k</a:t>
            </a:r>
            <a:r>
              <a:rPr lang="hu-HU" dirty="0" smtClean="0"/>
              <a:t> vizsgálata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hu-HU" dirty="0" smtClean="0"/>
              <a:t>Egészségügyi területen működő non-profit átlagos bevételei nagyobbak, mint egy átlagos non-profité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hu-HU" dirty="0" smtClean="0"/>
              <a:t>Szervezet kora nem meghatározó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hu-HU" dirty="0" smtClean="0"/>
              <a:t>Eltérő bevételi szerkezet:  </a:t>
            </a:r>
            <a:r>
              <a:rPr lang="hu-HU" dirty="0" err="1" smtClean="0"/>
              <a:t>Eü-ben</a:t>
            </a:r>
            <a:r>
              <a:rPr lang="hu-HU" dirty="0" smtClean="0"/>
              <a:t> magasabb programjövedelmek, mint a kultúra területén</a:t>
            </a:r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Probléma:  A modell rosszul specifikált a teljes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NPO-kat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nézve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0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hu-HU" smtClean="0"/>
          </a:p>
        </p:txBody>
      </p:sp>
      <p:pic>
        <p:nvPicPr>
          <p:cNvPr id="32771" name="Kép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484313"/>
            <a:ext cx="7127875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Probléma:  A modell rosszul specifikált az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eü-i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NPO-kra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nézve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3794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481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Eü-i NPO átlagosan magasabb bevételre tesz szert</a:t>
            </a:r>
          </a:p>
          <a:p>
            <a:r>
              <a:rPr lang="hu-HU" smtClean="0"/>
              <a:t>De:</a:t>
            </a:r>
          </a:p>
          <a:p>
            <a:pPr lvl="1"/>
            <a:r>
              <a:rPr lang="hu-HU" smtClean="0"/>
              <a:t>A konstans az eü NPO-k esetében eleve nem szignifikáns!</a:t>
            </a:r>
          </a:p>
          <a:p>
            <a:pPr lvl="1"/>
            <a:r>
              <a:rPr lang="hu-HU" smtClean="0"/>
              <a:t>A modell a teljes NPO-kra nézve rosszul specifikált</a:t>
            </a:r>
          </a:p>
          <a:p>
            <a:pPr lvl="1"/>
            <a:r>
              <a:rPr lang="hu-HU" smtClean="0"/>
              <a:t>A modell az eü-i NPO-kra nézve is rosszul specifikált</a:t>
            </a:r>
          </a:p>
          <a:p>
            <a:pPr lvl="1"/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Az egészségügyben működő szervezet kora (H2)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5842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hu-HU" smtClean="0"/>
              <a:t>Valószínűleg strukturális törés az eü-i NPO-kat tekintve is        külön regresszió a kórházakra és az egyéb eü-i NPO-kra</a:t>
            </a:r>
          </a:p>
          <a:p>
            <a:pPr>
              <a:buFont typeface="Arial" charset="0"/>
              <a:buChar char="•"/>
            </a:pPr>
            <a:endParaRPr lang="hu-HU" smtClean="0"/>
          </a:p>
          <a:p>
            <a:pPr>
              <a:buFont typeface="Arial" charset="0"/>
              <a:buChar char="•"/>
            </a:pPr>
            <a:r>
              <a:rPr lang="hu-HU" smtClean="0"/>
              <a:t>H2’: Az egészségügyben működő kis méretű NPO-k kora nem meghatározó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5219700" y="2205038"/>
            <a:ext cx="720725" cy="7143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Eredmények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686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R</a:t>
            </a:r>
            <a:r>
              <a:rPr lang="hu-HU" baseline="30000" smtClean="0"/>
              <a:t>2</a:t>
            </a:r>
            <a:r>
              <a:rPr lang="hu-HU" smtClean="0"/>
              <a:t>=0,528 mellett</a:t>
            </a:r>
          </a:p>
          <a:p>
            <a:pPr>
              <a:buFont typeface="Wingdings 2" pitchFamily="18" charset="2"/>
              <a:buNone/>
            </a:pPr>
            <a:endParaRPr lang="hu-HU" smtClean="0"/>
          </a:p>
        </p:txBody>
      </p:sp>
      <p:pic>
        <p:nvPicPr>
          <p:cNvPr id="36867" name="Kép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420938"/>
            <a:ext cx="669607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A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reziduumok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normalitása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37890" name="Tartalom helye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8914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A vállalat kora bent marad, mint magyarázó változó a modellben (3%-os szignifikancia szinten)</a:t>
            </a:r>
          </a:p>
          <a:p>
            <a:r>
              <a:rPr lang="hu-HU" smtClean="0"/>
              <a:t>De</a:t>
            </a:r>
          </a:p>
          <a:p>
            <a:pPr lvl="1"/>
            <a:r>
              <a:rPr lang="hu-HU" smtClean="0"/>
              <a:t>Alacsony a mintaelemszám</a:t>
            </a:r>
          </a:p>
          <a:p>
            <a:pPr lvl="1"/>
            <a:r>
              <a:rPr lang="hu-HU" smtClean="0"/>
              <a:t>A reziduum nem teljesen normális eloszlású</a:t>
            </a:r>
          </a:p>
          <a:p>
            <a:pPr lvl="1"/>
            <a:r>
              <a:rPr lang="hu-HU" smtClean="0"/>
              <a:t>(Viszont mindezek ellenére jó a modell magyarázó ereje)</a:t>
            </a:r>
          </a:p>
          <a:p>
            <a:endParaRPr lang="hu-HU" smtClean="0"/>
          </a:p>
          <a:p>
            <a:endParaRPr lang="hu-HU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Magasabb programjövedelmek az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eü-ben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(H3)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9938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Két lehetőség a tesztelésre és kettő a mintákra:</a:t>
            </a:r>
          </a:p>
          <a:p>
            <a:pPr lvl="1"/>
            <a:r>
              <a:rPr lang="hu-HU" smtClean="0"/>
              <a:t>Minták: </a:t>
            </a:r>
          </a:p>
          <a:p>
            <a:pPr lvl="2"/>
            <a:r>
              <a:rPr lang="hu-HU" smtClean="0"/>
              <a:t>Összes eü-i NPO</a:t>
            </a:r>
          </a:p>
          <a:p>
            <a:pPr lvl="2"/>
            <a:r>
              <a:rPr lang="hu-HU" smtClean="0"/>
              <a:t>Átlagos-kis méretű NPO-k</a:t>
            </a:r>
          </a:p>
          <a:p>
            <a:pPr lvl="1"/>
            <a:r>
              <a:rPr lang="hu-HU" smtClean="0"/>
              <a:t>Tesztelés:</a:t>
            </a:r>
          </a:p>
          <a:p>
            <a:pPr lvl="2"/>
            <a:r>
              <a:rPr lang="hu-HU" smtClean="0"/>
              <a:t>Lin. Regresszió a programjövedelmekre, és ezek konstansainak összehasonlítása</a:t>
            </a:r>
          </a:p>
          <a:p>
            <a:pPr lvl="2"/>
            <a:r>
              <a:rPr lang="hu-HU" smtClean="0"/>
              <a:t>T-próba</a:t>
            </a:r>
          </a:p>
          <a:p>
            <a:endParaRPr lang="hu-HU" smtClean="0"/>
          </a:p>
          <a:p>
            <a:endParaRPr lang="hu-HU" smtClean="0"/>
          </a:p>
          <a:p>
            <a:endParaRPr lang="hu-HU" smtClean="0"/>
          </a:p>
          <a:p>
            <a:pPr lvl="1">
              <a:buFont typeface="Verdana" pitchFamily="34" charset="0"/>
              <a:buNone/>
            </a:pPr>
            <a:endParaRPr lang="hu-HU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Eredmények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0962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A kulturális szektor esetében is rosszul specifikált a modell, így a lin. regressziós megoldás nem jó. Helyette: t-próba</a:t>
            </a:r>
          </a:p>
          <a:p>
            <a:endParaRPr lang="hu-HU" smtClean="0"/>
          </a:p>
          <a:p>
            <a:r>
              <a:rPr lang="hu-HU" smtClean="0"/>
              <a:t>Átlagos méretű NPO-kkal is a különbség már szignifikáns</a:t>
            </a:r>
          </a:p>
          <a:p>
            <a:endParaRPr lang="hu-H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hu-HU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98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u-HU" smtClean="0"/>
          </a:p>
          <a:p>
            <a:pPr algn="ctr"/>
            <a:endParaRPr lang="hu-HU" smtClean="0"/>
          </a:p>
          <a:p>
            <a:pPr algn="ctr"/>
            <a:endParaRPr lang="hu-HU" smtClean="0"/>
          </a:p>
          <a:p>
            <a:pPr algn="ctr">
              <a:buFont typeface="Wingdings 2" pitchFamily="18" charset="2"/>
              <a:buNone/>
            </a:pPr>
            <a:r>
              <a:rPr lang="hu-HU" smtClean="0"/>
              <a:t>Köszönöm a figyelmet!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Nemzetközi mintázatok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2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Az Esping-Andersen-féle megközelítés</a:t>
            </a:r>
          </a:p>
          <a:p>
            <a:endParaRPr lang="hu-HU" smtClean="0"/>
          </a:p>
          <a:p>
            <a:endParaRPr lang="hu-HU" smtClean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1331913" y="2420938"/>
          <a:ext cx="7343775" cy="3671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1836204"/>
                <a:gridCol w="1836204"/>
                <a:gridCol w="1836204"/>
              </a:tblGrid>
              <a:tr h="900661">
                <a:tc rowSpan="4">
                  <a:txBody>
                    <a:bodyPr/>
                    <a:lstStyle/>
                    <a:p>
                      <a:endParaRPr lang="hu-HU" dirty="0" smtClean="0"/>
                    </a:p>
                    <a:p>
                      <a:endParaRPr lang="hu-HU" dirty="0" smtClean="0"/>
                    </a:p>
                    <a:p>
                      <a:endParaRPr lang="hu-HU" dirty="0" smtClean="0"/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endParaRPr lang="hu-HU" dirty="0" smtClean="0"/>
                    </a:p>
                    <a:p>
                      <a:pPr algn="l"/>
                      <a:r>
                        <a:rPr lang="hu-HU" dirty="0" smtClean="0"/>
                        <a:t>Kormányzati</a:t>
                      </a:r>
                    </a:p>
                    <a:p>
                      <a:r>
                        <a:rPr lang="hu-HU" dirty="0" smtClean="0"/>
                        <a:t>jóléti kiadások</a:t>
                      </a:r>
                      <a:endParaRPr lang="hu-H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hu-HU" dirty="0" smtClean="0"/>
                    </a:p>
                    <a:p>
                      <a:pPr algn="ctr"/>
                      <a:r>
                        <a:rPr lang="hu-HU" dirty="0" smtClean="0"/>
                        <a:t>Non-profit szektor mérete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90066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Alacsony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Magas</a:t>
                      </a:r>
                      <a:endParaRPr lang="hu-HU" dirty="0"/>
                    </a:p>
                  </a:txBody>
                  <a:tcPr/>
                </a:tc>
              </a:tr>
              <a:tr h="970424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Magas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Szociáldemokrata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Korporatista</a:t>
                      </a:r>
                      <a:endParaRPr lang="hu-HU" dirty="0"/>
                    </a:p>
                  </a:txBody>
                  <a:tcPr/>
                </a:tc>
              </a:tr>
              <a:tr h="90066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Alacsony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Központosított</a:t>
                      </a:r>
                      <a:r>
                        <a:rPr lang="hu-HU" baseline="0" dirty="0" smtClean="0"/>
                        <a:t> (Statikus)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Liberális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Nemzetközi mintázatok II.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Lehetséges megközelítés (Salamon és </a:t>
            </a:r>
            <a:r>
              <a:rPr lang="hu-HU" dirty="0" err="1" smtClean="0"/>
              <a:t>Anheier</a:t>
            </a:r>
            <a:r>
              <a:rPr lang="hu-HU" dirty="0" smtClean="0"/>
              <a:t> (1996)): NPO klasszifikációja meghatározza-e a NPO szektor méretét ill. kiadási szerkezetét?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Ehelyett: Klaszterelemzés visszaadja-e a csoportokat? 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Klaszterezés a </a:t>
            </a:r>
            <a:r>
              <a:rPr lang="hu-HU" dirty="0" err="1" smtClean="0"/>
              <a:t>NPO-szektor</a:t>
            </a:r>
            <a:r>
              <a:rPr lang="hu-HU" dirty="0" smtClean="0"/>
              <a:t> mérete, kormányzati kiadások szerint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hu-HU" dirty="0" err="1" smtClean="0"/>
              <a:t>Soc</a:t>
            </a:r>
            <a:r>
              <a:rPr lang="hu-HU" dirty="0" smtClean="0"/>
              <a:t> </a:t>
            </a:r>
            <a:r>
              <a:rPr lang="hu-HU" dirty="0" err="1" smtClean="0"/>
              <a:t>Expenditures</a:t>
            </a:r>
            <a:r>
              <a:rPr lang="hu-HU" dirty="0" smtClean="0"/>
              <a:t> GDP% - NPO GDP% 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hu-HU" dirty="0" err="1" smtClean="0"/>
              <a:t>Soc</a:t>
            </a:r>
            <a:r>
              <a:rPr lang="hu-HU" dirty="0" smtClean="0"/>
              <a:t>. </a:t>
            </a:r>
            <a:r>
              <a:rPr lang="hu-HU" dirty="0" err="1" smtClean="0"/>
              <a:t>Expenditures</a:t>
            </a:r>
            <a:r>
              <a:rPr lang="hu-HU" dirty="0" smtClean="0"/>
              <a:t> GDP% - NPO </a:t>
            </a:r>
            <a:r>
              <a:rPr lang="hu-HU" dirty="0" err="1" smtClean="0"/>
              <a:t>sectoral</a:t>
            </a:r>
            <a:r>
              <a:rPr lang="hu-HU" dirty="0" smtClean="0"/>
              <a:t> GDP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Klaszterezés a bevételek megoszlása (díjtételek, kormányzati támogatások, filantrópia nagysága) szerint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Hierarchikus klaszter, euklideszi metrika, csoportok közötti </a:t>
            </a:r>
            <a:r>
              <a:rPr lang="hu-HU" dirty="0" err="1" smtClean="0"/>
              <a:t>távolságmax</a:t>
            </a:r>
            <a:r>
              <a:rPr lang="hu-HU" dirty="0" smtClean="0"/>
              <a:t>., változók szerinti standardizálás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Szociális kiadások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GDP%-ában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–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szektorális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GDP a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GDP%-ában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7410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az I. klaszter alapján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4 klaszter alakul ki, de nem értelmezhető az </a:t>
            </a:r>
            <a:r>
              <a:rPr lang="hu-HU" dirty="0" err="1" smtClean="0"/>
              <a:t>Esping-Andersen</a:t>
            </a:r>
            <a:r>
              <a:rPr lang="hu-HU" dirty="0" smtClean="0"/>
              <a:t> keretben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err="1" smtClean="0"/>
              <a:t>K-Means</a:t>
            </a:r>
            <a:r>
              <a:rPr lang="hu-HU" dirty="0" smtClean="0"/>
              <a:t> klaszterrel újra elvégezve egészen hasonló eredmény adódik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365760" indent="-283464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Abszolút szektormérettel értelmezhető az eredmény?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  <p:sp>
        <p:nvSpPr>
          <p:cNvPr id="5" name="Jobb oldali kapcsos zárójel 4"/>
          <p:cNvSpPr/>
          <p:nvPr/>
        </p:nvSpPr>
        <p:spPr>
          <a:xfrm rot="5400000">
            <a:off x="4463256" y="872332"/>
            <a:ext cx="720725" cy="597693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  <p:sp>
        <p:nvSpPr>
          <p:cNvPr id="6" name="Jobbra nyíl 5"/>
          <p:cNvSpPr/>
          <p:nvPr/>
        </p:nvSpPr>
        <p:spPr>
          <a:xfrm rot="5400000">
            <a:off x="4499769" y="4364831"/>
            <a:ext cx="649288" cy="50482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Szociális kiadások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GDP%-ban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– abszolút </a:t>
            </a:r>
            <a:r>
              <a:rPr lang="hu-HU" dirty="0" err="1" smtClean="0">
                <a:solidFill>
                  <a:schemeClr val="tx2">
                    <a:satMod val="130000"/>
                  </a:schemeClr>
                </a:solidFill>
              </a:rPr>
              <a:t>szektorális</a:t>
            </a: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 GDP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9458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3450" y="1462088"/>
            <a:ext cx="5962650" cy="47720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az II. klaszter alapján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Értelmezhető az </a:t>
            </a:r>
            <a:r>
              <a:rPr lang="hu-HU" dirty="0" err="1" smtClean="0"/>
              <a:t>Esping-Andersen</a:t>
            </a:r>
            <a:r>
              <a:rPr lang="hu-HU" dirty="0" smtClean="0"/>
              <a:t> keretben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hu-HU" dirty="0" smtClean="0"/>
              <a:t>Egyezések Salamon és </a:t>
            </a:r>
            <a:r>
              <a:rPr lang="hu-HU" dirty="0" err="1" smtClean="0"/>
              <a:t>Anheier</a:t>
            </a:r>
            <a:r>
              <a:rPr lang="hu-HU" dirty="0" smtClean="0"/>
              <a:t> (1996) eredményeivel: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4 klaszter alakul ki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Japán külön klaszter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Skandináv országok </a:t>
            </a:r>
            <a:r>
              <a:rPr lang="hu-HU" dirty="0" err="1" smtClean="0"/>
              <a:t>szoc</a:t>
            </a:r>
            <a:r>
              <a:rPr lang="hu-HU" dirty="0" smtClean="0"/>
              <a:t>. </a:t>
            </a:r>
            <a:r>
              <a:rPr lang="hu-HU" dirty="0" err="1" smtClean="0"/>
              <a:t>dem</a:t>
            </a:r>
            <a:r>
              <a:rPr lang="hu-HU" dirty="0" smtClean="0"/>
              <a:t> besorolást kapnak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err="1" smtClean="0"/>
              <a:t>Németo</a:t>
            </a:r>
            <a:r>
              <a:rPr lang="hu-HU" dirty="0" smtClean="0"/>
              <a:t>. és </a:t>
            </a:r>
            <a:r>
              <a:rPr lang="hu-HU" dirty="0" err="1" smtClean="0"/>
              <a:t>Fr.o</a:t>
            </a:r>
            <a:r>
              <a:rPr lang="hu-HU" dirty="0" smtClean="0"/>
              <a:t>. </a:t>
            </a:r>
            <a:r>
              <a:rPr lang="hu-HU" dirty="0" err="1" smtClean="0"/>
              <a:t>korporatista</a:t>
            </a:r>
            <a:r>
              <a:rPr lang="hu-HU" dirty="0" smtClean="0"/>
              <a:t> besorolást kap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hu-HU" dirty="0" smtClean="0"/>
              <a:t>Dél-Korea és a dél-amerikai államok központosított besorolást kapnak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tx2">
                    <a:satMod val="130000"/>
                  </a:schemeClr>
                </a:solidFill>
              </a:rPr>
              <a:t>Következtetések az I. klaszter alapján</a:t>
            </a:r>
            <a:endParaRPr lang="hu-H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1506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Eltérések Salamon és Anheier (1996) eredményeitől:</a:t>
            </a:r>
          </a:p>
          <a:p>
            <a:pPr lvl="1"/>
            <a:r>
              <a:rPr lang="hu-HU" smtClean="0"/>
              <a:t>Japán nem a központosított kategóriába kerül, hanem valami liberális jellegűbe (de Japánnál nem alacsony a kormányzati támogatások aránya)</a:t>
            </a:r>
          </a:p>
          <a:p>
            <a:pPr lvl="1"/>
            <a:endParaRPr lang="hu-HU" smtClean="0"/>
          </a:p>
          <a:p>
            <a:pPr lvl="1"/>
            <a:r>
              <a:rPr lang="hu-HU" smtClean="0"/>
              <a:t>Olaszország (szoc. dem) és Nagy-Brittannia (liberális) is korporatista kategóriába került</a:t>
            </a:r>
          </a:p>
          <a:p>
            <a:pPr lvl="1"/>
            <a:endParaRPr lang="hu-HU" smtClean="0"/>
          </a:p>
          <a:p>
            <a:pPr lvl="1"/>
            <a:endParaRPr lang="hu-H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Napfordul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</TotalTime>
  <Words>726</Words>
  <Application>Microsoft Office PowerPoint</Application>
  <PresentationFormat>Diavetítés a képernyőre (4:3 oldalarány)</PresentationFormat>
  <Paragraphs>144</Paragraphs>
  <Slides>29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Tervezősablon</vt:lpstr>
      </vt:variant>
      <vt:variant>
        <vt:i4>7</vt:i4>
      </vt:variant>
      <vt:variant>
        <vt:lpstr>Diacímek</vt:lpstr>
      </vt:variant>
      <vt:variant>
        <vt:i4>29</vt:i4>
      </vt:variant>
    </vt:vector>
  </HeadingPairs>
  <TitlesOfParts>
    <vt:vector size="41" baseType="lpstr">
      <vt:lpstr>Gill Sans MT</vt:lpstr>
      <vt:lpstr>Arial</vt:lpstr>
      <vt:lpstr>Wingdings 2</vt:lpstr>
      <vt:lpstr>Verdana</vt:lpstr>
      <vt:lpstr>Calibri</vt:lpstr>
      <vt:lpstr>Napforduló</vt:lpstr>
      <vt:lpstr>Napforduló</vt:lpstr>
      <vt:lpstr>Napforduló</vt:lpstr>
      <vt:lpstr>Napforduló</vt:lpstr>
      <vt:lpstr>Napforduló</vt:lpstr>
      <vt:lpstr>Napforduló</vt:lpstr>
      <vt:lpstr>Napforduló</vt:lpstr>
      <vt:lpstr>Non-profit szervezetek bevételi szerkezetének elemzése</vt:lpstr>
      <vt:lpstr>Tartalom</vt:lpstr>
      <vt:lpstr>Nemzetközi mintázatok</vt:lpstr>
      <vt:lpstr>Nemzetközi mintázatok II.</vt:lpstr>
      <vt:lpstr>Szociális kiadások GDP%-ában – szektorális GDP a GDP%-ában</vt:lpstr>
      <vt:lpstr>Következtetések az I. klaszter alapján</vt:lpstr>
      <vt:lpstr>Szociális kiadások GDP%-ban – abszolút szektorális GDP</vt:lpstr>
      <vt:lpstr>Következtetések az II. klaszter alapján</vt:lpstr>
      <vt:lpstr>Következtetések az I. klaszter alapján</vt:lpstr>
      <vt:lpstr>Klaszter II.</vt:lpstr>
      <vt:lpstr>Klaszter II.</vt:lpstr>
      <vt:lpstr>Klaszter II.</vt:lpstr>
      <vt:lpstr>Következtetések a II. klaszter alapján</vt:lpstr>
      <vt:lpstr>Következtetések a II. klaszter alapján II.</vt:lpstr>
      <vt:lpstr>Következtetések a II. klaszter alapján III.</vt:lpstr>
      <vt:lpstr>Szervezeti bevételi jellemzők</vt:lpstr>
      <vt:lpstr>Szervezeti bevételi jellemzők II.</vt:lpstr>
      <vt:lpstr>Egészségügyben működő NPO átlagos bevételeinek viszonya egy átlagos NPO-hoz (H1)</vt:lpstr>
      <vt:lpstr>Eredmények</vt:lpstr>
      <vt:lpstr>Probléma:  A modell rosszul specifikált a teljes NPO-kat nézve</vt:lpstr>
      <vt:lpstr>Probléma:  A modell rosszul specifikált az eü-i NPO-kra nézve</vt:lpstr>
      <vt:lpstr>Következtetések</vt:lpstr>
      <vt:lpstr>Az egészségügyben működő szervezet kora (H2)</vt:lpstr>
      <vt:lpstr>Eredmények</vt:lpstr>
      <vt:lpstr>A reziduumok normalitása</vt:lpstr>
      <vt:lpstr>Következtetések</vt:lpstr>
      <vt:lpstr>Magasabb programjövedelmek az eü-ben (H3)</vt:lpstr>
      <vt:lpstr>Eredmények</vt:lpstr>
      <vt:lpstr>29.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Non-profit szervezetek bevételi szerkezetének elemzése</dc:title>
  <dc:creator>szabo_s</dc:creator>
  <cp:lastModifiedBy>kela</cp:lastModifiedBy>
  <cp:revision>23</cp:revision>
  <dcterms:created xsi:type="dcterms:W3CDTF">2013-05-06T05:35:21Z</dcterms:created>
  <dcterms:modified xsi:type="dcterms:W3CDTF">2013-05-15T11:34:06Z</dcterms:modified>
</cp:coreProperties>
</file>