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5" r:id="rId20"/>
    <p:sldId id="273" r:id="rId21"/>
    <p:sldId id="279" r:id="rId22"/>
    <p:sldId id="280" r:id="rId23"/>
    <p:sldId id="281" r:id="rId24"/>
    <p:sldId id="282" r:id="rId25"/>
    <p:sldId id="276" r:id="rId26"/>
    <p:sldId id="277" r:id="rId27"/>
    <p:sldId id="278" r:id="rId28"/>
    <p:sldId id="283" r:id="rId29"/>
    <p:sldId id="284" r:id="rId30"/>
    <p:sldId id="285" r:id="rId31"/>
    <p:sldId id="286" r:id="rId32"/>
    <p:sldId id="287" r:id="rId33"/>
    <p:sldId id="291" r:id="rId34"/>
    <p:sldId id="288" r:id="rId35"/>
    <p:sldId id="290" r:id="rId36"/>
    <p:sldId id="289" r:id="rId3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23350B41-F0F7-411C-938C-D191EB2D74CF}"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334410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3350B41-F0F7-411C-938C-D191EB2D74CF}"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22317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3350B41-F0F7-411C-938C-D191EB2D74CF}"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374128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3350B41-F0F7-411C-938C-D191EB2D74CF}"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129345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3350B41-F0F7-411C-938C-D191EB2D74CF}"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408129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3350B41-F0F7-411C-938C-D191EB2D74CF}"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155742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3350B41-F0F7-411C-938C-D191EB2D74CF}" type="datetimeFigureOut">
              <a:rPr lang="hu-HU" smtClean="0"/>
              <a:t>2018. 03. 03.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271698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3350B41-F0F7-411C-938C-D191EB2D74CF}" type="datetimeFigureOut">
              <a:rPr lang="hu-HU" smtClean="0"/>
              <a:t>2018. 03. 03.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38488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3350B41-F0F7-411C-938C-D191EB2D74CF}" type="datetimeFigureOut">
              <a:rPr lang="hu-HU" smtClean="0"/>
              <a:t>2018. 03. 03.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284394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3350B41-F0F7-411C-938C-D191EB2D74CF}"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263693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3350B41-F0F7-411C-938C-D191EB2D74CF}"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F2B7200-A776-4DB4-8AAE-4518CFC9F476}" type="slidenum">
              <a:rPr lang="hu-HU" smtClean="0"/>
              <a:t>‹#›</a:t>
            </a:fld>
            <a:endParaRPr lang="hu-HU"/>
          </a:p>
        </p:txBody>
      </p:sp>
    </p:spTree>
    <p:extLst>
      <p:ext uri="{BB962C8B-B14F-4D97-AF65-F5344CB8AC3E}">
        <p14:creationId xmlns:p14="http://schemas.microsoft.com/office/powerpoint/2010/main" val="16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50B41-F0F7-411C-938C-D191EB2D74CF}" type="datetimeFigureOut">
              <a:rPr lang="hu-HU" smtClean="0"/>
              <a:t>2018. 03. 03.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7200-A776-4DB4-8AAE-4518CFC9F476}" type="slidenum">
              <a:rPr lang="hu-HU" smtClean="0"/>
              <a:t>‹#›</a:t>
            </a:fld>
            <a:endParaRPr lang="hu-HU"/>
          </a:p>
        </p:txBody>
      </p:sp>
    </p:spTree>
    <p:extLst>
      <p:ext uri="{BB962C8B-B14F-4D97-AF65-F5344CB8AC3E}">
        <p14:creationId xmlns:p14="http://schemas.microsoft.com/office/powerpoint/2010/main" val="419808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Statistical</a:t>
            </a:r>
            <a:r>
              <a:rPr lang="hu-HU" dirty="0" smtClean="0"/>
              <a:t> </a:t>
            </a:r>
            <a:r>
              <a:rPr lang="hu-HU" dirty="0" err="1" smtClean="0"/>
              <a:t>Tests</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240035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44583" y="940526"/>
            <a:ext cx="10711543" cy="3046988"/>
          </a:xfrm>
          <a:prstGeom prst="rect">
            <a:avLst/>
          </a:prstGeom>
          <a:noFill/>
        </p:spPr>
        <p:txBody>
          <a:bodyPr wrap="square" rtlCol="0">
            <a:spAutoFit/>
          </a:bodyPr>
          <a:lstStyle/>
          <a:p>
            <a:r>
              <a:rPr lang="en-US" sz="2400" dirty="0" smtClean="0"/>
              <a:t>According to the Centers for Disease Control and Prevention (CDC), 17% of</a:t>
            </a:r>
          </a:p>
          <a:p>
            <a:r>
              <a:rPr lang="en-US" sz="2400" dirty="0" smtClean="0"/>
              <a:t>school-age children in the United States are obese, while 33.8% of adults in the U.S. are</a:t>
            </a:r>
            <a:r>
              <a:rPr lang="hu-HU" sz="2400" dirty="0" smtClean="0"/>
              <a:t> </a:t>
            </a:r>
            <a:r>
              <a:rPr lang="en-US" sz="2400" dirty="0" smtClean="0"/>
              <a:t>obese (having a body mass index (BMI) of at least 30). </a:t>
            </a:r>
            <a:endParaRPr lang="hu-HU" sz="2400" dirty="0" smtClean="0"/>
          </a:p>
          <a:p>
            <a:r>
              <a:rPr lang="en-US" sz="2400" dirty="0" smtClean="0"/>
              <a:t>In 2005 the Marion County</a:t>
            </a:r>
            <a:r>
              <a:rPr lang="hu-HU" sz="2400" dirty="0" smtClean="0"/>
              <a:t> </a:t>
            </a:r>
            <a:r>
              <a:rPr lang="en-US" sz="2400" dirty="0" smtClean="0"/>
              <a:t>(Indiana) Health Department conducted a program wherein a sample of </a:t>
            </a:r>
            <a:r>
              <a:rPr lang="hu-HU" sz="2400" i="1" dirty="0" smtClean="0"/>
              <a:t>n</a:t>
            </a:r>
            <a:r>
              <a:rPr lang="hu-HU" sz="2400" dirty="0" smtClean="0"/>
              <a:t>=</a:t>
            </a:r>
            <a:r>
              <a:rPr lang="en-US" sz="2400" dirty="0" smtClean="0"/>
              <a:t>90147 </a:t>
            </a:r>
            <a:r>
              <a:rPr lang="en-US" sz="2400" dirty="0" smtClean="0"/>
              <a:t>school-age</a:t>
            </a:r>
            <a:r>
              <a:rPr lang="hu-HU" sz="2400" dirty="0" smtClean="0"/>
              <a:t> </a:t>
            </a:r>
            <a:r>
              <a:rPr lang="en-US" sz="2400" dirty="0" smtClean="0"/>
              <a:t>children had their heights and weights measured, allowing exact determination of their</a:t>
            </a:r>
            <a:r>
              <a:rPr lang="hu-HU" sz="2400" dirty="0" smtClean="0"/>
              <a:t> </a:t>
            </a:r>
            <a:r>
              <a:rPr lang="en-US" sz="2400" dirty="0" smtClean="0"/>
              <a:t>BMIs. In this survey 22% of the children measured were obese. Does this indicate that</a:t>
            </a:r>
            <a:r>
              <a:rPr lang="hu-HU" sz="2400" dirty="0" smtClean="0"/>
              <a:t> </a:t>
            </a:r>
            <a:r>
              <a:rPr lang="en-US" sz="2400" dirty="0" smtClean="0"/>
              <a:t>the true obesity rate for children in Marion County is different from the national average?</a:t>
            </a:r>
            <a:endParaRPr lang="hu-HU" sz="2400" dirty="0"/>
          </a:p>
        </p:txBody>
      </p:sp>
      <p:pic>
        <p:nvPicPr>
          <p:cNvPr id="3" name="Kép 2"/>
          <p:cNvPicPr>
            <a:picLocks noChangeAspect="1"/>
          </p:cNvPicPr>
          <p:nvPr/>
        </p:nvPicPr>
        <p:blipFill>
          <a:blip r:embed="rId2"/>
          <a:stretch>
            <a:fillRect/>
          </a:stretch>
        </p:blipFill>
        <p:spPr>
          <a:xfrm>
            <a:off x="3966617" y="4282983"/>
            <a:ext cx="3426960" cy="2063053"/>
          </a:xfrm>
          <a:prstGeom prst="rect">
            <a:avLst/>
          </a:prstGeom>
        </p:spPr>
      </p:pic>
      <p:sp>
        <p:nvSpPr>
          <p:cNvPr id="4" name="Téglalap 3"/>
          <p:cNvSpPr/>
          <p:nvPr/>
        </p:nvSpPr>
        <p:spPr>
          <a:xfrm>
            <a:off x="640080" y="600891"/>
            <a:ext cx="10816046" cy="587828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5114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57645" y="744583"/>
            <a:ext cx="6892271" cy="461665"/>
          </a:xfrm>
          <a:prstGeom prst="rect">
            <a:avLst/>
          </a:prstGeom>
          <a:noFill/>
        </p:spPr>
        <p:txBody>
          <a:bodyPr wrap="none" rtlCol="0">
            <a:spAutoFit/>
          </a:bodyPr>
          <a:lstStyle/>
          <a:p>
            <a:r>
              <a:rPr lang="hu-HU" sz="2400" dirty="0" smtClean="0"/>
              <a:t>We </a:t>
            </a:r>
            <a:r>
              <a:rPr lang="hu-HU" sz="2400" dirty="0" err="1" smtClean="0"/>
              <a:t>solve</a:t>
            </a:r>
            <a:r>
              <a:rPr lang="hu-HU" sz="2400" dirty="0" smtClean="0"/>
              <a:t> </a:t>
            </a:r>
            <a:r>
              <a:rPr lang="hu-HU" sz="2400" dirty="0" err="1" smtClean="0"/>
              <a:t>the</a:t>
            </a:r>
            <a:r>
              <a:rPr lang="hu-HU" sz="2400" dirty="0" smtClean="0"/>
              <a:t> </a:t>
            </a:r>
            <a:r>
              <a:rPr lang="hu-HU" sz="2400" dirty="0" err="1" smtClean="0"/>
              <a:t>problem</a:t>
            </a:r>
            <a:r>
              <a:rPr lang="hu-HU" sz="2400" dirty="0" smtClean="0"/>
              <a:t> </a:t>
            </a:r>
            <a:r>
              <a:rPr lang="hu-HU" sz="2400" dirty="0" err="1" smtClean="0"/>
              <a:t>with</a:t>
            </a:r>
            <a:r>
              <a:rPr lang="hu-HU" sz="2400" dirty="0" smtClean="0"/>
              <a:t> </a:t>
            </a:r>
            <a:r>
              <a:rPr lang="hu-HU" sz="2400" b="1" dirty="0" err="1" smtClean="0"/>
              <a:t>binomial</a:t>
            </a:r>
            <a:r>
              <a:rPr lang="hu-HU" sz="2400" b="1" dirty="0" smtClean="0"/>
              <a:t> </a:t>
            </a:r>
            <a:r>
              <a:rPr lang="hu-HU" sz="2400" b="1" dirty="0" err="1" smtClean="0"/>
              <a:t>proportion</a:t>
            </a:r>
            <a:r>
              <a:rPr lang="hu-HU" sz="2400" b="1" dirty="0" smtClean="0"/>
              <a:t> </a:t>
            </a:r>
            <a:r>
              <a:rPr lang="hu-HU" sz="2400" dirty="0" smtClean="0"/>
              <a:t>test: </a:t>
            </a:r>
            <a:endParaRPr lang="hu-HU" sz="2400" dirty="0"/>
          </a:p>
        </p:txBody>
      </p:sp>
      <p:pic>
        <p:nvPicPr>
          <p:cNvPr id="3" name="Kép 2"/>
          <p:cNvPicPr>
            <a:picLocks noChangeAspect="1"/>
          </p:cNvPicPr>
          <p:nvPr/>
        </p:nvPicPr>
        <p:blipFill>
          <a:blip r:embed="rId2"/>
          <a:stretch>
            <a:fillRect/>
          </a:stretch>
        </p:blipFill>
        <p:spPr>
          <a:xfrm>
            <a:off x="177427" y="1576831"/>
            <a:ext cx="11757645" cy="4628026"/>
          </a:xfrm>
          <a:prstGeom prst="rect">
            <a:avLst/>
          </a:prstGeom>
        </p:spPr>
      </p:pic>
    </p:spTree>
    <p:extLst>
      <p:ext uri="{BB962C8B-B14F-4D97-AF65-F5344CB8AC3E}">
        <p14:creationId xmlns:p14="http://schemas.microsoft.com/office/powerpoint/2010/main" val="162923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940527" y="1071154"/>
                <a:ext cx="10694638" cy="2172839"/>
              </a:xfrm>
              <a:prstGeom prst="rect">
                <a:avLst/>
              </a:prstGeom>
              <a:noFill/>
            </p:spPr>
            <p:txBody>
              <a:bodyPr wrap="square" rtlCol="0">
                <a:spAutoFit/>
              </a:bodyPr>
              <a:lstStyle/>
              <a:p>
                <a:r>
                  <a:rPr lang="hu-HU" sz="2400" dirty="0" smtClean="0"/>
                  <a:t>Now: </a:t>
                </a:r>
                <a:r>
                  <a:rPr lang="hu-HU" sz="2400" i="1" dirty="0" smtClean="0"/>
                  <a:t>p</a:t>
                </a:r>
                <a:r>
                  <a:rPr lang="hu-HU" sz="2400" baseline="-25000" dirty="0" smtClean="0"/>
                  <a:t>0</a:t>
                </a:r>
                <a:r>
                  <a:rPr lang="hu-HU" sz="2400" dirty="0" smtClean="0"/>
                  <a:t>=0,17 and </a:t>
                </a:r>
                <a14:m>
                  <m:oMath xmlns:m="http://schemas.openxmlformats.org/officeDocument/2006/math">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𝑝</m:t>
                        </m:r>
                      </m:e>
                    </m:acc>
                    <m:r>
                      <a:rPr lang="hu-HU" sz="2400" b="0" i="1" smtClean="0">
                        <a:latin typeface="Cambria Math" panose="02040503050406030204" pitchFamily="18" charset="0"/>
                      </a:rPr>
                      <m:t>=0,22, </m:t>
                    </m:r>
                    <m:r>
                      <a:rPr lang="hu-HU" sz="2400" b="0" i="1" smtClean="0">
                        <a:latin typeface="Cambria Math" panose="02040503050406030204" pitchFamily="18" charset="0"/>
                      </a:rPr>
                      <m:t>𝑢</m:t>
                    </m:r>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0,22−0,17</m:t>
                        </m:r>
                      </m:num>
                      <m:den>
                        <m:rad>
                          <m:radPr>
                            <m:degHide m:val="on"/>
                            <m:ctrlPr>
                              <a:rPr lang="hu-HU" sz="2400" b="0" i="1" smtClean="0">
                                <a:latin typeface="Cambria Math" panose="02040503050406030204" pitchFamily="18" charset="0"/>
                              </a:rPr>
                            </m:ctrlPr>
                          </m:radPr>
                          <m:deg/>
                          <m:e>
                            <m:r>
                              <a:rPr lang="hu-HU" sz="2400" b="0" i="1" smtClean="0">
                                <a:latin typeface="Cambria Math" panose="02040503050406030204" pitchFamily="18" charset="0"/>
                              </a:rPr>
                              <m:t>0,17</m:t>
                            </m:r>
                            <m:r>
                              <a:rPr lang="hu-HU" sz="2400" b="0" i="1" smtClean="0">
                                <a:latin typeface="Cambria Math" panose="02040503050406030204" pitchFamily="18" charset="0"/>
                                <a:ea typeface="Cambria Math" panose="02040503050406030204" pitchFamily="18" charset="0"/>
                              </a:rPr>
                              <m:t>∙(1−0,17)</m:t>
                            </m:r>
                          </m:e>
                        </m:rad>
                      </m:den>
                    </m:f>
                    <m:r>
                      <a:rPr lang="hu-HU" sz="2400" b="0" i="1" smtClean="0">
                        <a:latin typeface="Cambria Math" panose="02040503050406030204" pitchFamily="18" charset="0"/>
                        <a:ea typeface="Cambria Math" panose="02040503050406030204" pitchFamily="18" charset="0"/>
                      </a:rPr>
                      <m:t>∙</m:t>
                    </m:r>
                    <m:rad>
                      <m:radPr>
                        <m:degHide m:val="on"/>
                        <m:ctrlPr>
                          <a:rPr lang="hu-HU" sz="2400" b="0" i="1" smtClean="0">
                            <a:latin typeface="Cambria Math" panose="02040503050406030204" pitchFamily="18" charset="0"/>
                            <a:ea typeface="Cambria Math" panose="02040503050406030204" pitchFamily="18" charset="0"/>
                          </a:rPr>
                        </m:ctrlPr>
                      </m:radPr>
                      <m:deg/>
                      <m:e>
                        <m:r>
                          <m:rPr>
                            <m:nor/>
                          </m:rPr>
                          <a:rPr lang="en-US" sz="2400" dirty="0" smtClean="0"/>
                          <m:t>90147</m:t>
                        </m:r>
                      </m:e>
                    </m:rad>
                    <m:r>
                      <a:rPr lang="hu-HU" sz="2400" b="0" i="1" smtClean="0">
                        <a:latin typeface="Cambria Math" panose="02040503050406030204" pitchFamily="18" charset="0"/>
                        <a:ea typeface="Cambria Math" panose="02040503050406030204" pitchFamily="18" charset="0"/>
                      </a:rPr>
                      <m:t>=39,965</m:t>
                    </m:r>
                  </m:oMath>
                </a14:m>
                <a:endParaRPr lang="hu-HU" sz="2400" b="0" dirty="0" smtClean="0">
                  <a:ea typeface="Cambria Math" panose="02040503050406030204" pitchFamily="18" charset="0"/>
                </a:endParaRPr>
              </a:p>
              <a:p>
                <a:endParaRPr lang="hu-HU" sz="2400" dirty="0" smtClean="0"/>
              </a:p>
              <a:p>
                <a:r>
                  <a:rPr lang="en-US" sz="2400" dirty="0" smtClean="0"/>
                  <a:t>which obviously has a tail probability that is 0 to many digits. That is, there is over-whelming evidence that the obesity rate for school-age children is higher than the national average.</a:t>
                </a:r>
                <a:endParaRPr lang="hu-HU" sz="24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940527" y="1071154"/>
                <a:ext cx="10694638" cy="2172839"/>
              </a:xfrm>
              <a:prstGeom prst="rect">
                <a:avLst/>
              </a:prstGeom>
              <a:blipFill>
                <a:blip r:embed="rId2"/>
                <a:stretch>
                  <a:fillRect l="-855" b="-5618"/>
                </a:stretch>
              </a:blipFill>
            </p:spPr>
            <p:txBody>
              <a:bodyPr/>
              <a:lstStyle/>
              <a:p>
                <a:r>
                  <a:rPr lang="hu-HU">
                    <a:noFill/>
                  </a:rPr>
                  <a:t> </a:t>
                </a:r>
              </a:p>
            </p:txBody>
          </p:sp>
        </mc:Fallback>
      </mc:AlternateContent>
      <p:pic>
        <p:nvPicPr>
          <p:cNvPr id="3" name="Kép 2"/>
          <p:cNvPicPr>
            <a:picLocks noChangeAspect="1"/>
          </p:cNvPicPr>
          <p:nvPr/>
        </p:nvPicPr>
        <p:blipFill>
          <a:blip r:embed="rId3"/>
          <a:stretch>
            <a:fillRect/>
          </a:stretch>
        </p:blipFill>
        <p:spPr>
          <a:xfrm>
            <a:off x="3735977" y="3582489"/>
            <a:ext cx="3017520" cy="2263140"/>
          </a:xfrm>
          <a:prstGeom prst="rect">
            <a:avLst/>
          </a:prstGeom>
        </p:spPr>
      </p:pic>
    </p:spTree>
    <p:extLst>
      <p:ext uri="{BB962C8B-B14F-4D97-AF65-F5344CB8AC3E}">
        <p14:creationId xmlns:p14="http://schemas.microsoft.com/office/powerpoint/2010/main" val="428407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40526" y="836023"/>
            <a:ext cx="10437223" cy="2677656"/>
          </a:xfrm>
          <a:prstGeom prst="rect">
            <a:avLst/>
          </a:prstGeom>
          <a:noFill/>
        </p:spPr>
        <p:txBody>
          <a:bodyPr wrap="square" rtlCol="0">
            <a:spAutoFit/>
          </a:bodyPr>
          <a:lstStyle/>
          <a:p>
            <a:r>
              <a:rPr lang="en-US" sz="2400" dirty="0" smtClean="0"/>
              <a:t> </a:t>
            </a:r>
            <a:r>
              <a:rPr lang="en-US" sz="2400" b="1" dirty="0" smtClean="0"/>
              <a:t>Wald-Wolfowitz Two-Sample Run Test    </a:t>
            </a:r>
            <a:endParaRPr lang="hu-HU" sz="2400" b="1" dirty="0" smtClean="0"/>
          </a:p>
          <a:p>
            <a:endParaRPr lang="hu-HU" sz="2400" dirty="0"/>
          </a:p>
          <a:p>
            <a:r>
              <a:rPr lang="en-US" sz="2400" dirty="0" smtClean="0"/>
              <a:t>To determine if a new hybrid seeding produces a bushier flowering plant, following data was collected. Examine if the data indicate that new hybrid </a:t>
            </a:r>
            <a:r>
              <a:rPr lang="en-US" sz="2400" dirty="0" err="1" smtClean="0"/>
              <a:t>poduces</a:t>
            </a:r>
            <a:r>
              <a:rPr lang="en-US" sz="2400" dirty="0" smtClean="0"/>
              <a:t> larger shrubs than the current variety?    </a:t>
            </a:r>
            <a:endParaRPr lang="hu-HU" sz="2400" dirty="0" smtClean="0"/>
          </a:p>
          <a:p>
            <a:r>
              <a:rPr lang="en-US" sz="2400" dirty="0" smtClean="0"/>
              <a:t>H₀: x and y populations are identical    </a:t>
            </a:r>
            <a:endParaRPr lang="hu-HU" sz="2400" dirty="0" smtClean="0"/>
          </a:p>
          <a:p>
            <a:r>
              <a:rPr lang="en-US" sz="2400" dirty="0" smtClean="0"/>
              <a:t>H₁: There some difference in </a:t>
            </a:r>
            <a:r>
              <a:rPr lang="en-US" sz="2400" dirty="0" err="1" smtClean="0"/>
              <a:t>grith</a:t>
            </a:r>
            <a:r>
              <a:rPr lang="en-US" sz="2400" dirty="0" smtClean="0"/>
              <a:t> of x and y shrubs.</a:t>
            </a:r>
            <a:endParaRPr lang="hu-HU" sz="2400" dirty="0"/>
          </a:p>
        </p:txBody>
      </p:sp>
      <p:pic>
        <p:nvPicPr>
          <p:cNvPr id="3" name="Kép 2"/>
          <p:cNvPicPr>
            <a:picLocks noChangeAspect="1"/>
          </p:cNvPicPr>
          <p:nvPr/>
        </p:nvPicPr>
        <p:blipFill>
          <a:blip r:embed="rId2"/>
          <a:stretch>
            <a:fillRect/>
          </a:stretch>
        </p:blipFill>
        <p:spPr>
          <a:xfrm>
            <a:off x="8957039" y="4179176"/>
            <a:ext cx="2760344" cy="2264204"/>
          </a:xfrm>
          <a:prstGeom prst="rect">
            <a:avLst/>
          </a:prstGeom>
        </p:spPr>
      </p:pic>
      <p:sp>
        <p:nvSpPr>
          <p:cNvPr id="4" name="Téglalap 3"/>
          <p:cNvSpPr/>
          <p:nvPr/>
        </p:nvSpPr>
        <p:spPr>
          <a:xfrm>
            <a:off x="705394" y="627017"/>
            <a:ext cx="11207932" cy="6008914"/>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3"/>
          <a:stretch>
            <a:fillRect/>
          </a:stretch>
        </p:blipFill>
        <p:spPr>
          <a:xfrm>
            <a:off x="940526" y="3631474"/>
            <a:ext cx="8669364" cy="1032424"/>
          </a:xfrm>
          <a:prstGeom prst="rect">
            <a:avLst/>
          </a:prstGeom>
        </p:spPr>
      </p:pic>
    </p:spTree>
    <p:extLst>
      <p:ext uri="{BB962C8B-B14F-4D97-AF65-F5344CB8AC3E}">
        <p14:creationId xmlns:p14="http://schemas.microsoft.com/office/powerpoint/2010/main" val="10032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28325" y="540322"/>
            <a:ext cx="5099922" cy="461665"/>
          </a:xfrm>
          <a:prstGeom prst="rect">
            <a:avLst/>
          </a:prstGeom>
        </p:spPr>
        <p:txBody>
          <a:bodyPr wrap="none">
            <a:spAutoFit/>
          </a:bodyPr>
          <a:lstStyle/>
          <a:p>
            <a:r>
              <a:rPr lang="en-US" sz="2400" b="1" dirty="0"/>
              <a:t>Wald-Wolfowitz Two-Sample Run Test </a:t>
            </a:r>
            <a:endParaRPr lang="hu-HU" sz="2400" dirty="0"/>
          </a:p>
        </p:txBody>
      </p:sp>
      <p:sp>
        <p:nvSpPr>
          <p:cNvPr id="3" name="Szövegdoboz 2"/>
          <p:cNvSpPr txBox="1"/>
          <p:nvPr/>
        </p:nvSpPr>
        <p:spPr>
          <a:xfrm>
            <a:off x="933995" y="1228354"/>
            <a:ext cx="5035731" cy="461665"/>
          </a:xfrm>
          <a:prstGeom prst="rect">
            <a:avLst/>
          </a:prstGeom>
          <a:noFill/>
        </p:spPr>
        <p:txBody>
          <a:bodyPr wrap="square" rtlCol="0">
            <a:spAutoFit/>
          </a:bodyPr>
          <a:lstStyle/>
          <a:p>
            <a:r>
              <a:rPr lang="en-US" sz="2400" dirty="0" smtClean="0"/>
              <a:t>Consider the combined ordered data.</a:t>
            </a:r>
            <a:endParaRPr lang="hu-HU" sz="2400" dirty="0"/>
          </a:p>
        </p:txBody>
      </p:sp>
      <p:pic>
        <p:nvPicPr>
          <p:cNvPr id="4" name="Kép 3"/>
          <p:cNvPicPr>
            <a:picLocks noChangeAspect="1"/>
          </p:cNvPicPr>
          <p:nvPr/>
        </p:nvPicPr>
        <p:blipFill>
          <a:blip r:embed="rId2"/>
          <a:stretch>
            <a:fillRect/>
          </a:stretch>
        </p:blipFill>
        <p:spPr>
          <a:xfrm>
            <a:off x="301956" y="1897718"/>
            <a:ext cx="11690272" cy="815280"/>
          </a:xfrm>
          <a:prstGeom prst="rect">
            <a:avLst/>
          </a:prstGeom>
        </p:spPr>
      </p:pic>
      <p:sp>
        <p:nvSpPr>
          <p:cNvPr id="5" name="Szövegdoboz 4"/>
          <p:cNvSpPr txBox="1"/>
          <p:nvPr/>
        </p:nvSpPr>
        <p:spPr>
          <a:xfrm>
            <a:off x="1025435" y="3147064"/>
            <a:ext cx="8928462" cy="461665"/>
          </a:xfrm>
          <a:prstGeom prst="rect">
            <a:avLst/>
          </a:prstGeom>
          <a:noFill/>
        </p:spPr>
        <p:txBody>
          <a:bodyPr wrap="square" rtlCol="0">
            <a:spAutoFit/>
          </a:bodyPr>
          <a:lstStyle/>
          <a:p>
            <a:r>
              <a:rPr lang="en-US" sz="2400" dirty="0" smtClean="0"/>
              <a:t>Test statistics </a:t>
            </a:r>
            <a:r>
              <a:rPr lang="hu-HU" sz="2400" i="1" dirty="0" smtClean="0"/>
              <a:t>R</a:t>
            </a:r>
            <a:r>
              <a:rPr lang="en-US" sz="2400" dirty="0" smtClean="0"/>
              <a:t>=6 (total numbers of runs). For n₁=7 and n₂=6</a:t>
            </a:r>
            <a:endParaRPr lang="hu-HU" sz="2400" dirty="0"/>
          </a:p>
        </p:txBody>
      </p:sp>
      <p:sp>
        <p:nvSpPr>
          <p:cNvPr id="6" name="Szövegdoboz 5"/>
          <p:cNvSpPr txBox="1"/>
          <p:nvPr/>
        </p:nvSpPr>
        <p:spPr>
          <a:xfrm>
            <a:off x="620486" y="4042795"/>
            <a:ext cx="10146381" cy="830997"/>
          </a:xfrm>
          <a:prstGeom prst="rect">
            <a:avLst/>
          </a:prstGeom>
          <a:noFill/>
        </p:spPr>
        <p:txBody>
          <a:bodyPr wrap="square" rtlCol="0">
            <a:spAutoFit/>
          </a:bodyPr>
          <a:lstStyle/>
          <a:p>
            <a:r>
              <a:rPr lang="en-US" sz="2400" dirty="0" smtClean="0"/>
              <a:t>The critical value </a:t>
            </a:r>
            <a:r>
              <a:rPr lang="hu-HU" sz="2400" i="1" dirty="0" smtClean="0"/>
              <a:t>l</a:t>
            </a:r>
            <a:r>
              <a:rPr lang="en-US" sz="2400" baseline="-25000" dirty="0" smtClean="0"/>
              <a:t>c</a:t>
            </a:r>
            <a:r>
              <a:rPr lang="en-US" sz="2400" dirty="0" smtClean="0"/>
              <a:t> </a:t>
            </a:r>
            <a:r>
              <a:rPr lang="hu-HU" sz="2400" dirty="0" smtClean="0"/>
              <a:t>and </a:t>
            </a:r>
            <a:r>
              <a:rPr lang="hu-HU" sz="2400" i="1" dirty="0" err="1" smtClean="0"/>
              <a:t>u</a:t>
            </a:r>
            <a:r>
              <a:rPr lang="hu-HU" sz="2400" baseline="-25000" dirty="0" err="1" smtClean="0"/>
              <a:t>c</a:t>
            </a:r>
            <a:r>
              <a:rPr lang="hu-HU" sz="2400" dirty="0" smtClean="0"/>
              <a:t> </a:t>
            </a:r>
            <a:r>
              <a:rPr lang="en-US" sz="2400" dirty="0" smtClean="0"/>
              <a:t>at 5% level of significance is 3</a:t>
            </a:r>
            <a:r>
              <a:rPr lang="hu-HU" sz="2400" dirty="0" smtClean="0"/>
              <a:t> and 12</a:t>
            </a:r>
            <a:r>
              <a:rPr lang="en-US" sz="2400" dirty="0" smtClean="0"/>
              <a:t>. Since </a:t>
            </a:r>
            <a:r>
              <a:rPr lang="en-US" sz="2400" i="1" dirty="0" err="1" smtClean="0"/>
              <a:t>l</a:t>
            </a:r>
            <a:r>
              <a:rPr lang="en-US" sz="2400" baseline="-25000" dirty="0" err="1" smtClean="0"/>
              <a:t>c</a:t>
            </a:r>
            <a:r>
              <a:rPr lang="hu-HU" sz="2400" dirty="0" smtClean="0"/>
              <a:t>&lt;</a:t>
            </a:r>
            <a:r>
              <a:rPr lang="hu-HU" sz="2400" i="1" dirty="0" smtClean="0"/>
              <a:t>R</a:t>
            </a:r>
            <a:r>
              <a:rPr lang="hu-HU" sz="2400" dirty="0" smtClean="0"/>
              <a:t>&lt;</a:t>
            </a:r>
            <a:r>
              <a:rPr lang="hu-HU" sz="2400" i="1" dirty="0" err="1" smtClean="0"/>
              <a:t>u</a:t>
            </a:r>
            <a:r>
              <a:rPr lang="hu-HU" sz="2400" baseline="-25000" dirty="0" err="1" smtClean="0"/>
              <a:t>c</a:t>
            </a:r>
            <a:r>
              <a:rPr lang="en-US" sz="2400" dirty="0" smtClean="0"/>
              <a:t> we accept H₀ and conclude that x and y have identical distribution.</a:t>
            </a:r>
            <a:endParaRPr lang="hu-HU" sz="2400" dirty="0"/>
          </a:p>
        </p:txBody>
      </p:sp>
    </p:spTree>
    <p:extLst>
      <p:ext uri="{BB962C8B-B14F-4D97-AF65-F5344CB8AC3E}">
        <p14:creationId xmlns:p14="http://schemas.microsoft.com/office/powerpoint/2010/main" val="370212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35602" y="162896"/>
            <a:ext cx="7559312" cy="10788533"/>
          </a:xfrm>
          <a:prstGeom prst="rect">
            <a:avLst/>
          </a:prstGeom>
        </p:spPr>
      </p:pic>
      <p:sp>
        <p:nvSpPr>
          <p:cNvPr id="3" name="Ellipszis 2"/>
          <p:cNvSpPr/>
          <p:nvPr/>
        </p:nvSpPr>
        <p:spPr>
          <a:xfrm>
            <a:off x="2586446" y="4049486"/>
            <a:ext cx="326571" cy="496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8544789" y="2572158"/>
            <a:ext cx="3201937" cy="2954655"/>
          </a:xfrm>
          <a:prstGeom prst="rect">
            <a:avLst/>
          </a:prstGeom>
          <a:noFill/>
        </p:spPr>
        <p:txBody>
          <a:bodyPr wrap="square" rtlCol="0">
            <a:spAutoFit/>
          </a:bodyPr>
          <a:lstStyle/>
          <a:p>
            <a:pPr lvl="0"/>
            <a:r>
              <a:rPr lang="en-US" sz="2400" dirty="0">
                <a:solidFill>
                  <a:prstClr val="black"/>
                </a:solidFill>
              </a:rPr>
              <a:t>The critical value </a:t>
            </a:r>
            <a:r>
              <a:rPr lang="hu-HU" sz="2400" i="1" dirty="0">
                <a:solidFill>
                  <a:prstClr val="black"/>
                </a:solidFill>
              </a:rPr>
              <a:t>l</a:t>
            </a:r>
            <a:r>
              <a:rPr lang="en-US" sz="2400" baseline="-25000" dirty="0">
                <a:solidFill>
                  <a:prstClr val="black"/>
                </a:solidFill>
              </a:rPr>
              <a:t>c</a:t>
            </a:r>
            <a:r>
              <a:rPr lang="en-US" sz="2400" dirty="0">
                <a:solidFill>
                  <a:prstClr val="black"/>
                </a:solidFill>
              </a:rPr>
              <a:t> </a:t>
            </a:r>
            <a:r>
              <a:rPr lang="hu-HU" sz="2400" dirty="0">
                <a:solidFill>
                  <a:prstClr val="black"/>
                </a:solidFill>
              </a:rPr>
              <a:t>and </a:t>
            </a:r>
            <a:r>
              <a:rPr lang="hu-HU" sz="2400" i="1" dirty="0" err="1">
                <a:solidFill>
                  <a:prstClr val="black"/>
                </a:solidFill>
              </a:rPr>
              <a:t>u</a:t>
            </a:r>
            <a:r>
              <a:rPr lang="hu-HU" sz="2400" baseline="-25000" dirty="0" err="1">
                <a:solidFill>
                  <a:prstClr val="black"/>
                </a:solidFill>
              </a:rPr>
              <a:t>c</a:t>
            </a:r>
            <a:r>
              <a:rPr lang="hu-HU" sz="2400" dirty="0">
                <a:solidFill>
                  <a:prstClr val="black"/>
                </a:solidFill>
              </a:rPr>
              <a:t> </a:t>
            </a:r>
            <a:r>
              <a:rPr lang="en-US" sz="2400" dirty="0">
                <a:solidFill>
                  <a:prstClr val="black"/>
                </a:solidFill>
              </a:rPr>
              <a:t>at 5% level of significance is 3</a:t>
            </a:r>
            <a:r>
              <a:rPr lang="hu-HU" sz="2400" dirty="0">
                <a:solidFill>
                  <a:prstClr val="black"/>
                </a:solidFill>
              </a:rPr>
              <a:t> and </a:t>
            </a:r>
            <a:r>
              <a:rPr lang="hu-HU" sz="2400" dirty="0" smtClean="0">
                <a:solidFill>
                  <a:prstClr val="black"/>
                </a:solidFill>
              </a:rPr>
              <a:t>12</a:t>
            </a:r>
            <a:r>
              <a:rPr lang="en-US" sz="2400" dirty="0" smtClean="0">
                <a:solidFill>
                  <a:prstClr val="black"/>
                </a:solidFill>
              </a:rPr>
              <a:t>. </a:t>
            </a:r>
            <a:r>
              <a:rPr lang="en-US" sz="2400" dirty="0">
                <a:solidFill>
                  <a:prstClr val="black"/>
                </a:solidFill>
              </a:rPr>
              <a:t>Since </a:t>
            </a:r>
            <a:r>
              <a:rPr lang="en-US" sz="2400" i="1" dirty="0" err="1">
                <a:solidFill>
                  <a:prstClr val="black"/>
                </a:solidFill>
              </a:rPr>
              <a:t>l</a:t>
            </a:r>
            <a:r>
              <a:rPr lang="en-US" sz="2400" baseline="-25000" dirty="0" err="1">
                <a:solidFill>
                  <a:prstClr val="black"/>
                </a:solidFill>
              </a:rPr>
              <a:t>c</a:t>
            </a:r>
            <a:r>
              <a:rPr lang="hu-HU" sz="2400" dirty="0">
                <a:solidFill>
                  <a:prstClr val="black"/>
                </a:solidFill>
              </a:rPr>
              <a:t>&lt;</a:t>
            </a:r>
            <a:r>
              <a:rPr lang="hu-HU" sz="2400" i="1" dirty="0">
                <a:solidFill>
                  <a:prstClr val="black"/>
                </a:solidFill>
              </a:rPr>
              <a:t>R</a:t>
            </a:r>
            <a:r>
              <a:rPr lang="hu-HU" sz="2400" dirty="0">
                <a:solidFill>
                  <a:prstClr val="black"/>
                </a:solidFill>
              </a:rPr>
              <a:t>&lt;</a:t>
            </a:r>
            <a:r>
              <a:rPr lang="hu-HU" sz="2400" i="1" dirty="0" err="1">
                <a:solidFill>
                  <a:prstClr val="black"/>
                </a:solidFill>
              </a:rPr>
              <a:t>u</a:t>
            </a:r>
            <a:r>
              <a:rPr lang="hu-HU" sz="2400" baseline="-25000" dirty="0" err="1">
                <a:solidFill>
                  <a:prstClr val="black"/>
                </a:solidFill>
              </a:rPr>
              <a:t>c</a:t>
            </a:r>
            <a:r>
              <a:rPr lang="en-US" sz="2400" dirty="0">
                <a:solidFill>
                  <a:prstClr val="black"/>
                </a:solidFill>
              </a:rPr>
              <a:t> we accept H₀ and conclude that x and y have identical distribution.</a:t>
            </a:r>
            <a:endParaRPr lang="hu-HU" sz="2400" dirty="0">
              <a:solidFill>
                <a:prstClr val="black"/>
              </a:solidFill>
            </a:endParaRPr>
          </a:p>
          <a:p>
            <a:endParaRPr lang="hu-HU" dirty="0"/>
          </a:p>
        </p:txBody>
      </p:sp>
    </p:spTree>
    <p:extLst>
      <p:ext uri="{BB962C8B-B14F-4D97-AF65-F5344CB8AC3E}">
        <p14:creationId xmlns:p14="http://schemas.microsoft.com/office/powerpoint/2010/main" val="10349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03750" y="774550"/>
            <a:ext cx="10693485" cy="3416320"/>
          </a:xfrm>
          <a:prstGeom prst="rect">
            <a:avLst/>
          </a:prstGeom>
          <a:noFill/>
        </p:spPr>
        <p:txBody>
          <a:bodyPr wrap="square" rtlCol="0">
            <a:spAutoFit/>
          </a:bodyPr>
          <a:lstStyle/>
          <a:p>
            <a:r>
              <a:rPr lang="en-US" sz="2400" dirty="0" smtClean="0"/>
              <a:t>Perform a </a:t>
            </a:r>
            <a:r>
              <a:rPr lang="en-US" sz="2400" b="1" dirty="0" smtClean="0"/>
              <a:t>median</a:t>
            </a:r>
            <a:r>
              <a:rPr lang="en-US" sz="2400" dirty="0" smtClean="0"/>
              <a:t> test on the previous problem for testing that the two samples come from same population.</a:t>
            </a:r>
            <a:endParaRPr lang="hu-HU" sz="2400" dirty="0" smtClean="0"/>
          </a:p>
          <a:p>
            <a:endParaRPr lang="hu-HU" sz="2400" dirty="0"/>
          </a:p>
          <a:p>
            <a:pPr lvl="0"/>
            <a:r>
              <a:rPr lang="en-US" sz="2400" dirty="0">
                <a:solidFill>
                  <a:prstClr val="black"/>
                </a:solidFill>
              </a:rPr>
              <a:t>To determine if a new hybrid seeding produces a bushier flowering plant, following data was collected. Examine if the data indicate that new hybrid </a:t>
            </a:r>
            <a:r>
              <a:rPr lang="en-US" sz="2400" dirty="0" err="1">
                <a:solidFill>
                  <a:prstClr val="black"/>
                </a:solidFill>
              </a:rPr>
              <a:t>poduces</a:t>
            </a:r>
            <a:r>
              <a:rPr lang="en-US" sz="2400" dirty="0">
                <a:solidFill>
                  <a:prstClr val="black"/>
                </a:solidFill>
              </a:rPr>
              <a:t> larger shrubs than the current variety?    </a:t>
            </a:r>
            <a:endParaRPr lang="hu-HU" sz="2400" dirty="0">
              <a:solidFill>
                <a:prstClr val="black"/>
              </a:solidFill>
            </a:endParaRPr>
          </a:p>
          <a:p>
            <a:pPr lvl="0"/>
            <a:r>
              <a:rPr lang="en-US" sz="2400" dirty="0">
                <a:solidFill>
                  <a:prstClr val="black"/>
                </a:solidFill>
              </a:rPr>
              <a:t>H₀: x and y populations are identical    </a:t>
            </a:r>
            <a:endParaRPr lang="hu-HU" sz="2400" dirty="0">
              <a:solidFill>
                <a:prstClr val="black"/>
              </a:solidFill>
            </a:endParaRPr>
          </a:p>
          <a:p>
            <a:pPr lvl="0"/>
            <a:r>
              <a:rPr lang="en-US" sz="2400" dirty="0">
                <a:solidFill>
                  <a:prstClr val="black"/>
                </a:solidFill>
              </a:rPr>
              <a:t>H₁: There some difference in </a:t>
            </a:r>
            <a:r>
              <a:rPr lang="en-US" sz="2400" dirty="0" err="1">
                <a:solidFill>
                  <a:prstClr val="black"/>
                </a:solidFill>
              </a:rPr>
              <a:t>grith</a:t>
            </a:r>
            <a:r>
              <a:rPr lang="en-US" sz="2400" dirty="0">
                <a:solidFill>
                  <a:prstClr val="black"/>
                </a:solidFill>
              </a:rPr>
              <a:t> of x and y shrubs.</a:t>
            </a:r>
            <a:endParaRPr lang="hu-HU" sz="2400" dirty="0">
              <a:solidFill>
                <a:prstClr val="black"/>
              </a:solidFill>
            </a:endParaRPr>
          </a:p>
          <a:p>
            <a:endParaRPr lang="hu-HU" sz="2400" dirty="0"/>
          </a:p>
        </p:txBody>
      </p:sp>
      <p:pic>
        <p:nvPicPr>
          <p:cNvPr id="3" name="Kép 2"/>
          <p:cNvPicPr>
            <a:picLocks noChangeAspect="1"/>
          </p:cNvPicPr>
          <p:nvPr/>
        </p:nvPicPr>
        <p:blipFill>
          <a:blip r:embed="rId2"/>
          <a:stretch>
            <a:fillRect/>
          </a:stretch>
        </p:blipFill>
        <p:spPr>
          <a:xfrm>
            <a:off x="1169697" y="4352678"/>
            <a:ext cx="8669263" cy="1030313"/>
          </a:xfrm>
          <a:prstGeom prst="rect">
            <a:avLst/>
          </a:prstGeom>
          <a:noFill/>
        </p:spPr>
      </p:pic>
      <p:sp>
        <p:nvSpPr>
          <p:cNvPr id="4" name="Téglalap 3"/>
          <p:cNvSpPr/>
          <p:nvPr/>
        </p:nvSpPr>
        <p:spPr>
          <a:xfrm>
            <a:off x="591671" y="510988"/>
            <a:ext cx="11053482" cy="590325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7483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390502" y="156754"/>
            <a:ext cx="6127447" cy="707886"/>
          </a:xfrm>
          <a:prstGeom prst="rect">
            <a:avLst/>
          </a:prstGeom>
          <a:noFill/>
        </p:spPr>
        <p:txBody>
          <a:bodyPr wrap="none" rtlCol="0">
            <a:spAutoFit/>
          </a:bodyPr>
          <a:lstStyle/>
          <a:p>
            <a:r>
              <a:rPr lang="hu-HU" sz="4000" dirty="0" err="1" smtClean="0"/>
              <a:t>Median</a:t>
            </a:r>
            <a:r>
              <a:rPr lang="hu-HU" sz="4000" dirty="0" smtClean="0"/>
              <a:t> test </a:t>
            </a:r>
            <a:r>
              <a:rPr lang="hu-HU" sz="4000" dirty="0" err="1" smtClean="0"/>
              <a:t>for</a:t>
            </a:r>
            <a:r>
              <a:rPr lang="hu-HU" sz="4000" dirty="0" smtClean="0"/>
              <a:t> </a:t>
            </a:r>
            <a:r>
              <a:rPr lang="hu-HU" sz="4000" dirty="0" err="1" smtClean="0"/>
              <a:t>two</a:t>
            </a:r>
            <a:r>
              <a:rPr lang="hu-HU" sz="4000" dirty="0" smtClean="0"/>
              <a:t> </a:t>
            </a:r>
            <a:r>
              <a:rPr lang="hu-HU" sz="4000" dirty="0" err="1" smtClean="0"/>
              <a:t>samples</a:t>
            </a:r>
            <a:endParaRPr lang="hu-HU" sz="4000" dirty="0"/>
          </a:p>
        </p:txBody>
      </p:sp>
      <p:sp>
        <p:nvSpPr>
          <p:cNvPr id="4" name="Szövegdoboz 3"/>
          <p:cNvSpPr txBox="1"/>
          <p:nvPr/>
        </p:nvSpPr>
        <p:spPr>
          <a:xfrm>
            <a:off x="783772" y="1067141"/>
            <a:ext cx="5560368" cy="461665"/>
          </a:xfrm>
          <a:prstGeom prst="rect">
            <a:avLst/>
          </a:prstGeom>
          <a:noFill/>
        </p:spPr>
        <p:txBody>
          <a:bodyPr wrap="none" rtlCol="0">
            <a:spAutoFit/>
          </a:bodyPr>
          <a:lstStyle/>
          <a:p>
            <a:r>
              <a:rPr lang="hu-HU" sz="2400" dirty="0" smtClean="0"/>
              <a:t>The </a:t>
            </a:r>
            <a:r>
              <a:rPr lang="hu-HU" sz="2400" dirty="0" err="1" smtClean="0"/>
              <a:t>contingency</a:t>
            </a:r>
            <a:r>
              <a:rPr lang="hu-HU" sz="2400" dirty="0" smtClean="0"/>
              <a:t> </a:t>
            </a:r>
            <a:r>
              <a:rPr lang="hu-HU" sz="2400" dirty="0" err="1" smtClean="0"/>
              <a:t>table</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median</a:t>
            </a:r>
            <a:r>
              <a:rPr lang="hu-HU" sz="2400" dirty="0" smtClean="0"/>
              <a:t> test is</a:t>
            </a:r>
            <a:endParaRPr lang="hu-HU" sz="2400" dirty="0"/>
          </a:p>
        </p:txBody>
      </p:sp>
      <p:pic>
        <p:nvPicPr>
          <p:cNvPr id="5" name="Kép 4"/>
          <p:cNvPicPr>
            <a:picLocks noChangeAspect="1"/>
          </p:cNvPicPr>
          <p:nvPr/>
        </p:nvPicPr>
        <p:blipFill>
          <a:blip r:embed="rId2"/>
          <a:stretch>
            <a:fillRect/>
          </a:stretch>
        </p:blipFill>
        <p:spPr>
          <a:xfrm>
            <a:off x="380071" y="1731307"/>
            <a:ext cx="10525366" cy="2529442"/>
          </a:xfrm>
          <a:prstGeom prst="rect">
            <a:avLst/>
          </a:prstGeom>
        </p:spPr>
      </p:pic>
      <p:pic>
        <p:nvPicPr>
          <p:cNvPr id="6" name="Kép 5"/>
          <p:cNvPicPr>
            <a:picLocks noChangeAspect="1"/>
          </p:cNvPicPr>
          <p:nvPr/>
        </p:nvPicPr>
        <p:blipFill>
          <a:blip r:embed="rId3"/>
          <a:stretch>
            <a:fillRect/>
          </a:stretch>
        </p:blipFill>
        <p:spPr>
          <a:xfrm>
            <a:off x="562981" y="3971108"/>
            <a:ext cx="9782487" cy="1345475"/>
          </a:xfrm>
          <a:prstGeom prst="rect">
            <a:avLst/>
          </a:prstGeom>
        </p:spPr>
      </p:pic>
      <p:pic>
        <p:nvPicPr>
          <p:cNvPr id="7" name="Kép 6"/>
          <p:cNvPicPr>
            <a:picLocks noChangeAspect="1"/>
          </p:cNvPicPr>
          <p:nvPr/>
        </p:nvPicPr>
        <p:blipFill>
          <a:blip r:embed="rId4"/>
          <a:stretch>
            <a:fillRect/>
          </a:stretch>
        </p:blipFill>
        <p:spPr>
          <a:xfrm>
            <a:off x="380071" y="5316583"/>
            <a:ext cx="11412701" cy="1353429"/>
          </a:xfrm>
          <a:prstGeom prst="rect">
            <a:avLst/>
          </a:prstGeom>
        </p:spPr>
      </p:pic>
    </p:spTree>
    <p:extLst>
      <p:ext uri="{BB962C8B-B14F-4D97-AF65-F5344CB8AC3E}">
        <p14:creationId xmlns:p14="http://schemas.microsoft.com/office/powerpoint/2010/main" val="196969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07870" y="596853"/>
            <a:ext cx="5035731" cy="461665"/>
          </a:xfrm>
          <a:prstGeom prst="rect">
            <a:avLst/>
          </a:prstGeom>
          <a:noFill/>
        </p:spPr>
        <p:txBody>
          <a:bodyPr wrap="square" rtlCol="0">
            <a:spAutoFit/>
          </a:bodyPr>
          <a:lstStyle/>
          <a:p>
            <a:r>
              <a:rPr lang="en-US" sz="2400" dirty="0" smtClean="0"/>
              <a:t>Consider the combined ordered data.</a:t>
            </a:r>
            <a:endParaRPr lang="hu-HU" sz="2400" dirty="0"/>
          </a:p>
        </p:txBody>
      </p:sp>
      <p:pic>
        <p:nvPicPr>
          <p:cNvPr id="3" name="Kép 2"/>
          <p:cNvPicPr>
            <a:picLocks noChangeAspect="1"/>
          </p:cNvPicPr>
          <p:nvPr/>
        </p:nvPicPr>
        <p:blipFill>
          <a:blip r:embed="rId2"/>
          <a:stretch>
            <a:fillRect/>
          </a:stretch>
        </p:blipFill>
        <p:spPr>
          <a:xfrm>
            <a:off x="301955" y="1426149"/>
            <a:ext cx="11690272" cy="815280"/>
          </a:xfrm>
          <a:prstGeom prst="rect">
            <a:avLst/>
          </a:prstGeom>
        </p:spPr>
      </p:pic>
      <p:sp>
        <p:nvSpPr>
          <p:cNvPr id="4" name="Szövegdoboz 3"/>
          <p:cNvSpPr txBox="1"/>
          <p:nvPr/>
        </p:nvSpPr>
        <p:spPr>
          <a:xfrm>
            <a:off x="907870" y="2609060"/>
            <a:ext cx="8766887" cy="461665"/>
          </a:xfrm>
          <a:prstGeom prst="rect">
            <a:avLst/>
          </a:prstGeom>
          <a:noFill/>
        </p:spPr>
        <p:txBody>
          <a:bodyPr wrap="none" rtlCol="0">
            <a:spAutoFit/>
          </a:bodyPr>
          <a:lstStyle/>
          <a:p>
            <a:r>
              <a:rPr lang="en-US" sz="2400" dirty="0" smtClean="0"/>
              <a:t>Seventh value </a:t>
            </a:r>
            <a:r>
              <a:rPr lang="en-US" sz="2400" i="1" dirty="0" smtClean="0"/>
              <a:t>M</a:t>
            </a:r>
            <a:r>
              <a:rPr lang="en-US" sz="2400" dirty="0" smtClean="0"/>
              <a:t>=32.8 is the median of combined ordered sequence.</a:t>
            </a:r>
            <a:endParaRPr lang="hu-HU" sz="2400" dirty="0"/>
          </a:p>
        </p:txBody>
      </p:sp>
      <p:sp>
        <p:nvSpPr>
          <p:cNvPr id="5" name="Ellipszis 4"/>
          <p:cNvSpPr/>
          <p:nvPr/>
        </p:nvSpPr>
        <p:spPr>
          <a:xfrm>
            <a:off x="5807456" y="1231939"/>
            <a:ext cx="679269" cy="68742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p:cNvPicPr>
            <a:picLocks noChangeAspect="1"/>
          </p:cNvPicPr>
          <p:nvPr/>
        </p:nvPicPr>
        <p:blipFill>
          <a:blip r:embed="rId3"/>
          <a:stretch>
            <a:fillRect/>
          </a:stretch>
        </p:blipFill>
        <p:spPr>
          <a:xfrm>
            <a:off x="1651094" y="3317396"/>
            <a:ext cx="8129843" cy="2290103"/>
          </a:xfrm>
          <a:prstGeom prst="rect">
            <a:avLst/>
          </a:prstGeom>
        </p:spPr>
      </p:pic>
      <p:pic>
        <p:nvPicPr>
          <p:cNvPr id="7" name="Kép 6"/>
          <p:cNvPicPr>
            <a:picLocks noChangeAspect="1"/>
          </p:cNvPicPr>
          <p:nvPr/>
        </p:nvPicPr>
        <p:blipFill>
          <a:blip r:embed="rId4"/>
          <a:stretch>
            <a:fillRect/>
          </a:stretch>
        </p:blipFill>
        <p:spPr>
          <a:xfrm>
            <a:off x="3425735" y="5782033"/>
            <a:ext cx="5211413" cy="1075967"/>
          </a:xfrm>
          <a:prstGeom prst="rect">
            <a:avLst/>
          </a:prstGeom>
        </p:spPr>
      </p:pic>
    </p:spTree>
    <p:extLst>
      <p:ext uri="{BB962C8B-B14F-4D97-AF65-F5344CB8AC3E}">
        <p14:creationId xmlns:p14="http://schemas.microsoft.com/office/powerpoint/2010/main" val="54122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6528" y="0"/>
            <a:ext cx="7658100" cy="6886575"/>
          </a:xfrm>
          <a:prstGeom prst="rect">
            <a:avLst/>
          </a:prstGeom>
        </p:spPr>
      </p:pic>
      <p:sp>
        <p:nvSpPr>
          <p:cNvPr id="3" name="Ellipszis 2"/>
          <p:cNvSpPr/>
          <p:nvPr/>
        </p:nvSpPr>
        <p:spPr>
          <a:xfrm>
            <a:off x="6782526" y="822960"/>
            <a:ext cx="548640" cy="287383"/>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8563429" y="1422400"/>
            <a:ext cx="3425371" cy="3785652"/>
          </a:xfrm>
          <a:prstGeom prst="rect">
            <a:avLst/>
          </a:prstGeom>
          <a:noFill/>
        </p:spPr>
        <p:txBody>
          <a:bodyPr wrap="square" rtlCol="0">
            <a:spAutoFit/>
          </a:bodyPr>
          <a:lstStyle/>
          <a:p>
            <a:r>
              <a:rPr lang="hu-HU" sz="2400" dirty="0" err="1" smtClean="0"/>
              <a:t>Since</a:t>
            </a:r>
            <a:r>
              <a:rPr lang="hu-HU" sz="2400" dirty="0" smtClean="0"/>
              <a:t> </a:t>
            </a:r>
          </a:p>
          <a:p>
            <a:endParaRPr lang="hu-HU" sz="2400" dirty="0"/>
          </a:p>
          <a:p>
            <a:endParaRPr lang="hu-HU" sz="2400" dirty="0" smtClean="0"/>
          </a:p>
          <a:p>
            <a:r>
              <a:rPr lang="hu-HU" sz="2400" dirty="0" smtClean="0"/>
              <a:t>H</a:t>
            </a:r>
            <a:r>
              <a:rPr lang="hu-HU" sz="2400" baseline="-25000" dirty="0" smtClean="0"/>
              <a:t>0</a:t>
            </a:r>
            <a:r>
              <a:rPr lang="hu-HU" sz="2400" dirty="0" smtClean="0"/>
              <a:t> </a:t>
            </a:r>
            <a:r>
              <a:rPr lang="en-US" sz="2400" dirty="0" smtClean="0"/>
              <a:t>is accepted. It is concluded that the two samples come from the same population. There is no significant difference in the </a:t>
            </a:r>
            <a:r>
              <a:rPr lang="en-US" sz="2400" dirty="0" err="1" smtClean="0"/>
              <a:t>grith</a:t>
            </a:r>
            <a:r>
              <a:rPr lang="en-US" sz="2400" dirty="0" smtClean="0"/>
              <a:t> of hybrid and current variety of shrub.</a:t>
            </a:r>
            <a:endParaRPr lang="hu-HU" sz="2400" dirty="0"/>
          </a:p>
        </p:txBody>
      </p:sp>
      <p:pic>
        <p:nvPicPr>
          <p:cNvPr id="5" name="Kép 4"/>
          <p:cNvPicPr>
            <a:picLocks noChangeAspect="1"/>
          </p:cNvPicPr>
          <p:nvPr/>
        </p:nvPicPr>
        <p:blipFill>
          <a:blip r:embed="rId3"/>
          <a:stretch>
            <a:fillRect/>
          </a:stretch>
        </p:blipFill>
        <p:spPr>
          <a:xfrm>
            <a:off x="8415702" y="1867589"/>
            <a:ext cx="3573098" cy="599839"/>
          </a:xfrm>
          <a:prstGeom prst="rect">
            <a:avLst/>
          </a:prstGeom>
        </p:spPr>
      </p:pic>
    </p:spTree>
    <p:extLst>
      <p:ext uri="{BB962C8B-B14F-4D97-AF65-F5344CB8AC3E}">
        <p14:creationId xmlns:p14="http://schemas.microsoft.com/office/powerpoint/2010/main" val="8131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05840" y="444137"/>
            <a:ext cx="9927771" cy="3416320"/>
          </a:xfrm>
          <a:prstGeom prst="rect">
            <a:avLst/>
          </a:prstGeom>
          <a:noFill/>
        </p:spPr>
        <p:txBody>
          <a:bodyPr wrap="square" rtlCol="0">
            <a:spAutoFit/>
          </a:bodyPr>
          <a:lstStyle/>
          <a:p>
            <a:r>
              <a:rPr lang="en-US" sz="2400" dirty="0" smtClean="0"/>
              <a:t>Checking on elm trees that were planted many years ago along a county road, </a:t>
            </a:r>
            <a:r>
              <a:rPr lang="en-US" sz="2400" dirty="0" smtClean="0"/>
              <a:t>a</a:t>
            </a:r>
            <a:r>
              <a:rPr lang="hu-HU" sz="2400" dirty="0" smtClean="0"/>
              <a:t> </a:t>
            </a:r>
            <a:r>
              <a:rPr lang="en-US" sz="2400" dirty="0" smtClean="0"/>
              <a:t>county </a:t>
            </a:r>
            <a:r>
              <a:rPr lang="en-US" sz="2400" dirty="0" smtClean="0"/>
              <a:t>o</a:t>
            </a:r>
            <a:r>
              <a:rPr lang="hu-HU" sz="2400" dirty="0" smtClean="0"/>
              <a:t>ffi</a:t>
            </a:r>
            <a:r>
              <a:rPr lang="en-US" sz="2400" dirty="0" err="1" smtClean="0"/>
              <a:t>cial</a:t>
            </a:r>
            <a:r>
              <a:rPr lang="en-US" sz="2400" dirty="0" smtClean="0"/>
              <a:t> obtained the following arrangement of healthy, H, and diseased, D, trees:</a:t>
            </a:r>
          </a:p>
          <a:p>
            <a:pPr algn="ctr"/>
            <a:r>
              <a:rPr lang="en-US" sz="2400" dirty="0" smtClean="0"/>
              <a:t>H </a:t>
            </a:r>
            <a:r>
              <a:rPr lang="en-US" sz="2400" dirty="0" err="1" smtClean="0"/>
              <a:t>H</a:t>
            </a:r>
            <a:r>
              <a:rPr lang="en-US" sz="2400" dirty="0" smtClean="0"/>
              <a:t> </a:t>
            </a:r>
            <a:r>
              <a:rPr lang="en-US" sz="2400" dirty="0" err="1" smtClean="0"/>
              <a:t>H</a:t>
            </a:r>
            <a:r>
              <a:rPr lang="en-US" sz="2400" dirty="0" smtClean="0"/>
              <a:t> </a:t>
            </a:r>
            <a:r>
              <a:rPr lang="en-US" sz="2400" dirty="0" err="1" smtClean="0"/>
              <a:t>H</a:t>
            </a:r>
            <a:r>
              <a:rPr lang="en-US" sz="2400" dirty="0" smtClean="0"/>
              <a:t> D </a:t>
            </a:r>
            <a:r>
              <a:rPr lang="en-US" sz="2400" dirty="0" err="1" smtClean="0"/>
              <a:t>D</a:t>
            </a:r>
            <a:r>
              <a:rPr lang="en-US" sz="2400" dirty="0" smtClean="0"/>
              <a:t> </a:t>
            </a:r>
            <a:r>
              <a:rPr lang="en-US" sz="2400" dirty="0" err="1" smtClean="0"/>
              <a:t>D</a:t>
            </a:r>
            <a:r>
              <a:rPr lang="en-US" sz="2400" dirty="0" smtClean="0"/>
              <a:t> H </a:t>
            </a:r>
            <a:r>
              <a:rPr lang="en-US" sz="2400" dirty="0" err="1" smtClean="0"/>
              <a:t>H</a:t>
            </a:r>
            <a:r>
              <a:rPr lang="en-US" sz="2400" dirty="0" smtClean="0"/>
              <a:t> </a:t>
            </a:r>
            <a:r>
              <a:rPr lang="en-US" sz="2400" dirty="0" err="1" smtClean="0"/>
              <a:t>H</a:t>
            </a:r>
            <a:r>
              <a:rPr lang="en-US" sz="2400" dirty="0" smtClean="0"/>
              <a:t> </a:t>
            </a:r>
            <a:r>
              <a:rPr lang="en-US" sz="2400" dirty="0" err="1" smtClean="0"/>
              <a:t>H</a:t>
            </a:r>
            <a:r>
              <a:rPr lang="en-US" sz="2400" dirty="0" smtClean="0"/>
              <a:t> </a:t>
            </a:r>
            <a:r>
              <a:rPr lang="en-US" sz="2400" dirty="0" err="1" smtClean="0"/>
              <a:t>H</a:t>
            </a:r>
            <a:r>
              <a:rPr lang="en-US" sz="2400" dirty="0" smtClean="0"/>
              <a:t> </a:t>
            </a:r>
            <a:r>
              <a:rPr lang="en-US" sz="2400" dirty="0" err="1" smtClean="0"/>
              <a:t>H</a:t>
            </a:r>
            <a:r>
              <a:rPr lang="en-US" sz="2400" dirty="0" smtClean="0"/>
              <a:t> </a:t>
            </a:r>
            <a:r>
              <a:rPr lang="en-US" sz="2400" dirty="0" err="1" smtClean="0"/>
              <a:t>H</a:t>
            </a:r>
            <a:r>
              <a:rPr lang="en-US" sz="2400" dirty="0" smtClean="0"/>
              <a:t> D </a:t>
            </a:r>
            <a:r>
              <a:rPr lang="en-US" sz="2400" dirty="0" err="1" smtClean="0"/>
              <a:t>D</a:t>
            </a:r>
            <a:r>
              <a:rPr lang="en-US" sz="2400" dirty="0" smtClean="0"/>
              <a:t> H </a:t>
            </a:r>
            <a:r>
              <a:rPr lang="en-US" sz="2400" dirty="0" err="1" smtClean="0"/>
              <a:t>H</a:t>
            </a:r>
            <a:r>
              <a:rPr lang="en-US" sz="2400" dirty="0" smtClean="0"/>
              <a:t> D </a:t>
            </a:r>
            <a:r>
              <a:rPr lang="en-US" sz="2400" dirty="0" err="1" smtClean="0"/>
              <a:t>D</a:t>
            </a:r>
            <a:r>
              <a:rPr lang="en-US" sz="2400" dirty="0" smtClean="0"/>
              <a:t> </a:t>
            </a:r>
            <a:r>
              <a:rPr lang="en-US" sz="2400" dirty="0" err="1" smtClean="0"/>
              <a:t>D</a:t>
            </a:r>
            <a:r>
              <a:rPr lang="en-US" sz="2400" dirty="0" smtClean="0"/>
              <a:t> </a:t>
            </a:r>
            <a:r>
              <a:rPr lang="en-US" sz="2400" dirty="0" err="1" smtClean="0"/>
              <a:t>D</a:t>
            </a:r>
            <a:endParaRPr lang="en-US" sz="2400" dirty="0" smtClean="0"/>
          </a:p>
          <a:p>
            <a:r>
              <a:rPr lang="en-US" sz="2400" dirty="0" smtClean="0"/>
              <a:t>Test at the </a:t>
            </a:r>
            <a:r>
              <a:rPr lang="hu-HU" sz="2400" i="1" dirty="0" smtClean="0">
                <a:latin typeface="Symbol" panose="05050102010706020507" pitchFamily="18" charset="2"/>
              </a:rPr>
              <a:t>e</a:t>
            </a:r>
            <a:r>
              <a:rPr lang="en-US" sz="2400" dirty="0" smtClean="0"/>
              <a:t>= </a:t>
            </a:r>
            <a:r>
              <a:rPr lang="hu-HU" sz="2400" dirty="0" smtClean="0"/>
              <a:t>0.</a:t>
            </a:r>
            <a:r>
              <a:rPr lang="en-US" sz="2400" dirty="0" smtClean="0"/>
              <a:t>05 </a:t>
            </a:r>
            <a:r>
              <a:rPr lang="en-US" sz="2400" dirty="0" err="1" smtClean="0"/>
              <a:t>signi</a:t>
            </a:r>
            <a:r>
              <a:rPr lang="hu-HU" sz="2400" dirty="0" smtClean="0"/>
              <a:t>fi</a:t>
            </a:r>
            <a:r>
              <a:rPr lang="en-US" sz="2400" dirty="0" err="1" smtClean="0"/>
              <a:t>cance</a:t>
            </a:r>
            <a:r>
              <a:rPr lang="en-US" sz="2400" dirty="0" smtClean="0"/>
              <a:t> level whether this arrangement may be regarded as random.</a:t>
            </a:r>
          </a:p>
          <a:p>
            <a:r>
              <a:rPr lang="en-US" sz="2400" dirty="0" smtClean="0"/>
              <a:t>We begin by stating our hypotheses:</a:t>
            </a:r>
          </a:p>
          <a:p>
            <a:r>
              <a:rPr lang="hu-HU" sz="2400" dirty="0" smtClean="0"/>
              <a:t>                                </a:t>
            </a:r>
            <a:r>
              <a:rPr lang="en-US" sz="2400" dirty="0" smtClean="0"/>
              <a:t>H</a:t>
            </a:r>
            <a:r>
              <a:rPr lang="en-US" sz="2400" baseline="-25000" dirty="0" smtClean="0"/>
              <a:t>0</a:t>
            </a:r>
            <a:r>
              <a:rPr lang="en-US" sz="2400" dirty="0" smtClean="0"/>
              <a:t> : Arrangement is random</a:t>
            </a:r>
          </a:p>
          <a:p>
            <a:r>
              <a:rPr lang="hu-HU" sz="2400" dirty="0" smtClean="0"/>
              <a:t>                                </a:t>
            </a:r>
            <a:r>
              <a:rPr lang="en-US" sz="2400" dirty="0" smtClean="0"/>
              <a:t>H</a:t>
            </a:r>
            <a:r>
              <a:rPr lang="en-US" sz="2400" baseline="-25000" dirty="0" smtClean="0"/>
              <a:t>1</a:t>
            </a:r>
            <a:r>
              <a:rPr lang="en-US" sz="2400" dirty="0" smtClean="0"/>
              <a:t> : Arrangement is not random</a:t>
            </a:r>
            <a:endParaRPr lang="hu-HU" sz="2400" dirty="0"/>
          </a:p>
        </p:txBody>
      </p:sp>
      <p:pic>
        <p:nvPicPr>
          <p:cNvPr id="3" name="Kép 2"/>
          <p:cNvPicPr>
            <a:picLocks noChangeAspect="1"/>
          </p:cNvPicPr>
          <p:nvPr/>
        </p:nvPicPr>
        <p:blipFill>
          <a:blip r:embed="rId2"/>
          <a:stretch>
            <a:fillRect/>
          </a:stretch>
        </p:blipFill>
        <p:spPr>
          <a:xfrm>
            <a:off x="3754755" y="4321230"/>
            <a:ext cx="2998742" cy="2255252"/>
          </a:xfrm>
          <a:prstGeom prst="rect">
            <a:avLst/>
          </a:prstGeom>
        </p:spPr>
      </p:pic>
      <p:sp>
        <p:nvSpPr>
          <p:cNvPr id="4" name="Téglalap 3"/>
          <p:cNvSpPr/>
          <p:nvPr/>
        </p:nvSpPr>
        <p:spPr>
          <a:xfrm>
            <a:off x="901337" y="444137"/>
            <a:ext cx="10202092" cy="630936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15112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66057" y="2322287"/>
            <a:ext cx="11103428" cy="1569660"/>
          </a:xfrm>
          <a:prstGeom prst="rect">
            <a:avLst/>
          </a:prstGeom>
          <a:noFill/>
        </p:spPr>
        <p:txBody>
          <a:bodyPr wrap="square" rtlCol="0">
            <a:spAutoFit/>
          </a:bodyPr>
          <a:lstStyle/>
          <a:p>
            <a:r>
              <a:rPr lang="en-US" sz="2400" b="1" dirty="0" smtClean="0">
                <a:solidFill>
                  <a:srgbClr val="FF0000"/>
                </a:solidFill>
              </a:rPr>
              <a:t>Note:</a:t>
            </a:r>
            <a:endParaRPr lang="hu-HU" sz="2400" b="1" dirty="0" smtClean="0">
              <a:solidFill>
                <a:srgbClr val="FF0000"/>
              </a:solidFill>
            </a:endParaRPr>
          </a:p>
          <a:p>
            <a:endParaRPr lang="hu-HU" sz="2400" b="1" dirty="0">
              <a:solidFill>
                <a:srgbClr val="FF0000"/>
              </a:solidFill>
            </a:endParaRPr>
          </a:p>
          <a:p>
            <a:r>
              <a:rPr lang="en-US" sz="2400" b="1" dirty="0" smtClean="0">
                <a:solidFill>
                  <a:srgbClr val="FF0000"/>
                </a:solidFill>
              </a:rPr>
              <a:t> This example to demonstrate test procedure. In real situation </a:t>
            </a:r>
            <a:r>
              <a:rPr lang="en-US" sz="2400" b="1" i="1" dirty="0" smtClean="0">
                <a:solidFill>
                  <a:srgbClr val="FF0000"/>
                </a:solidFill>
              </a:rPr>
              <a:t>n</a:t>
            </a:r>
            <a:r>
              <a:rPr lang="en-US" sz="2400" b="1" dirty="0" smtClean="0">
                <a:solidFill>
                  <a:srgbClr val="FF0000"/>
                </a:solidFill>
              </a:rPr>
              <a:t> should be at least 20 and each cell frequency at least 5</a:t>
            </a:r>
            <a:r>
              <a:rPr lang="hu-HU" sz="2400" b="1" dirty="0" smtClean="0">
                <a:solidFill>
                  <a:srgbClr val="FF0000"/>
                </a:solidFill>
              </a:rPr>
              <a:t>!</a:t>
            </a:r>
            <a:endParaRPr lang="hu-HU" sz="2400" b="1" dirty="0">
              <a:solidFill>
                <a:srgbClr val="FF0000"/>
              </a:solidFill>
            </a:endParaRPr>
          </a:p>
        </p:txBody>
      </p:sp>
    </p:spTree>
    <p:extLst>
      <p:ext uri="{BB962C8B-B14F-4D97-AF65-F5344CB8AC3E}">
        <p14:creationId xmlns:p14="http://schemas.microsoft.com/office/powerpoint/2010/main" val="95550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914401" y="731520"/>
                <a:ext cx="9398855" cy="2308324"/>
              </a:xfrm>
              <a:prstGeom prst="rect">
                <a:avLst/>
              </a:prstGeom>
              <a:noFill/>
            </p:spPr>
            <p:txBody>
              <a:bodyPr wrap="none" rtlCol="0">
                <a:spAutoFit/>
              </a:bodyPr>
              <a:lstStyle/>
              <a:p>
                <a:r>
                  <a:rPr lang="hu-HU" sz="2400" b="1" dirty="0" smtClean="0"/>
                  <a:t>One </a:t>
                </a:r>
                <a:r>
                  <a:rPr lang="hu-HU" sz="2400" b="1" dirty="0" err="1" smtClean="0"/>
                  <a:t>Sample</a:t>
                </a:r>
                <a:r>
                  <a:rPr lang="hu-HU" sz="2400" b="1" dirty="0" smtClean="0"/>
                  <a:t> </a:t>
                </a:r>
                <a:r>
                  <a:rPr lang="hu-HU" sz="2400" b="1" dirty="0" err="1" smtClean="0"/>
                  <a:t>Kolmogorov-Smirnov</a:t>
                </a:r>
                <a:r>
                  <a:rPr lang="hu-HU" sz="2400" b="1" dirty="0" smtClean="0"/>
                  <a:t> Test</a:t>
                </a:r>
                <a:r>
                  <a:rPr lang="hu-HU" sz="2400" dirty="0" smtClean="0"/>
                  <a:t>, </a:t>
                </a:r>
                <a:r>
                  <a:rPr lang="hu-HU" sz="2400" dirty="0" err="1" smtClean="0"/>
                  <a:t>the</a:t>
                </a:r>
                <a:r>
                  <a:rPr lang="hu-HU" sz="2400" dirty="0" smtClean="0"/>
                  <a:t> </a:t>
                </a:r>
                <a:r>
                  <a:rPr lang="hu-HU" sz="2400" dirty="0" err="1" smtClean="0"/>
                  <a:t>case</a:t>
                </a:r>
                <a:r>
                  <a:rPr lang="hu-HU" sz="2400" dirty="0" smtClean="0"/>
                  <a:t> of </a:t>
                </a:r>
                <a:r>
                  <a:rPr lang="hu-HU" sz="2400" dirty="0" err="1" smtClean="0"/>
                  <a:t>small</a:t>
                </a:r>
                <a:r>
                  <a:rPr lang="hu-HU" sz="2400" dirty="0" smtClean="0"/>
                  <a:t> </a:t>
                </a:r>
                <a:r>
                  <a:rPr lang="hu-HU" sz="2400" dirty="0" err="1" smtClean="0"/>
                  <a:t>sample</a:t>
                </a:r>
                <a:r>
                  <a:rPr lang="hu-HU" sz="2400" dirty="0" smtClean="0"/>
                  <a:t> </a:t>
                </a:r>
                <a:r>
                  <a:rPr lang="hu-HU" sz="2400" dirty="0" err="1" smtClean="0"/>
                  <a:t>size</a:t>
                </a:r>
                <a:endParaRPr lang="hu-HU" sz="2400" dirty="0" smtClean="0"/>
              </a:p>
              <a:p>
                <a:endParaRPr lang="hu-HU" sz="2400" dirty="0"/>
              </a:p>
              <a:p>
                <a:r>
                  <a:rPr lang="en-US" sz="2400" dirty="0"/>
                  <a:t>Five independent </a:t>
                </a:r>
                <a:r>
                  <a:rPr lang="en-US" sz="2400" dirty="0" err="1"/>
                  <a:t>weighings</a:t>
                </a:r>
                <a:r>
                  <a:rPr lang="en-US" sz="2400" dirty="0"/>
                  <a:t> of a standard weight (in gm × </a:t>
                </a:r>
                <a14:m>
                  <m:oMath xmlns:m="http://schemas.openxmlformats.org/officeDocument/2006/math">
                    <m:sSup>
                      <m:sSupPr>
                        <m:ctrlPr>
                          <a:rPr lang="en-US" sz="2400" i="1" smtClean="0">
                            <a:latin typeface="Cambria Math" panose="02040503050406030204" pitchFamily="18" charset="0"/>
                          </a:rPr>
                        </m:ctrlPr>
                      </m:sSupPr>
                      <m:e>
                        <m:r>
                          <a:rPr lang="hu-HU" sz="2400" b="0" i="1" smtClean="0">
                            <a:latin typeface="Cambria Math" panose="02040503050406030204" pitchFamily="18" charset="0"/>
                          </a:rPr>
                          <m:t>10</m:t>
                        </m:r>
                      </m:e>
                      <m:sup>
                        <m:r>
                          <a:rPr lang="hu-HU" sz="2400" b="0" i="1" smtClean="0">
                            <a:latin typeface="Cambria Math" panose="02040503050406030204" pitchFamily="18" charset="0"/>
                          </a:rPr>
                          <m:t>−6</m:t>
                        </m:r>
                      </m:sup>
                    </m:sSup>
                  </m:oMath>
                </a14:m>
                <a:r>
                  <a:rPr lang="en-US" sz="2400" dirty="0" smtClean="0"/>
                  <a:t>) </a:t>
                </a:r>
                <a:r>
                  <a:rPr lang="en-US" sz="2400" dirty="0"/>
                  <a:t>give the</a:t>
                </a:r>
              </a:p>
              <a:p>
                <a:r>
                  <a:rPr lang="en-US" sz="2400" dirty="0"/>
                  <a:t>following discrepancies from the supposed true weight:</a:t>
                </a:r>
              </a:p>
              <a:p>
                <a:r>
                  <a:rPr lang="hu-HU" sz="2400" dirty="0" smtClean="0"/>
                  <a:t>		</a:t>
                </a:r>
                <a:r>
                  <a:rPr lang="en-US" sz="2400" dirty="0" smtClean="0"/>
                  <a:t>−</a:t>
                </a:r>
                <a:r>
                  <a:rPr lang="en-US" sz="2400" dirty="0"/>
                  <a:t>1.2, 0.2, −0.6, 0.8, −1.0.</a:t>
                </a:r>
              </a:p>
              <a:p>
                <a:r>
                  <a:rPr lang="en-US" sz="2400" dirty="0"/>
                  <a:t>Are the discrepancies sampled from N(0, 1)?</a:t>
                </a:r>
                <a:endParaRPr lang="hu-HU" sz="24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914401" y="731520"/>
                <a:ext cx="9398855" cy="2308324"/>
              </a:xfrm>
              <a:prstGeom prst="rect">
                <a:avLst/>
              </a:prstGeom>
              <a:blipFill>
                <a:blip r:embed="rId2"/>
                <a:stretch>
                  <a:fillRect l="-973" t="-2111" b="-5013"/>
                </a:stretch>
              </a:blipFill>
            </p:spPr>
            <p:txBody>
              <a:bodyPr/>
              <a:lstStyle/>
              <a:p>
                <a:r>
                  <a:rPr lang="hu-HU">
                    <a:noFill/>
                  </a:rPr>
                  <a:t> </a:t>
                </a:r>
              </a:p>
            </p:txBody>
          </p:sp>
        </mc:Fallback>
      </mc:AlternateContent>
      <p:pic>
        <p:nvPicPr>
          <p:cNvPr id="3" name="Kép 2"/>
          <p:cNvPicPr>
            <a:picLocks noChangeAspect="1"/>
          </p:cNvPicPr>
          <p:nvPr/>
        </p:nvPicPr>
        <p:blipFill>
          <a:blip r:embed="rId3"/>
          <a:stretch>
            <a:fillRect/>
          </a:stretch>
        </p:blipFill>
        <p:spPr>
          <a:xfrm>
            <a:off x="1894113" y="3460911"/>
            <a:ext cx="1632041" cy="1860298"/>
          </a:xfrm>
          <a:prstGeom prst="rect">
            <a:avLst/>
          </a:prstGeom>
        </p:spPr>
      </p:pic>
      <p:sp>
        <p:nvSpPr>
          <p:cNvPr id="4" name="Szövegdoboz 3"/>
          <p:cNvSpPr txBox="1"/>
          <p:nvPr/>
        </p:nvSpPr>
        <p:spPr>
          <a:xfrm>
            <a:off x="1894113" y="5721531"/>
            <a:ext cx="1816972" cy="646331"/>
          </a:xfrm>
          <a:prstGeom prst="rect">
            <a:avLst/>
          </a:prstGeom>
          <a:noFill/>
        </p:spPr>
        <p:txBody>
          <a:bodyPr wrap="none" rtlCol="0">
            <a:spAutoFit/>
          </a:bodyPr>
          <a:lstStyle/>
          <a:p>
            <a:r>
              <a:rPr lang="hu-HU" dirty="0" smtClean="0"/>
              <a:t>A. N. </a:t>
            </a:r>
            <a:r>
              <a:rPr lang="hu-HU" dirty="0" err="1" smtClean="0"/>
              <a:t>Kolmogorov</a:t>
            </a:r>
            <a:endParaRPr lang="hu-HU" dirty="0" smtClean="0"/>
          </a:p>
          <a:p>
            <a:r>
              <a:rPr lang="hu-HU" dirty="0" smtClean="0"/>
              <a:t>      1903-1987</a:t>
            </a:r>
            <a:endParaRPr lang="hu-HU" dirty="0"/>
          </a:p>
        </p:txBody>
      </p:sp>
      <p:pic>
        <p:nvPicPr>
          <p:cNvPr id="5" name="Kép 4"/>
          <p:cNvPicPr>
            <a:picLocks noChangeAspect="1"/>
          </p:cNvPicPr>
          <p:nvPr/>
        </p:nvPicPr>
        <p:blipFill>
          <a:blip r:embed="rId4"/>
          <a:stretch>
            <a:fillRect/>
          </a:stretch>
        </p:blipFill>
        <p:spPr>
          <a:xfrm>
            <a:off x="6074228" y="3402592"/>
            <a:ext cx="1564821" cy="1898070"/>
          </a:xfrm>
          <a:prstGeom prst="rect">
            <a:avLst/>
          </a:prstGeom>
        </p:spPr>
      </p:pic>
      <p:sp>
        <p:nvSpPr>
          <p:cNvPr id="6" name="Szövegdoboz 5"/>
          <p:cNvSpPr txBox="1"/>
          <p:nvPr/>
        </p:nvSpPr>
        <p:spPr>
          <a:xfrm>
            <a:off x="6270171" y="5536865"/>
            <a:ext cx="1191352" cy="646331"/>
          </a:xfrm>
          <a:prstGeom prst="rect">
            <a:avLst/>
          </a:prstGeom>
          <a:noFill/>
        </p:spPr>
        <p:txBody>
          <a:bodyPr wrap="none" rtlCol="0">
            <a:spAutoFit/>
          </a:bodyPr>
          <a:lstStyle/>
          <a:p>
            <a:r>
              <a:rPr lang="hu-HU" dirty="0" smtClean="0"/>
              <a:t>V. </a:t>
            </a:r>
            <a:r>
              <a:rPr lang="hu-HU" dirty="0" err="1" smtClean="0"/>
              <a:t>Smirnov</a:t>
            </a:r>
            <a:endParaRPr lang="hu-HU" dirty="0" smtClean="0"/>
          </a:p>
          <a:p>
            <a:r>
              <a:rPr lang="hu-HU" dirty="0" smtClean="0"/>
              <a:t>1887-1974</a:t>
            </a:r>
            <a:endParaRPr lang="hu-HU" dirty="0"/>
          </a:p>
        </p:txBody>
      </p:sp>
      <p:sp>
        <p:nvSpPr>
          <p:cNvPr id="7" name="Téglalap 6"/>
          <p:cNvSpPr/>
          <p:nvPr/>
        </p:nvSpPr>
        <p:spPr>
          <a:xfrm>
            <a:off x="613954" y="418011"/>
            <a:ext cx="9823269" cy="594985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1878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1123406" y="744583"/>
                <a:ext cx="10816045" cy="2308324"/>
              </a:xfrm>
              <a:prstGeom prst="rect">
                <a:avLst/>
              </a:prstGeom>
              <a:noFill/>
            </p:spPr>
            <p:txBody>
              <a:bodyPr wrap="square" rtlCol="0">
                <a:spAutoFit/>
              </a:bodyPr>
              <a:lstStyle/>
              <a:p>
                <a:r>
                  <a:rPr lang="en-US" sz="2400" dirty="0" smtClean="0"/>
                  <a:t>We set the null hypothesis as H</a:t>
                </a:r>
                <a:r>
                  <a:rPr lang="en-US" sz="2400" baseline="-25000" dirty="0"/>
                  <a:t>0</a:t>
                </a:r>
                <a:r>
                  <a:rPr lang="en-US" sz="2400" dirty="0"/>
                  <a:t> : </a:t>
                </a:r>
                <a:r>
                  <a:rPr lang="en-US" sz="2400" i="1" dirty="0"/>
                  <a:t>F</a:t>
                </a:r>
                <a:r>
                  <a:rPr lang="en-US" sz="2400" dirty="0"/>
                  <a:t>(x) = </a:t>
                </a:r>
                <a:r>
                  <a:rPr lang="en-US" sz="2400" i="1" dirty="0"/>
                  <a:t>F</a:t>
                </a:r>
                <a:r>
                  <a:rPr lang="en-US" sz="2400" baseline="-25000" dirty="0"/>
                  <a:t>0</a:t>
                </a:r>
                <a:r>
                  <a:rPr lang="en-US" sz="2400" dirty="0"/>
                  <a:t>(x) where </a:t>
                </a:r>
                <a:r>
                  <a:rPr lang="en-US" sz="2400" i="1" dirty="0"/>
                  <a:t>F</a:t>
                </a:r>
                <a:r>
                  <a:rPr lang="en-US" sz="2400" baseline="-25000" dirty="0"/>
                  <a:t>0</a:t>
                </a:r>
                <a:r>
                  <a:rPr lang="en-US" sz="2400" dirty="0"/>
                  <a:t>(x) = </a:t>
                </a:r>
                <a:r>
                  <a:rPr lang="hu-HU" sz="2400" dirty="0" smtClean="0">
                    <a:latin typeface="Symbol" panose="05050102010706020507" pitchFamily="18" charset="2"/>
                  </a:rPr>
                  <a:t>F</a:t>
                </a:r>
                <a:r>
                  <a:rPr lang="en-US" sz="2400" dirty="0" smtClean="0"/>
                  <a:t>(x</a:t>
                </a:r>
                <a:r>
                  <a:rPr lang="en-US" sz="2400" dirty="0"/>
                  <a:t>), i.e., it</a:t>
                </a:r>
              </a:p>
              <a:p>
                <a:r>
                  <a:rPr lang="en-US" sz="2400" dirty="0"/>
                  <a:t>is the </a:t>
                </a:r>
                <a:r>
                  <a:rPr lang="en-US" sz="2400" dirty="0" err="1"/>
                  <a:t>c.d.f</a:t>
                </a:r>
                <a:r>
                  <a:rPr lang="en-US" sz="2400" dirty="0"/>
                  <a:t>. of a standard normal </a:t>
                </a:r>
                <a:r>
                  <a:rPr lang="en-US" sz="2400" dirty="0" err="1"/>
                  <a:t>r.v</a:t>
                </a:r>
                <a:r>
                  <a:rPr lang="en-US" sz="2400" dirty="0"/>
                  <a:t>. X. To calculate the value of the test</a:t>
                </a:r>
              </a:p>
              <a:p>
                <a:r>
                  <a:rPr lang="en-US" sz="2400" dirty="0" smtClean="0"/>
                  <a:t>Function</a:t>
                </a:r>
                <a:r>
                  <a:rPr lang="hu-HU" sz="2400" dirty="0" smtClean="0"/>
                  <a:t> of </a:t>
                </a:r>
                <a:r>
                  <a:rPr lang="hu-HU" sz="2400" dirty="0" err="1" smtClean="0"/>
                  <a:t>the</a:t>
                </a:r>
                <a:r>
                  <a:rPr lang="hu-HU" sz="2400" dirty="0" smtClean="0"/>
                  <a:t> </a:t>
                </a:r>
                <a:r>
                  <a:rPr lang="hu-HU" sz="2400" dirty="0" err="1" smtClean="0"/>
                  <a:t>Kolmogorov-Smirnov</a:t>
                </a:r>
                <a:r>
                  <a:rPr lang="hu-HU" sz="2400" dirty="0" smtClean="0"/>
                  <a:t> test</a:t>
                </a:r>
                <a:r>
                  <a:rPr lang="en-US" sz="2400" dirty="0" smtClean="0"/>
                  <a:t> </a:t>
                </a:r>
                <a:r>
                  <a:rPr lang="en-US" sz="2400" dirty="0"/>
                  <a:t>we need the empirical </a:t>
                </a:r>
                <a:r>
                  <a:rPr lang="en-US" sz="2400" dirty="0" err="1"/>
                  <a:t>c.d.f</a:t>
                </a:r>
                <a:r>
                  <a:rPr lang="en-US" sz="2400" dirty="0"/>
                  <a:t>. for the data and also the </a:t>
                </a:r>
                <a:r>
                  <a:rPr lang="en-US" sz="2400" dirty="0" smtClean="0"/>
                  <a:t>values</a:t>
                </a:r>
                <a:r>
                  <a:rPr lang="hu-HU" sz="2400" dirty="0" smtClean="0"/>
                  <a:t> </a:t>
                </a:r>
                <a:r>
                  <a:rPr lang="en-US" sz="2400" dirty="0" smtClean="0"/>
                  <a:t>of </a:t>
                </a:r>
                <a:r>
                  <a:rPr lang="hu-HU" sz="2400" dirty="0" smtClean="0">
                    <a:latin typeface="Symbol" panose="05050102010706020507" pitchFamily="18" charset="2"/>
                  </a:rPr>
                  <a:t>F</a:t>
                </a:r>
                <a:r>
                  <a:rPr lang="en-US" sz="2400" dirty="0" smtClean="0"/>
                  <a:t> </a:t>
                </a:r>
                <a:r>
                  <a:rPr lang="en-US" sz="2400" dirty="0"/>
                  <a:t>at the data points</a:t>
                </a:r>
                <a:r>
                  <a:rPr lang="en-US" sz="2400" dirty="0" smtClean="0"/>
                  <a:t>.</a:t>
                </a:r>
                <a:endParaRPr lang="hu-HU" sz="2400" dirty="0" smtClean="0"/>
              </a:p>
              <a:p>
                <a:endParaRPr lang="hu-HU" sz="2400" dirty="0"/>
              </a:p>
              <a:p>
                <a:r>
                  <a:rPr lang="hu-HU" sz="2400" dirty="0"/>
                  <a:t>The </a:t>
                </a:r>
                <a:r>
                  <a:rPr lang="hu-HU" sz="2400" dirty="0" err="1"/>
                  <a:t>empirical</a:t>
                </a:r>
                <a:r>
                  <a:rPr lang="hu-HU" sz="2400" dirty="0"/>
                  <a:t> </a:t>
                </a:r>
                <a:r>
                  <a:rPr lang="hu-HU" sz="2400" dirty="0" err="1"/>
                  <a:t>c.d.f</a:t>
                </a:r>
                <a:r>
                  <a:rPr lang="hu-HU" sz="2400" dirty="0"/>
                  <a:t>. </a:t>
                </a:r>
                <a:r>
                  <a:rPr lang="hu-HU" sz="2400" dirty="0" smtClean="0"/>
                  <a:t>      −</a:t>
                </a:r>
                <a:r>
                  <a:rPr lang="hu-HU" sz="2400" dirty="0"/>
                  <a:t>1.2, 0.2, −0.6, 0.8, −</a:t>
                </a:r>
                <a:r>
                  <a:rPr lang="hu-HU" sz="2400" dirty="0" smtClean="0"/>
                  <a:t>1.0 </a:t>
                </a:r>
                <a14:m>
                  <m:oMath xmlns:m="http://schemas.openxmlformats.org/officeDocument/2006/math">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−1.2≤−1.0≤−0.6≤0.2≤0.8</m:t>
                    </m:r>
                  </m:oMath>
                </a14:m>
                <a:endParaRPr lang="hu-HU" sz="24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1123406" y="744583"/>
                <a:ext cx="10816045" cy="2308324"/>
              </a:xfrm>
              <a:prstGeom prst="rect">
                <a:avLst/>
              </a:prstGeom>
              <a:blipFill>
                <a:blip r:embed="rId2"/>
                <a:stretch>
                  <a:fillRect l="-845" t="-2639" r="-1352" b="-5013"/>
                </a:stretch>
              </a:blipFill>
            </p:spPr>
            <p:txBody>
              <a:bodyPr/>
              <a:lstStyle/>
              <a:p>
                <a:r>
                  <a:rPr lang="hu-HU">
                    <a:noFill/>
                  </a:rPr>
                  <a:t> </a:t>
                </a:r>
              </a:p>
            </p:txBody>
          </p:sp>
        </mc:Fallback>
      </mc:AlternateContent>
      <p:pic>
        <p:nvPicPr>
          <p:cNvPr id="3" name="Kép 2"/>
          <p:cNvPicPr>
            <a:picLocks noChangeAspect="1"/>
          </p:cNvPicPr>
          <p:nvPr/>
        </p:nvPicPr>
        <p:blipFill>
          <a:blip r:embed="rId3"/>
          <a:stretch>
            <a:fillRect/>
          </a:stretch>
        </p:blipFill>
        <p:spPr>
          <a:xfrm>
            <a:off x="2097308" y="3413521"/>
            <a:ext cx="7045747" cy="3065655"/>
          </a:xfrm>
          <a:prstGeom prst="rect">
            <a:avLst/>
          </a:prstGeom>
        </p:spPr>
      </p:pic>
    </p:spTree>
    <p:extLst>
      <p:ext uri="{BB962C8B-B14F-4D97-AF65-F5344CB8AC3E}">
        <p14:creationId xmlns:p14="http://schemas.microsoft.com/office/powerpoint/2010/main" val="162933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45029" y="640080"/>
            <a:ext cx="1752724" cy="461665"/>
          </a:xfrm>
          <a:prstGeom prst="rect">
            <a:avLst/>
          </a:prstGeom>
          <a:noFill/>
        </p:spPr>
        <p:txBody>
          <a:bodyPr wrap="none" rtlCol="0">
            <a:spAutoFit/>
          </a:bodyPr>
          <a:lstStyle/>
          <a:p>
            <a:r>
              <a:rPr lang="hu-HU" sz="2400" dirty="0" err="1" smtClean="0"/>
              <a:t>Calculations</a:t>
            </a:r>
            <a:r>
              <a:rPr lang="hu-HU" dirty="0" smtClean="0"/>
              <a:t>:</a:t>
            </a:r>
            <a:endParaRPr lang="hu-HU" dirty="0"/>
          </a:p>
        </p:txBody>
      </p:sp>
      <p:pic>
        <p:nvPicPr>
          <p:cNvPr id="3" name="Kép 2"/>
          <p:cNvPicPr>
            <a:picLocks noChangeAspect="1"/>
          </p:cNvPicPr>
          <p:nvPr/>
        </p:nvPicPr>
        <p:blipFill>
          <a:blip r:embed="rId2"/>
          <a:stretch>
            <a:fillRect/>
          </a:stretch>
        </p:blipFill>
        <p:spPr>
          <a:xfrm>
            <a:off x="2338744" y="1570921"/>
            <a:ext cx="6534564" cy="5004050"/>
          </a:xfrm>
          <a:prstGeom prst="rect">
            <a:avLst/>
          </a:prstGeom>
        </p:spPr>
      </p:pic>
      <p:sp>
        <p:nvSpPr>
          <p:cNvPr id="4" name="Téglalap 3"/>
          <p:cNvSpPr/>
          <p:nvPr/>
        </p:nvSpPr>
        <p:spPr>
          <a:xfrm>
            <a:off x="6961052" y="4393473"/>
            <a:ext cx="1240971" cy="378823"/>
          </a:xfrm>
          <a:prstGeom prst="rect">
            <a:avLst/>
          </a:prstGeom>
          <a:solidFill>
            <a:schemeClr val="accent1">
              <a:alpha val="57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80155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34140" y="233417"/>
            <a:ext cx="10775687" cy="5022961"/>
          </a:xfrm>
          <a:prstGeom prst="rect">
            <a:avLst/>
          </a:prstGeom>
        </p:spPr>
      </p:pic>
      <p:sp>
        <p:nvSpPr>
          <p:cNvPr id="3" name="Téglalap 2"/>
          <p:cNvSpPr/>
          <p:nvPr/>
        </p:nvSpPr>
        <p:spPr>
          <a:xfrm>
            <a:off x="6415314" y="972457"/>
            <a:ext cx="914400" cy="348343"/>
          </a:xfrm>
          <a:prstGeom prst="rect">
            <a:avLst/>
          </a:prstGeom>
          <a:solidFill>
            <a:schemeClr val="accent1">
              <a:alpha val="36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734140" y="5486400"/>
            <a:ext cx="9353843" cy="830997"/>
          </a:xfrm>
          <a:prstGeom prst="rect">
            <a:avLst/>
          </a:prstGeom>
          <a:noFill/>
        </p:spPr>
        <p:txBody>
          <a:bodyPr wrap="none" rtlCol="0">
            <a:spAutoFit/>
          </a:bodyPr>
          <a:lstStyle/>
          <a:p>
            <a:r>
              <a:rPr lang="hu-HU" sz="2400" dirty="0" smtClean="0"/>
              <a:t>The </a:t>
            </a:r>
            <a:r>
              <a:rPr lang="hu-HU" sz="2400" dirty="0" err="1" smtClean="0"/>
              <a:t>sample</a:t>
            </a:r>
            <a:r>
              <a:rPr lang="hu-HU" sz="2400" dirty="0" smtClean="0"/>
              <a:t> </a:t>
            </a:r>
            <a:r>
              <a:rPr lang="hu-HU" sz="2400" dirty="0" err="1" smtClean="0"/>
              <a:t>size</a:t>
            </a:r>
            <a:r>
              <a:rPr lang="hu-HU" sz="2400" dirty="0" smtClean="0"/>
              <a:t> </a:t>
            </a:r>
            <a:r>
              <a:rPr lang="hu-HU" sz="2400" i="1" dirty="0" smtClean="0"/>
              <a:t>n</a:t>
            </a:r>
            <a:r>
              <a:rPr lang="hu-HU" sz="2400" dirty="0" smtClean="0"/>
              <a:t>=5,  </a:t>
            </a:r>
            <a:r>
              <a:rPr lang="hu-HU" sz="2400" dirty="0" err="1" smtClean="0"/>
              <a:t>the</a:t>
            </a:r>
            <a:r>
              <a:rPr lang="hu-HU" sz="2400" dirty="0" smtClean="0"/>
              <a:t> </a:t>
            </a:r>
            <a:r>
              <a:rPr lang="hu-HU" sz="2400" dirty="0" err="1" smtClean="0"/>
              <a:t>calculated</a:t>
            </a:r>
            <a:r>
              <a:rPr lang="hu-HU" sz="2400" dirty="0" smtClean="0"/>
              <a:t> </a:t>
            </a:r>
            <a:r>
              <a:rPr lang="hu-HU" sz="2400" dirty="0" err="1" smtClean="0"/>
              <a:t>values</a:t>
            </a:r>
            <a:r>
              <a:rPr lang="hu-HU" sz="2400" dirty="0" smtClean="0"/>
              <a:t> is 0.326, </a:t>
            </a:r>
            <a:r>
              <a:rPr lang="hu-HU" sz="2400" dirty="0" err="1" smtClean="0"/>
              <a:t>critical</a:t>
            </a:r>
            <a:r>
              <a:rPr lang="hu-HU" sz="2400" dirty="0" smtClean="0"/>
              <a:t> </a:t>
            </a:r>
            <a:r>
              <a:rPr lang="hu-HU" sz="2400" dirty="0" err="1" smtClean="0"/>
              <a:t>value</a:t>
            </a:r>
            <a:r>
              <a:rPr lang="hu-HU" sz="2400" dirty="0" smtClean="0"/>
              <a:t> is 0.563.</a:t>
            </a:r>
          </a:p>
          <a:p>
            <a:r>
              <a:rPr lang="hu-HU" sz="2400" dirty="0" smtClean="0"/>
              <a:t>The null </a:t>
            </a:r>
            <a:r>
              <a:rPr lang="hu-HU" sz="2400" dirty="0" err="1" smtClean="0"/>
              <a:t>hypothesis</a:t>
            </a:r>
            <a:r>
              <a:rPr lang="hu-HU" sz="2400" dirty="0" smtClean="0"/>
              <a:t> is </a:t>
            </a:r>
            <a:r>
              <a:rPr lang="hu-HU" sz="2400" dirty="0" err="1" smtClean="0"/>
              <a:t>accepted</a:t>
            </a:r>
            <a:r>
              <a:rPr lang="hu-HU" sz="2400" dirty="0" smtClean="0"/>
              <a:t>.</a:t>
            </a:r>
            <a:endParaRPr lang="hu-HU" sz="2400" dirty="0"/>
          </a:p>
        </p:txBody>
      </p:sp>
    </p:spTree>
    <p:extLst>
      <p:ext uri="{BB962C8B-B14F-4D97-AF65-F5344CB8AC3E}">
        <p14:creationId xmlns:p14="http://schemas.microsoft.com/office/powerpoint/2010/main" val="64846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567543" y="885371"/>
            <a:ext cx="9001503" cy="1200329"/>
          </a:xfrm>
          <a:prstGeom prst="rect">
            <a:avLst/>
          </a:prstGeom>
          <a:noFill/>
        </p:spPr>
        <p:txBody>
          <a:bodyPr wrap="none" rtlCol="0">
            <a:spAutoFit/>
          </a:bodyPr>
          <a:lstStyle/>
          <a:p>
            <a:r>
              <a:rPr lang="hu-HU" sz="2400" b="1" dirty="0" err="1" smtClean="0"/>
              <a:t>Two</a:t>
            </a:r>
            <a:r>
              <a:rPr lang="hu-HU" sz="2400" b="1" dirty="0" smtClean="0"/>
              <a:t> </a:t>
            </a:r>
            <a:r>
              <a:rPr lang="hu-HU" sz="2400" b="1" dirty="0" err="1" smtClean="0"/>
              <a:t>sample</a:t>
            </a:r>
            <a:r>
              <a:rPr lang="hu-HU" sz="2400" b="1" dirty="0" smtClean="0"/>
              <a:t> </a:t>
            </a:r>
            <a:r>
              <a:rPr lang="hu-HU" sz="2400" b="1" dirty="0" err="1" smtClean="0"/>
              <a:t>Kolmogorov-Smirnov</a:t>
            </a:r>
            <a:r>
              <a:rPr lang="hu-HU" sz="2400" b="1" dirty="0" smtClean="0"/>
              <a:t> Test</a:t>
            </a:r>
          </a:p>
          <a:p>
            <a:endParaRPr lang="hu-HU" sz="2400" dirty="0"/>
          </a:p>
          <a:p>
            <a:r>
              <a:rPr lang="en-US" sz="2400" dirty="0" smtClean="0"/>
              <a:t>Following data represent the lifetimes of batteries for different brands:</a:t>
            </a:r>
            <a:endParaRPr lang="hu-HU" sz="2400" dirty="0"/>
          </a:p>
        </p:txBody>
      </p:sp>
      <p:pic>
        <p:nvPicPr>
          <p:cNvPr id="3" name="Kép 2"/>
          <p:cNvPicPr>
            <a:picLocks noChangeAspect="1"/>
          </p:cNvPicPr>
          <p:nvPr/>
        </p:nvPicPr>
        <p:blipFill>
          <a:blip r:embed="rId2"/>
          <a:stretch>
            <a:fillRect/>
          </a:stretch>
        </p:blipFill>
        <p:spPr>
          <a:xfrm>
            <a:off x="1756230" y="2085700"/>
            <a:ext cx="8040914" cy="1465521"/>
          </a:xfrm>
          <a:prstGeom prst="rect">
            <a:avLst/>
          </a:prstGeom>
        </p:spPr>
      </p:pic>
      <p:sp>
        <p:nvSpPr>
          <p:cNvPr id="4" name="Szövegdoboz 3"/>
          <p:cNvSpPr txBox="1"/>
          <p:nvPr/>
        </p:nvSpPr>
        <p:spPr>
          <a:xfrm flipH="1">
            <a:off x="1756230" y="3686629"/>
            <a:ext cx="7327537" cy="461665"/>
          </a:xfrm>
          <a:prstGeom prst="rect">
            <a:avLst/>
          </a:prstGeom>
          <a:noFill/>
        </p:spPr>
        <p:txBody>
          <a:bodyPr wrap="square" rtlCol="0">
            <a:spAutoFit/>
          </a:bodyPr>
          <a:lstStyle/>
          <a:p>
            <a:r>
              <a:rPr lang="en-US" sz="2400" dirty="0" smtClean="0"/>
              <a:t>Are these brands different with respect to average life?</a:t>
            </a:r>
            <a:endParaRPr lang="hu-HU" sz="2400" dirty="0"/>
          </a:p>
        </p:txBody>
      </p:sp>
      <p:pic>
        <p:nvPicPr>
          <p:cNvPr id="6" name="Kép 5"/>
          <p:cNvPicPr>
            <a:picLocks noChangeAspect="1"/>
          </p:cNvPicPr>
          <p:nvPr/>
        </p:nvPicPr>
        <p:blipFill>
          <a:blip r:embed="rId3"/>
          <a:stretch>
            <a:fillRect/>
          </a:stretch>
        </p:blipFill>
        <p:spPr>
          <a:xfrm>
            <a:off x="4402591" y="4340363"/>
            <a:ext cx="2428875" cy="1933575"/>
          </a:xfrm>
          <a:prstGeom prst="rect">
            <a:avLst/>
          </a:prstGeom>
        </p:spPr>
      </p:pic>
      <p:sp>
        <p:nvSpPr>
          <p:cNvPr id="7" name="Téglalap 6"/>
          <p:cNvSpPr/>
          <p:nvPr/>
        </p:nvSpPr>
        <p:spPr>
          <a:xfrm>
            <a:off x="972457" y="696686"/>
            <a:ext cx="9797143" cy="573314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6199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79994" y="769257"/>
            <a:ext cx="9886405" cy="461665"/>
          </a:xfrm>
          <a:prstGeom prst="rect">
            <a:avLst/>
          </a:prstGeom>
          <a:noFill/>
        </p:spPr>
        <p:txBody>
          <a:bodyPr wrap="square" rtlCol="0">
            <a:spAutoFit/>
          </a:bodyPr>
          <a:lstStyle/>
          <a:p>
            <a:r>
              <a:rPr lang="en-US" sz="2400" dirty="0" smtClean="0"/>
              <a:t>We first calculate the sample empirical distribution of two samples as follows</a:t>
            </a:r>
            <a:endParaRPr lang="hu-HU" sz="2400" dirty="0"/>
          </a:p>
        </p:txBody>
      </p:sp>
      <p:pic>
        <p:nvPicPr>
          <p:cNvPr id="3" name="Kép 2"/>
          <p:cNvPicPr>
            <a:picLocks noChangeAspect="1"/>
          </p:cNvPicPr>
          <p:nvPr/>
        </p:nvPicPr>
        <p:blipFill>
          <a:blip r:embed="rId2"/>
          <a:stretch>
            <a:fillRect/>
          </a:stretch>
        </p:blipFill>
        <p:spPr>
          <a:xfrm>
            <a:off x="1802215" y="2615335"/>
            <a:ext cx="6238699" cy="3734107"/>
          </a:xfrm>
          <a:prstGeom prst="rect">
            <a:avLst/>
          </a:prstGeom>
        </p:spPr>
      </p:pic>
      <p:pic>
        <p:nvPicPr>
          <p:cNvPr id="4" name="Kép 3"/>
          <p:cNvPicPr>
            <a:picLocks noChangeAspect="1"/>
          </p:cNvPicPr>
          <p:nvPr/>
        </p:nvPicPr>
        <p:blipFill>
          <a:blip r:embed="rId3"/>
          <a:stretch>
            <a:fillRect/>
          </a:stretch>
        </p:blipFill>
        <p:spPr>
          <a:xfrm>
            <a:off x="1802215" y="1325250"/>
            <a:ext cx="6328432" cy="1156294"/>
          </a:xfrm>
          <a:prstGeom prst="rect">
            <a:avLst/>
          </a:prstGeom>
        </p:spPr>
      </p:pic>
    </p:spTree>
    <p:extLst>
      <p:ext uri="{BB962C8B-B14F-4D97-AF65-F5344CB8AC3E}">
        <p14:creationId xmlns:p14="http://schemas.microsoft.com/office/powerpoint/2010/main" val="3435464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187542" y="1623266"/>
            <a:ext cx="2815771" cy="4893647"/>
          </a:xfrm>
          <a:prstGeom prst="rect">
            <a:avLst/>
          </a:prstGeom>
          <a:noFill/>
        </p:spPr>
        <p:txBody>
          <a:bodyPr wrap="square" rtlCol="0">
            <a:spAutoFit/>
          </a:bodyPr>
          <a:lstStyle/>
          <a:p>
            <a:r>
              <a:rPr lang="en-US" sz="2400" dirty="0" smtClean="0"/>
              <a:t>From Table the critical value for </a:t>
            </a:r>
            <a:r>
              <a:rPr lang="en-US" sz="2400" i="1" dirty="0" smtClean="0"/>
              <a:t>m</a:t>
            </a:r>
            <a:r>
              <a:rPr lang="en-US" sz="2400" dirty="0" smtClean="0"/>
              <a:t>=</a:t>
            </a:r>
            <a:r>
              <a:rPr lang="en-US" sz="2400" i="1" dirty="0" smtClean="0"/>
              <a:t>n</a:t>
            </a:r>
            <a:r>
              <a:rPr lang="en-US" sz="2400" dirty="0" smtClean="0"/>
              <a:t>=6 at level </a:t>
            </a:r>
            <a:r>
              <a:rPr lang="hu-HU" sz="2400" i="1" dirty="0" smtClean="0">
                <a:latin typeface="Symbol" panose="05050102010706020507" pitchFamily="18" charset="2"/>
              </a:rPr>
              <a:t>e</a:t>
            </a:r>
            <a:r>
              <a:rPr lang="en-US" sz="2400" dirty="0" smtClean="0"/>
              <a:t>=0.05 is </a:t>
            </a:r>
            <a:r>
              <a:rPr lang="hu-HU" sz="2400" dirty="0" smtClean="0"/>
              <a:t>0.33</a:t>
            </a:r>
            <a:r>
              <a:rPr lang="en-US" sz="2400" dirty="0" smtClean="0"/>
              <a:t>. Since the calculated value of </a:t>
            </a:r>
            <a:r>
              <a:rPr lang="en-US" sz="2400" i="1" dirty="0" err="1" smtClean="0"/>
              <a:t>D</a:t>
            </a:r>
            <a:r>
              <a:rPr lang="en-US" sz="2400" i="1" baseline="-25000" dirty="0" err="1" smtClean="0"/>
              <a:t>m</a:t>
            </a:r>
            <a:r>
              <a:rPr lang="en-US" sz="2400" baseline="-25000" dirty="0" err="1" smtClean="0"/>
              <a:t>,</a:t>
            </a:r>
            <a:r>
              <a:rPr lang="en-US" sz="2400" i="1" baseline="-25000" dirty="0" err="1" smtClean="0"/>
              <a:t>n</a:t>
            </a:r>
            <a:r>
              <a:rPr lang="en-US" sz="2400" dirty="0" smtClean="0"/>
              <a:t> is not greater then the tabulated value, </a:t>
            </a:r>
            <a:r>
              <a:rPr lang="en-US" sz="2400" i="1" dirty="0" smtClean="0"/>
              <a:t>H</a:t>
            </a:r>
            <a:r>
              <a:rPr lang="en-US" sz="2400" dirty="0" smtClean="0"/>
              <a:t>₀ is not rejected and it is concluded that the average length of life for two brands is the same.</a:t>
            </a:r>
            <a:endParaRPr lang="hu-HU" sz="2400" dirty="0"/>
          </a:p>
        </p:txBody>
      </p:sp>
      <p:pic>
        <p:nvPicPr>
          <p:cNvPr id="3" name="Kép 2"/>
          <p:cNvPicPr>
            <a:picLocks noChangeAspect="1"/>
          </p:cNvPicPr>
          <p:nvPr/>
        </p:nvPicPr>
        <p:blipFill>
          <a:blip r:embed="rId2"/>
          <a:stretch>
            <a:fillRect/>
          </a:stretch>
        </p:blipFill>
        <p:spPr>
          <a:xfrm>
            <a:off x="180718" y="341086"/>
            <a:ext cx="8774502" cy="6175827"/>
          </a:xfrm>
          <a:prstGeom prst="rect">
            <a:avLst/>
          </a:prstGeom>
        </p:spPr>
      </p:pic>
      <p:sp>
        <p:nvSpPr>
          <p:cNvPr id="4" name="Ellipszis 3"/>
          <p:cNvSpPr/>
          <p:nvPr/>
        </p:nvSpPr>
        <p:spPr>
          <a:xfrm>
            <a:off x="1146629" y="2467429"/>
            <a:ext cx="609600" cy="33382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4174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3486" y="384875"/>
            <a:ext cx="10010176" cy="461665"/>
          </a:xfrm>
          <a:prstGeom prst="rect">
            <a:avLst/>
          </a:prstGeom>
          <a:noFill/>
        </p:spPr>
        <p:txBody>
          <a:bodyPr wrap="none" rtlCol="0">
            <a:spAutoFit/>
          </a:bodyPr>
          <a:lstStyle/>
          <a:p>
            <a:r>
              <a:rPr lang="en-US" sz="2400" dirty="0"/>
              <a:t>Data are collected on the length of the left hind leg and left foreleg for 10 deer.</a:t>
            </a:r>
            <a:endParaRPr lang="hu-HU" sz="2400" dirty="0"/>
          </a:p>
        </p:txBody>
      </p:sp>
      <p:graphicFrame>
        <p:nvGraphicFramePr>
          <p:cNvPr id="3" name="Táblázat 2"/>
          <p:cNvGraphicFramePr>
            <a:graphicFrameLocks noGrp="1"/>
          </p:cNvGraphicFramePr>
          <p:nvPr>
            <p:extLst>
              <p:ext uri="{D42A27DB-BD31-4B8C-83A1-F6EECF244321}">
                <p14:modId xmlns:p14="http://schemas.microsoft.com/office/powerpoint/2010/main" val="2784111600"/>
              </p:ext>
            </p:extLst>
          </p:nvPr>
        </p:nvGraphicFramePr>
        <p:xfrm>
          <a:off x="493486" y="1064111"/>
          <a:ext cx="7300685" cy="4281717"/>
        </p:xfrm>
        <a:graphic>
          <a:graphicData uri="http://schemas.openxmlformats.org/drawingml/2006/table">
            <a:tbl>
              <a:tblPr/>
              <a:tblGrid>
                <a:gridCol w="1019186">
                  <a:extLst>
                    <a:ext uri="{9D8B030D-6E8A-4147-A177-3AD203B41FA5}">
                      <a16:colId xmlns:a16="http://schemas.microsoft.com/office/drawing/2014/main" val="147741244"/>
                    </a:ext>
                  </a:extLst>
                </a:gridCol>
                <a:gridCol w="2547968">
                  <a:extLst>
                    <a:ext uri="{9D8B030D-6E8A-4147-A177-3AD203B41FA5}">
                      <a16:colId xmlns:a16="http://schemas.microsoft.com/office/drawing/2014/main" val="1522726774"/>
                    </a:ext>
                  </a:extLst>
                </a:gridCol>
                <a:gridCol w="2420569">
                  <a:extLst>
                    <a:ext uri="{9D8B030D-6E8A-4147-A177-3AD203B41FA5}">
                      <a16:colId xmlns:a16="http://schemas.microsoft.com/office/drawing/2014/main" val="1439977670"/>
                    </a:ext>
                  </a:extLst>
                </a:gridCol>
                <a:gridCol w="1312962">
                  <a:extLst>
                    <a:ext uri="{9D8B030D-6E8A-4147-A177-3AD203B41FA5}">
                      <a16:colId xmlns:a16="http://schemas.microsoft.com/office/drawing/2014/main" val="3998143304"/>
                    </a:ext>
                  </a:extLst>
                </a:gridCol>
              </a:tblGrid>
              <a:tr h="389247">
                <a:tc>
                  <a:txBody>
                    <a:bodyPr/>
                    <a:lstStyle/>
                    <a:p>
                      <a:pPr algn="ctr" fontAlgn="b"/>
                      <a:r>
                        <a:rPr lang="hu-HU" sz="2400" b="0" i="0" u="none" strike="noStrike" dirty="0" err="1">
                          <a:solidFill>
                            <a:srgbClr val="000000"/>
                          </a:solidFill>
                          <a:effectLst/>
                          <a:latin typeface="Calibri" panose="020F0502020204030204" pitchFamily="34" charset="0"/>
                        </a:rPr>
                        <a:t>Deer</a:t>
                      </a:r>
                      <a:endParaRPr lang="hu-HU"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err="1">
                          <a:solidFill>
                            <a:srgbClr val="000000"/>
                          </a:solidFill>
                          <a:effectLst/>
                          <a:latin typeface="Calibri" panose="020F0502020204030204" pitchFamily="34" charset="0"/>
                        </a:rPr>
                        <a:t>Hind</a:t>
                      </a:r>
                      <a:r>
                        <a:rPr lang="hu-HU" sz="2400" b="0" i="0" u="none" strike="noStrike" dirty="0">
                          <a:solidFill>
                            <a:srgbClr val="000000"/>
                          </a:solidFill>
                          <a:effectLst/>
                          <a:latin typeface="Calibri" panose="020F0502020204030204" pitchFamily="34" charset="0"/>
                        </a:rPr>
                        <a:t> leg </a:t>
                      </a:r>
                      <a:r>
                        <a:rPr lang="hu-HU" sz="2400" b="0" i="0" u="none" strike="noStrike" dirty="0" err="1">
                          <a:solidFill>
                            <a:srgbClr val="000000"/>
                          </a:solidFill>
                          <a:effectLst/>
                          <a:latin typeface="Calibri" panose="020F0502020204030204" pitchFamily="34" charset="0"/>
                        </a:rPr>
                        <a:t>length</a:t>
                      </a:r>
                      <a:r>
                        <a:rPr lang="hu-HU" sz="2400" b="0" i="0" u="none" strike="noStrike" dirty="0">
                          <a:solidFill>
                            <a:srgbClr val="000000"/>
                          </a:solidFill>
                          <a:effectLst/>
                          <a:latin typeface="Calibri" panose="020F0502020204030204" pitchFamily="34" charset="0"/>
                        </a:rPr>
                        <a:t> (cm)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Foreleg length (cm)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373213"/>
                  </a:ext>
                </a:extLst>
              </a:tr>
              <a:tr h="389247">
                <a:tc>
                  <a:txBody>
                    <a:bodyPr/>
                    <a:lstStyle/>
                    <a:p>
                      <a:pPr algn="ctr" fontAlgn="b"/>
                      <a:r>
                        <a:rPr lang="hu-HU" sz="2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237467"/>
                  </a:ext>
                </a:extLst>
              </a:tr>
              <a:tr h="389247">
                <a:tc>
                  <a:txBody>
                    <a:bodyPr/>
                    <a:lstStyle/>
                    <a:p>
                      <a:pPr algn="ctr" fontAlgn="b"/>
                      <a:r>
                        <a:rPr lang="hu-HU" sz="2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452526"/>
                  </a:ext>
                </a:extLst>
              </a:tr>
              <a:tr h="389247">
                <a:tc>
                  <a:txBody>
                    <a:bodyPr/>
                    <a:lstStyle/>
                    <a:p>
                      <a:pPr algn="ctr" fontAlgn="b"/>
                      <a:r>
                        <a:rPr lang="hu-HU" sz="2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81094"/>
                  </a:ext>
                </a:extLst>
              </a:tr>
              <a:tr h="389247">
                <a:tc>
                  <a:txBody>
                    <a:bodyPr/>
                    <a:lstStyle/>
                    <a:p>
                      <a:pPr algn="ctr" fontAlgn="b"/>
                      <a:r>
                        <a:rPr lang="hu-HU" sz="2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059818"/>
                  </a:ext>
                </a:extLst>
              </a:tr>
              <a:tr h="389247">
                <a:tc>
                  <a:txBody>
                    <a:bodyPr/>
                    <a:lstStyle/>
                    <a:p>
                      <a:pPr algn="ctr" fontAlgn="b"/>
                      <a:r>
                        <a:rPr lang="hu-HU" sz="2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666380"/>
                  </a:ext>
                </a:extLst>
              </a:tr>
              <a:tr h="389247">
                <a:tc>
                  <a:txBody>
                    <a:bodyPr/>
                    <a:lstStyle/>
                    <a:p>
                      <a:pPr algn="ctr" fontAlgn="b"/>
                      <a:r>
                        <a:rPr lang="hu-HU" sz="2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879617"/>
                  </a:ext>
                </a:extLst>
              </a:tr>
              <a:tr h="389247">
                <a:tc>
                  <a:txBody>
                    <a:bodyPr/>
                    <a:lstStyle/>
                    <a:p>
                      <a:pPr algn="ctr" fontAlgn="b"/>
                      <a:r>
                        <a:rPr lang="hu-HU" sz="2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248754"/>
                  </a:ext>
                </a:extLst>
              </a:tr>
              <a:tr h="389247">
                <a:tc>
                  <a:txBody>
                    <a:bodyPr/>
                    <a:lstStyle/>
                    <a:p>
                      <a:pPr algn="ctr" fontAlgn="b"/>
                      <a:r>
                        <a:rPr lang="hu-HU" sz="2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4627"/>
                  </a:ext>
                </a:extLst>
              </a:tr>
              <a:tr h="389247">
                <a:tc>
                  <a:txBody>
                    <a:bodyPr/>
                    <a:lstStyle/>
                    <a:p>
                      <a:pPr algn="ctr" fontAlgn="b"/>
                      <a:r>
                        <a:rPr lang="hu-HU" sz="2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300087"/>
                  </a:ext>
                </a:extLst>
              </a:tr>
              <a:tr h="389247">
                <a:tc>
                  <a:txBody>
                    <a:bodyPr/>
                    <a:lstStyle/>
                    <a:p>
                      <a:pPr algn="ctr" fontAlgn="b"/>
                      <a:r>
                        <a:rPr lang="hu-HU" sz="2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280019"/>
                  </a:ext>
                </a:extLst>
              </a:tr>
            </a:tbl>
          </a:graphicData>
        </a:graphic>
      </p:graphicFrame>
      <p:sp>
        <p:nvSpPr>
          <p:cNvPr id="4" name="Szövegdoboz 3"/>
          <p:cNvSpPr txBox="1"/>
          <p:nvPr/>
        </p:nvSpPr>
        <p:spPr>
          <a:xfrm>
            <a:off x="493486" y="5563399"/>
            <a:ext cx="10377715" cy="830997"/>
          </a:xfrm>
          <a:prstGeom prst="rect">
            <a:avLst/>
          </a:prstGeom>
          <a:noFill/>
        </p:spPr>
        <p:txBody>
          <a:bodyPr wrap="square" rtlCol="0">
            <a:spAutoFit/>
          </a:bodyPr>
          <a:lstStyle/>
          <a:p>
            <a:r>
              <a:rPr lang="en-US" sz="2400" dirty="0" smtClean="0"/>
              <a:t>T</a:t>
            </a:r>
            <a:r>
              <a:rPr lang="hu-HU" sz="2400" dirty="0" smtClean="0"/>
              <a:t>est t</a:t>
            </a:r>
            <a:r>
              <a:rPr lang="en-US" sz="2400" dirty="0" smtClean="0"/>
              <a:t>he </a:t>
            </a:r>
            <a:r>
              <a:rPr lang="en-US" sz="2400" dirty="0"/>
              <a:t>null hypothesis is that there is no difference between the hind leg and foreleg length in deer</a:t>
            </a:r>
            <a:r>
              <a:rPr lang="en-US" sz="2400" dirty="0" smtClean="0"/>
              <a:t>.</a:t>
            </a:r>
            <a:r>
              <a:rPr lang="hu-HU" sz="2400" dirty="0" smtClean="0"/>
              <a:t> </a:t>
            </a:r>
            <a:r>
              <a:rPr lang="hu-HU" sz="2400" dirty="0" err="1" smtClean="0"/>
              <a:t>Execute</a:t>
            </a:r>
            <a:r>
              <a:rPr lang="hu-HU" sz="2400" dirty="0" smtClean="0"/>
              <a:t> it </a:t>
            </a:r>
            <a:r>
              <a:rPr lang="hu-HU" sz="2400" dirty="0" err="1" smtClean="0"/>
              <a:t>with</a:t>
            </a:r>
            <a:r>
              <a:rPr lang="hu-HU" sz="2400" dirty="0" smtClean="0"/>
              <a:t> </a:t>
            </a:r>
            <a:r>
              <a:rPr lang="hu-HU" sz="2400" dirty="0" err="1" smtClean="0"/>
              <a:t>sign</a:t>
            </a:r>
            <a:r>
              <a:rPr lang="hu-HU" sz="2400" dirty="0" smtClean="0"/>
              <a:t> test.</a:t>
            </a:r>
            <a:endParaRPr lang="hu-HU" sz="2400" dirty="0"/>
          </a:p>
        </p:txBody>
      </p:sp>
      <p:pic>
        <p:nvPicPr>
          <p:cNvPr id="5" name="Kép 4"/>
          <p:cNvPicPr>
            <a:picLocks noChangeAspect="1"/>
          </p:cNvPicPr>
          <p:nvPr/>
        </p:nvPicPr>
        <p:blipFill>
          <a:blip r:embed="rId2"/>
          <a:stretch>
            <a:fillRect/>
          </a:stretch>
        </p:blipFill>
        <p:spPr>
          <a:xfrm>
            <a:off x="8284026" y="1831005"/>
            <a:ext cx="3305629" cy="3305629"/>
          </a:xfrm>
          <a:prstGeom prst="rect">
            <a:avLst/>
          </a:prstGeom>
        </p:spPr>
      </p:pic>
      <p:sp>
        <p:nvSpPr>
          <p:cNvPr id="6" name="Téglalap 5"/>
          <p:cNvSpPr/>
          <p:nvPr/>
        </p:nvSpPr>
        <p:spPr>
          <a:xfrm>
            <a:off x="229327" y="115053"/>
            <a:ext cx="11625942" cy="663302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3561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flipH="1">
            <a:off x="537029" y="1057367"/>
            <a:ext cx="10827657" cy="4524315"/>
          </a:xfrm>
          <a:prstGeom prst="rect">
            <a:avLst/>
          </a:prstGeom>
          <a:noFill/>
        </p:spPr>
        <p:txBody>
          <a:bodyPr wrap="square" rtlCol="0">
            <a:spAutoFit/>
          </a:bodyPr>
          <a:lstStyle/>
          <a:p>
            <a:r>
              <a:rPr lang="en-US" sz="2400" dirty="0"/>
              <a:t>There are </a:t>
            </a:r>
            <a:r>
              <a:rPr lang="en-US" sz="2400" i="1" dirty="0"/>
              <a:t>n</a:t>
            </a:r>
            <a:r>
              <a:rPr lang="en-US" sz="2400" dirty="0"/>
              <a:t>=10 deer. There are 8 positive differences and 2 negative differences. If the null hypothesis is true, that there is no difference in hind leg and foreleg lengths, then the expected number of positive differences is 5 out of 10. What is the probability that the observed result of 8 positive differences, or a more extreme result, would occur if there is no difference in leg lengths?</a:t>
            </a:r>
          </a:p>
          <a:p>
            <a:endParaRPr lang="en-US" sz="2400" dirty="0"/>
          </a:p>
          <a:p>
            <a:r>
              <a:rPr lang="en-US" sz="2400" dirty="0"/>
              <a:t>Because the test is two-sided, a result as extreme or more extreme than 8 positive differences includes the results of 8, 9, or 10 positive differences, and the results of 0, 1, or 2 positive differences. The probability of 8 or more positives among 10 deer or 2 or fewer positives among 10 deer is the same as the probability of 8 or more heads or 2 or fewer heads in 10 flips of a fair coin. The probabilities can be calculated using the binomial test, with the probability of heads = probability of tails = 0.5.</a:t>
            </a:r>
            <a:endParaRPr lang="hu-HU" sz="2400" dirty="0"/>
          </a:p>
        </p:txBody>
      </p:sp>
    </p:spTree>
    <p:extLst>
      <p:ext uri="{BB962C8B-B14F-4D97-AF65-F5344CB8AC3E}">
        <p14:creationId xmlns:p14="http://schemas.microsoft.com/office/powerpoint/2010/main" val="91743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21577" y="2272938"/>
            <a:ext cx="6805749" cy="461665"/>
          </a:xfrm>
          <a:prstGeom prst="rect">
            <a:avLst/>
          </a:prstGeom>
          <a:noFill/>
        </p:spPr>
        <p:txBody>
          <a:bodyPr wrap="square" rtlCol="0">
            <a:spAutoFit/>
          </a:bodyPr>
          <a:lstStyle/>
          <a:p>
            <a:pPr lvl="0" algn="ctr"/>
            <a:r>
              <a:rPr lang="en-US" sz="2400" dirty="0">
                <a:solidFill>
                  <a:srgbClr val="FF0000"/>
                </a:solidFill>
              </a:rPr>
              <a:t>H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a:solidFill>
                  <a:srgbClr val="002060"/>
                </a:solidFill>
              </a:rPr>
              <a:t>D </a:t>
            </a:r>
            <a:r>
              <a:rPr lang="en-US" sz="2400" dirty="0" err="1">
                <a:solidFill>
                  <a:srgbClr val="002060"/>
                </a:solidFill>
              </a:rPr>
              <a:t>D</a:t>
            </a:r>
            <a:r>
              <a:rPr lang="en-US" sz="2400" dirty="0">
                <a:solidFill>
                  <a:srgbClr val="002060"/>
                </a:solidFill>
              </a:rPr>
              <a:t> </a:t>
            </a:r>
            <a:r>
              <a:rPr lang="en-US" sz="2400" dirty="0" err="1">
                <a:solidFill>
                  <a:srgbClr val="002060"/>
                </a:solidFill>
              </a:rPr>
              <a:t>D</a:t>
            </a:r>
            <a:r>
              <a:rPr lang="en-US" sz="2400" dirty="0">
                <a:solidFill>
                  <a:srgbClr val="002060"/>
                </a:solidFill>
              </a:rPr>
              <a:t> </a:t>
            </a:r>
            <a:r>
              <a:rPr lang="en-US" sz="2400" dirty="0">
                <a:solidFill>
                  <a:srgbClr val="FF0000"/>
                </a:solidFill>
              </a:rPr>
              <a:t>H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err="1">
                <a:solidFill>
                  <a:srgbClr val="FF0000"/>
                </a:solidFill>
              </a:rPr>
              <a:t>H</a:t>
            </a:r>
            <a:r>
              <a:rPr lang="en-US" sz="2400" dirty="0">
                <a:solidFill>
                  <a:srgbClr val="FF0000"/>
                </a:solidFill>
              </a:rPr>
              <a:t> </a:t>
            </a:r>
            <a:r>
              <a:rPr lang="en-US" sz="2400" dirty="0">
                <a:solidFill>
                  <a:srgbClr val="002060"/>
                </a:solidFill>
              </a:rPr>
              <a:t>D </a:t>
            </a:r>
            <a:r>
              <a:rPr lang="en-US" sz="2400" dirty="0" err="1">
                <a:solidFill>
                  <a:srgbClr val="002060"/>
                </a:solidFill>
              </a:rPr>
              <a:t>D</a:t>
            </a:r>
            <a:r>
              <a:rPr lang="en-US" sz="2400" dirty="0">
                <a:solidFill>
                  <a:prstClr val="black"/>
                </a:solidFill>
              </a:rPr>
              <a:t> </a:t>
            </a:r>
            <a:r>
              <a:rPr lang="en-US" sz="2400" dirty="0">
                <a:solidFill>
                  <a:srgbClr val="FF0000"/>
                </a:solidFill>
              </a:rPr>
              <a:t>H </a:t>
            </a:r>
            <a:r>
              <a:rPr lang="en-US" sz="2400" dirty="0" err="1">
                <a:solidFill>
                  <a:srgbClr val="FF0000"/>
                </a:solidFill>
              </a:rPr>
              <a:t>H</a:t>
            </a:r>
            <a:r>
              <a:rPr lang="en-US" sz="2400" dirty="0">
                <a:solidFill>
                  <a:prstClr val="black"/>
                </a:solidFill>
              </a:rPr>
              <a:t> </a:t>
            </a:r>
            <a:r>
              <a:rPr lang="en-US" sz="2400" dirty="0">
                <a:solidFill>
                  <a:srgbClr val="002060"/>
                </a:solidFill>
              </a:rPr>
              <a:t>D </a:t>
            </a:r>
            <a:r>
              <a:rPr lang="en-US" sz="2400" dirty="0" err="1">
                <a:solidFill>
                  <a:srgbClr val="002060"/>
                </a:solidFill>
              </a:rPr>
              <a:t>D</a:t>
            </a:r>
            <a:r>
              <a:rPr lang="en-US" sz="2400" dirty="0">
                <a:solidFill>
                  <a:srgbClr val="002060"/>
                </a:solidFill>
              </a:rPr>
              <a:t> </a:t>
            </a:r>
            <a:r>
              <a:rPr lang="en-US" sz="2400" dirty="0" err="1">
                <a:solidFill>
                  <a:srgbClr val="002060"/>
                </a:solidFill>
              </a:rPr>
              <a:t>D</a:t>
            </a:r>
            <a:r>
              <a:rPr lang="en-US" sz="2400" dirty="0">
                <a:solidFill>
                  <a:srgbClr val="002060"/>
                </a:solidFill>
              </a:rPr>
              <a:t> </a:t>
            </a:r>
            <a:r>
              <a:rPr lang="en-US" sz="2400" dirty="0" err="1" smtClean="0">
                <a:solidFill>
                  <a:srgbClr val="002060"/>
                </a:solidFill>
              </a:rPr>
              <a:t>D</a:t>
            </a:r>
            <a:endParaRPr lang="en-US" sz="2400" dirty="0">
              <a:solidFill>
                <a:srgbClr val="002060"/>
              </a:solidFill>
            </a:endParaRPr>
          </a:p>
        </p:txBody>
      </p:sp>
      <p:sp>
        <p:nvSpPr>
          <p:cNvPr id="3" name="Szövegdoboz 2"/>
          <p:cNvSpPr txBox="1"/>
          <p:nvPr/>
        </p:nvSpPr>
        <p:spPr>
          <a:xfrm>
            <a:off x="1149531" y="3111474"/>
            <a:ext cx="6110968" cy="1200329"/>
          </a:xfrm>
          <a:prstGeom prst="rect">
            <a:avLst/>
          </a:prstGeom>
          <a:noFill/>
        </p:spPr>
        <p:txBody>
          <a:bodyPr wrap="none" rtlCol="0">
            <a:spAutoFit/>
          </a:bodyPr>
          <a:lstStyle/>
          <a:p>
            <a:r>
              <a:rPr lang="hu-HU" sz="2400" dirty="0" smtClean="0"/>
              <a:t>The </a:t>
            </a:r>
            <a:r>
              <a:rPr lang="hu-HU" sz="2400" dirty="0" err="1" smtClean="0"/>
              <a:t>number</a:t>
            </a:r>
            <a:r>
              <a:rPr lang="hu-HU" sz="2400" dirty="0" smtClean="0"/>
              <a:t> of </a:t>
            </a:r>
            <a:r>
              <a:rPr lang="hu-HU" sz="2400" dirty="0" err="1" smtClean="0"/>
              <a:t>runs</a:t>
            </a:r>
            <a:r>
              <a:rPr lang="hu-HU" sz="2400" dirty="0" smtClean="0"/>
              <a:t> in </a:t>
            </a:r>
            <a:r>
              <a:rPr lang="hu-HU" sz="2400" dirty="0" err="1" smtClean="0"/>
              <a:t>the</a:t>
            </a:r>
            <a:r>
              <a:rPr lang="hu-HU" sz="2400" dirty="0" smtClean="0"/>
              <a:t> </a:t>
            </a:r>
            <a:r>
              <a:rPr lang="hu-HU" sz="2400" dirty="0" err="1" smtClean="0"/>
              <a:t>sequence</a:t>
            </a:r>
            <a:r>
              <a:rPr lang="hu-HU" sz="2400" dirty="0" smtClean="0"/>
              <a:t> is </a:t>
            </a:r>
            <a:r>
              <a:rPr lang="hu-HU" sz="2400" i="1" dirty="0" smtClean="0"/>
              <a:t>R</a:t>
            </a:r>
            <a:r>
              <a:rPr lang="hu-HU" sz="2400" dirty="0" smtClean="0"/>
              <a:t>=6</a:t>
            </a:r>
            <a:r>
              <a:rPr lang="hu-HU" sz="2400" dirty="0" smtClean="0"/>
              <a:t>.</a:t>
            </a:r>
          </a:p>
          <a:p>
            <a:endParaRPr lang="hu-HU" sz="2400" dirty="0" smtClean="0"/>
          </a:p>
          <a:p>
            <a:r>
              <a:rPr lang="pt-BR" sz="2400" i="1" dirty="0" smtClean="0"/>
              <a:t>n</a:t>
            </a:r>
            <a:r>
              <a:rPr lang="pt-BR" sz="2400" baseline="-25000" dirty="0" smtClean="0"/>
              <a:t>1</a:t>
            </a:r>
            <a:r>
              <a:rPr lang="pt-BR" sz="2400" dirty="0" smtClean="0"/>
              <a:t> = 13</a:t>
            </a:r>
            <a:r>
              <a:rPr lang="hu-HU" sz="2400" dirty="0" smtClean="0"/>
              <a:t> (</a:t>
            </a:r>
            <a:r>
              <a:rPr lang="hu-HU" sz="2400" dirty="0" err="1" smtClean="0"/>
              <a:t>number</a:t>
            </a:r>
            <a:r>
              <a:rPr lang="hu-HU" sz="2400" dirty="0" smtClean="0"/>
              <a:t> of H)</a:t>
            </a:r>
            <a:r>
              <a:rPr lang="pt-BR" sz="2400" dirty="0" smtClean="0"/>
              <a:t>, and </a:t>
            </a:r>
            <a:r>
              <a:rPr lang="pt-BR" sz="2400" i="1" dirty="0" smtClean="0"/>
              <a:t>n</a:t>
            </a:r>
            <a:r>
              <a:rPr lang="pt-BR" sz="2400" baseline="-25000" dirty="0" smtClean="0"/>
              <a:t>2</a:t>
            </a:r>
            <a:r>
              <a:rPr lang="pt-BR" sz="2400" dirty="0" smtClean="0"/>
              <a:t> = 9</a:t>
            </a:r>
            <a:r>
              <a:rPr lang="hu-HU" sz="2400" dirty="0" smtClean="0"/>
              <a:t> (</a:t>
            </a:r>
            <a:r>
              <a:rPr lang="hu-HU" sz="2400" dirty="0" err="1" smtClean="0"/>
              <a:t>number</a:t>
            </a:r>
            <a:r>
              <a:rPr lang="hu-HU" sz="2400" dirty="0" smtClean="0"/>
              <a:t> of D)</a:t>
            </a:r>
            <a:endParaRPr lang="hu-HU" sz="2400" dirty="0"/>
          </a:p>
        </p:txBody>
      </p:sp>
      <p:sp>
        <p:nvSpPr>
          <p:cNvPr id="4" name="Szövegdoboz 3"/>
          <p:cNvSpPr txBox="1"/>
          <p:nvPr/>
        </p:nvSpPr>
        <p:spPr>
          <a:xfrm>
            <a:off x="1149531" y="1018903"/>
            <a:ext cx="3093667" cy="461665"/>
          </a:xfrm>
          <a:prstGeom prst="rect">
            <a:avLst/>
          </a:prstGeom>
          <a:noFill/>
        </p:spPr>
        <p:txBody>
          <a:bodyPr wrap="none" rtlCol="0">
            <a:spAutoFit/>
          </a:bodyPr>
          <a:lstStyle/>
          <a:p>
            <a:r>
              <a:rPr lang="hu-HU" sz="2400" dirty="0" smtClean="0"/>
              <a:t>We </a:t>
            </a:r>
            <a:r>
              <a:rPr lang="hu-HU" sz="2400" dirty="0" err="1" smtClean="0"/>
              <a:t>apply</a:t>
            </a:r>
            <a:r>
              <a:rPr lang="hu-HU" sz="2400" dirty="0" smtClean="0"/>
              <a:t> </a:t>
            </a:r>
            <a:r>
              <a:rPr lang="hu-HU" sz="2400" dirty="0" err="1" smtClean="0"/>
              <a:t>the</a:t>
            </a:r>
            <a:r>
              <a:rPr lang="hu-HU" sz="2400" dirty="0" smtClean="0"/>
              <a:t> RUN test:</a:t>
            </a:r>
            <a:endParaRPr lang="hu-HU" sz="2400" dirty="0"/>
          </a:p>
        </p:txBody>
      </p:sp>
    </p:spTree>
    <p:extLst>
      <p:ext uri="{BB962C8B-B14F-4D97-AF65-F5344CB8AC3E}">
        <p14:creationId xmlns:p14="http://schemas.microsoft.com/office/powerpoint/2010/main" val="584179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69258" y="638629"/>
            <a:ext cx="10842172" cy="6001643"/>
          </a:xfrm>
          <a:prstGeom prst="rect">
            <a:avLst/>
          </a:prstGeom>
          <a:noFill/>
        </p:spPr>
        <p:txBody>
          <a:bodyPr wrap="square" rtlCol="0">
            <a:spAutoFit/>
          </a:bodyPr>
          <a:lstStyle/>
          <a:p>
            <a:endParaRPr lang="en-US" sz="2400" dirty="0"/>
          </a:p>
          <a:p>
            <a:r>
              <a:rPr lang="en-US" sz="2400" dirty="0"/>
              <a:t>Probability of 0 heads in 10 flips of fair coin = 0.00098</a:t>
            </a:r>
          </a:p>
          <a:p>
            <a:r>
              <a:rPr lang="en-US" sz="2400" dirty="0"/>
              <a:t>Probability of 1 heads in 10 flips of fair coin = 0.00977</a:t>
            </a:r>
          </a:p>
          <a:p>
            <a:r>
              <a:rPr lang="en-US" sz="2400" dirty="0"/>
              <a:t>Probability of 2 heads in 10 flips of fair coin = 0.04395</a:t>
            </a:r>
          </a:p>
          <a:p>
            <a:r>
              <a:rPr lang="en-US" sz="2400" dirty="0"/>
              <a:t>Probability of 8 heads in 10 flips of fair coin = 0.04395</a:t>
            </a:r>
          </a:p>
          <a:p>
            <a:r>
              <a:rPr lang="en-US" sz="2400" dirty="0"/>
              <a:t>Probability of 9 heads in 10 flips of fair coin = 0.00977</a:t>
            </a:r>
          </a:p>
          <a:p>
            <a:r>
              <a:rPr lang="en-US" sz="2400" dirty="0"/>
              <a:t>Probability of 10 heads in 10 flips of fair coin = </a:t>
            </a:r>
            <a:r>
              <a:rPr lang="en-US" sz="2400" dirty="0" smtClean="0"/>
              <a:t>0.00098</a:t>
            </a:r>
            <a:endParaRPr lang="hu-HU" sz="2400" dirty="0" smtClean="0"/>
          </a:p>
          <a:p>
            <a:endParaRPr lang="en-US" sz="2400" dirty="0"/>
          </a:p>
          <a:p>
            <a:r>
              <a:rPr lang="en-US" sz="2400" dirty="0"/>
              <a:t>The two-sided probability of a result as extreme as 8 of 10 positive difference is the sum of these probabilities:</a:t>
            </a:r>
          </a:p>
          <a:p>
            <a:endParaRPr lang="en-US" sz="2400" dirty="0"/>
          </a:p>
          <a:p>
            <a:r>
              <a:rPr lang="en-US" sz="2400" dirty="0"/>
              <a:t>0.00098 + 0.00977 + 0.04395 + 0.04395 + 0.00977 + 0.00098 = 0.109375.</a:t>
            </a:r>
          </a:p>
          <a:p>
            <a:r>
              <a:rPr lang="en-US" sz="2400" dirty="0"/>
              <a:t>Thus, the probability of observing a results as extreme as 8 of 10 positive differences in leg lengths, if there is no difference in leg lengths, is </a:t>
            </a:r>
            <a:r>
              <a:rPr lang="en-US" sz="2400" i="1" dirty="0"/>
              <a:t>p</a:t>
            </a:r>
            <a:r>
              <a:rPr lang="en-US" sz="2400" dirty="0"/>
              <a:t> = 0.109375. The null hypothesis is </a:t>
            </a:r>
            <a:r>
              <a:rPr lang="en-US" sz="2400" b="1" dirty="0"/>
              <a:t>not rejected</a:t>
            </a:r>
            <a:r>
              <a:rPr lang="en-US" sz="2400" dirty="0"/>
              <a:t> at a significance level of </a:t>
            </a:r>
            <a:r>
              <a:rPr lang="en-US" sz="2400" i="1" dirty="0"/>
              <a:t>p</a:t>
            </a:r>
            <a:r>
              <a:rPr lang="en-US" sz="2400" dirty="0"/>
              <a:t> = 0.05. With a larger sample size, the evidence might be sufficient to reject the null hypothesis.</a:t>
            </a:r>
            <a:endParaRPr lang="hu-HU" sz="2400" dirty="0"/>
          </a:p>
        </p:txBody>
      </p:sp>
      <p:pic>
        <p:nvPicPr>
          <p:cNvPr id="3" name="Kép 2"/>
          <p:cNvPicPr>
            <a:picLocks noChangeAspect="1"/>
          </p:cNvPicPr>
          <p:nvPr/>
        </p:nvPicPr>
        <p:blipFill>
          <a:blip r:embed="rId2"/>
          <a:stretch>
            <a:fillRect/>
          </a:stretch>
        </p:blipFill>
        <p:spPr>
          <a:xfrm>
            <a:off x="8577943" y="518766"/>
            <a:ext cx="2484890" cy="2869767"/>
          </a:xfrm>
          <a:prstGeom prst="rect">
            <a:avLst/>
          </a:prstGeom>
        </p:spPr>
      </p:pic>
    </p:spTree>
    <p:extLst>
      <p:ext uri="{BB962C8B-B14F-4D97-AF65-F5344CB8AC3E}">
        <p14:creationId xmlns:p14="http://schemas.microsoft.com/office/powerpoint/2010/main" val="1207866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2388" y="674274"/>
            <a:ext cx="11526435" cy="2677656"/>
          </a:xfrm>
          <a:prstGeom prst="rect">
            <a:avLst/>
          </a:prstGeom>
          <a:noFill/>
        </p:spPr>
        <p:txBody>
          <a:bodyPr wrap="square" rtlCol="0">
            <a:spAutoFit/>
          </a:bodyPr>
          <a:lstStyle/>
          <a:p>
            <a:r>
              <a:rPr lang="en-US" sz="2400" dirty="0"/>
              <a:t>On the Late Show With David Letterman, the host (David) and the show’s musical director (Paul Shaffer) frequently assess whether particular items will or will not float when placed in a tank of water. Let’s assume Letterman guessed correctly for eight of nine items, and Shaffer guessed correctly for only four items. Let’s also assume all the items have the same probability of being guessed. Let's decide with Fisher's exact test about the null hypothesis that the guessing is independent of the person who has the bet, that is no significant difference between the guessing efficiencies. </a:t>
            </a:r>
            <a:endParaRPr lang="hu-HU" sz="2400" dirty="0"/>
          </a:p>
        </p:txBody>
      </p:sp>
      <p:pic>
        <p:nvPicPr>
          <p:cNvPr id="3" name="Kép 2"/>
          <p:cNvPicPr>
            <a:picLocks noChangeAspect="1"/>
          </p:cNvPicPr>
          <p:nvPr/>
        </p:nvPicPr>
        <p:blipFill>
          <a:blip r:embed="rId2"/>
          <a:stretch>
            <a:fillRect/>
          </a:stretch>
        </p:blipFill>
        <p:spPr>
          <a:xfrm>
            <a:off x="8458685" y="3923605"/>
            <a:ext cx="2925773" cy="1942108"/>
          </a:xfrm>
          <a:prstGeom prst="rect">
            <a:avLst/>
          </a:prstGeom>
        </p:spPr>
      </p:pic>
      <p:sp>
        <p:nvSpPr>
          <p:cNvPr id="4" name="Téglalap 3"/>
          <p:cNvSpPr/>
          <p:nvPr/>
        </p:nvSpPr>
        <p:spPr>
          <a:xfrm>
            <a:off x="282388" y="362679"/>
            <a:ext cx="11526435" cy="617873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3"/>
          <a:stretch>
            <a:fillRect/>
          </a:stretch>
        </p:blipFill>
        <p:spPr>
          <a:xfrm>
            <a:off x="445495" y="3663525"/>
            <a:ext cx="8013190" cy="2202188"/>
          </a:xfrm>
          <a:prstGeom prst="rect">
            <a:avLst/>
          </a:prstGeom>
        </p:spPr>
      </p:pic>
    </p:spTree>
    <p:extLst>
      <p:ext uri="{BB962C8B-B14F-4D97-AF65-F5344CB8AC3E}">
        <p14:creationId xmlns:p14="http://schemas.microsoft.com/office/powerpoint/2010/main" val="414422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62549" y="209006"/>
            <a:ext cx="2079928" cy="461665"/>
          </a:xfrm>
          <a:prstGeom prst="rect">
            <a:avLst/>
          </a:prstGeom>
          <a:noFill/>
        </p:spPr>
        <p:txBody>
          <a:bodyPr wrap="none" rtlCol="0">
            <a:spAutoFit/>
          </a:bodyPr>
          <a:lstStyle/>
          <a:p>
            <a:r>
              <a:rPr lang="hu-HU" sz="2400" b="1" dirty="0" err="1" smtClean="0"/>
              <a:t>Chi</a:t>
            </a:r>
            <a:r>
              <a:rPr lang="hu-HU" sz="2400" b="1" dirty="0" smtClean="0"/>
              <a:t> </a:t>
            </a:r>
            <a:r>
              <a:rPr lang="hu-HU" sz="2400" b="1" dirty="0" err="1" smtClean="0"/>
              <a:t>square</a:t>
            </a:r>
            <a:r>
              <a:rPr lang="hu-HU" sz="2400" b="1" dirty="0" smtClean="0"/>
              <a:t> test</a:t>
            </a:r>
            <a:endParaRPr lang="hu-HU" sz="2400" b="1" dirty="0"/>
          </a:p>
        </p:txBody>
      </p:sp>
      <p:sp>
        <p:nvSpPr>
          <p:cNvPr id="3" name="Szövegdoboz 2"/>
          <p:cNvSpPr txBox="1"/>
          <p:nvPr/>
        </p:nvSpPr>
        <p:spPr>
          <a:xfrm>
            <a:off x="349014" y="1371663"/>
            <a:ext cx="6391419" cy="3785652"/>
          </a:xfrm>
          <a:prstGeom prst="rect">
            <a:avLst/>
          </a:prstGeom>
          <a:noFill/>
        </p:spPr>
        <p:txBody>
          <a:bodyPr wrap="square" rtlCol="0">
            <a:spAutoFit/>
          </a:bodyPr>
          <a:lstStyle/>
          <a:p>
            <a:r>
              <a:rPr lang="en-US" sz="2400" dirty="0"/>
              <a:t>You would typically use </a:t>
            </a:r>
            <a:r>
              <a:rPr lang="hu-HU" sz="2400" dirty="0" err="1" smtClean="0"/>
              <a:t>chi</a:t>
            </a:r>
            <a:r>
              <a:rPr lang="hu-HU" sz="2400" dirty="0" smtClean="0"/>
              <a:t> </a:t>
            </a:r>
            <a:r>
              <a:rPr lang="hu-HU" sz="2400" dirty="0" err="1" smtClean="0"/>
              <a:t>square</a:t>
            </a:r>
            <a:r>
              <a:rPr lang="hu-HU" sz="2400" dirty="0" smtClean="0"/>
              <a:t> </a:t>
            </a:r>
            <a:r>
              <a:rPr lang="en-US" sz="2400" dirty="0" smtClean="0"/>
              <a:t>the </a:t>
            </a:r>
            <a:r>
              <a:rPr lang="en-US" sz="2400" dirty="0"/>
              <a:t>test when presented with the contingency table results in Figure 1. In this case, the </a:t>
            </a:r>
            <a:r>
              <a:rPr lang="hu-HU" sz="2400" dirty="0" err="1" smtClean="0"/>
              <a:t>chi</a:t>
            </a:r>
            <a:r>
              <a:rPr lang="hu-HU" sz="2400" dirty="0" smtClean="0"/>
              <a:t> </a:t>
            </a:r>
            <a:r>
              <a:rPr lang="hu-HU" sz="2400" dirty="0" err="1" smtClean="0"/>
              <a:t>squares</a:t>
            </a:r>
            <a:r>
              <a:rPr lang="hu-HU" sz="2400" dirty="0" smtClean="0"/>
              <a:t> </a:t>
            </a:r>
            <a:r>
              <a:rPr lang="en-US" sz="2400" dirty="0" smtClean="0"/>
              <a:t>test </a:t>
            </a:r>
            <a:r>
              <a:rPr lang="en-US" sz="2400" dirty="0"/>
              <a:t>assesses what the expected frequencies would be if the null hypothesis (equal proportions) was true. For example, if there were no difference between Letterman and Shaffer’s guesses, you would expect Letterman to have been correct six times (see Figure 2). This is calculated as (9 * 12) / 18 = 108 / 18 = 6.</a:t>
            </a:r>
            <a:endParaRPr lang="hu-HU" sz="2400" dirty="0"/>
          </a:p>
        </p:txBody>
      </p:sp>
      <p:sp>
        <p:nvSpPr>
          <p:cNvPr id="4" name="Szövegdoboz 3"/>
          <p:cNvSpPr txBox="1"/>
          <p:nvPr/>
        </p:nvSpPr>
        <p:spPr>
          <a:xfrm>
            <a:off x="349014" y="5587227"/>
            <a:ext cx="11721065" cy="1200329"/>
          </a:xfrm>
          <a:prstGeom prst="rect">
            <a:avLst/>
          </a:prstGeom>
          <a:noFill/>
        </p:spPr>
        <p:txBody>
          <a:bodyPr wrap="square" rtlCol="0">
            <a:spAutoFit/>
          </a:bodyPr>
          <a:lstStyle/>
          <a:p>
            <a:r>
              <a:rPr lang="en-US" sz="2400" dirty="0"/>
              <a:t>The resulting </a:t>
            </a:r>
            <a:r>
              <a:rPr lang="en-US" sz="2400" i="1" dirty="0"/>
              <a:t>p</a:t>
            </a:r>
            <a:r>
              <a:rPr lang="en-US" sz="2400" dirty="0"/>
              <a:t>-value, 0.046, from the </a:t>
            </a:r>
            <a:r>
              <a:rPr lang="hu-HU" sz="2400" dirty="0" err="1" smtClean="0"/>
              <a:t>chi</a:t>
            </a:r>
            <a:r>
              <a:rPr lang="hu-HU" sz="2400" dirty="0" smtClean="0"/>
              <a:t> </a:t>
            </a:r>
            <a:r>
              <a:rPr lang="hu-HU" sz="2400" dirty="0" err="1" smtClean="0"/>
              <a:t>square</a:t>
            </a:r>
            <a:r>
              <a:rPr lang="hu-HU" sz="2400" dirty="0" smtClean="0"/>
              <a:t> </a:t>
            </a:r>
            <a:r>
              <a:rPr lang="en-US" sz="2400" dirty="0" smtClean="0"/>
              <a:t>test </a:t>
            </a:r>
            <a:r>
              <a:rPr lang="en-US" sz="2400" dirty="0"/>
              <a:t>indicates there is a statistically significant difference (at the α = 0.05 level) in the success rates between Letterman and Shaffer.</a:t>
            </a:r>
            <a:endParaRPr lang="hu-HU" sz="2400" dirty="0"/>
          </a:p>
        </p:txBody>
      </p:sp>
      <p:pic>
        <p:nvPicPr>
          <p:cNvPr id="5" name="Kép 4"/>
          <p:cNvPicPr>
            <a:picLocks noChangeAspect="1"/>
          </p:cNvPicPr>
          <p:nvPr/>
        </p:nvPicPr>
        <p:blipFill>
          <a:blip r:embed="rId2"/>
          <a:stretch>
            <a:fillRect/>
          </a:stretch>
        </p:blipFill>
        <p:spPr>
          <a:xfrm>
            <a:off x="7168211" y="1180567"/>
            <a:ext cx="4364909" cy="4167844"/>
          </a:xfrm>
          <a:prstGeom prst="rect">
            <a:avLst/>
          </a:prstGeom>
        </p:spPr>
      </p:pic>
      <p:sp>
        <p:nvSpPr>
          <p:cNvPr id="7" name="Téglalap 6"/>
          <p:cNvSpPr/>
          <p:nvPr/>
        </p:nvSpPr>
        <p:spPr>
          <a:xfrm>
            <a:off x="7341326" y="1180567"/>
            <a:ext cx="4191794" cy="43058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3748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14756" y="4835524"/>
            <a:ext cx="8509345" cy="1839596"/>
          </a:xfrm>
          <a:prstGeom prst="rect">
            <a:avLst/>
          </a:prstGeom>
        </p:spPr>
      </p:pic>
      <p:pic>
        <p:nvPicPr>
          <p:cNvPr id="3" name="Kép 2"/>
          <p:cNvPicPr>
            <a:picLocks noChangeAspect="1"/>
          </p:cNvPicPr>
          <p:nvPr/>
        </p:nvPicPr>
        <p:blipFill>
          <a:blip r:embed="rId3"/>
          <a:stretch>
            <a:fillRect/>
          </a:stretch>
        </p:blipFill>
        <p:spPr>
          <a:xfrm>
            <a:off x="1928615" y="1605785"/>
            <a:ext cx="7681626" cy="1713124"/>
          </a:xfrm>
          <a:prstGeom prst="rect">
            <a:avLst/>
          </a:prstGeom>
        </p:spPr>
      </p:pic>
      <p:sp>
        <p:nvSpPr>
          <p:cNvPr id="4" name="Szövegdoboz 3"/>
          <p:cNvSpPr txBox="1"/>
          <p:nvPr/>
        </p:nvSpPr>
        <p:spPr>
          <a:xfrm>
            <a:off x="418011" y="3661718"/>
            <a:ext cx="11364685" cy="830997"/>
          </a:xfrm>
          <a:prstGeom prst="rect">
            <a:avLst/>
          </a:prstGeom>
          <a:noFill/>
        </p:spPr>
        <p:txBody>
          <a:bodyPr wrap="square" rtlCol="0">
            <a:spAutoFit/>
          </a:bodyPr>
          <a:lstStyle/>
          <a:p>
            <a:r>
              <a:rPr lang="en-US" sz="2400" dirty="0"/>
              <a:t>Fisher showed that the probability of obtaining any such set of values was given by the hypergeometric distribution:</a:t>
            </a:r>
            <a:endParaRPr lang="hu-HU" sz="2400" dirty="0"/>
          </a:p>
        </p:txBody>
      </p:sp>
      <p:sp>
        <p:nvSpPr>
          <p:cNvPr id="5" name="Szövegdoboz 4"/>
          <p:cNvSpPr txBox="1"/>
          <p:nvPr/>
        </p:nvSpPr>
        <p:spPr>
          <a:xfrm>
            <a:off x="4297680" y="600891"/>
            <a:ext cx="2253309" cy="461665"/>
          </a:xfrm>
          <a:prstGeom prst="rect">
            <a:avLst/>
          </a:prstGeom>
          <a:noFill/>
        </p:spPr>
        <p:txBody>
          <a:bodyPr wrap="none" rtlCol="0">
            <a:spAutoFit/>
          </a:bodyPr>
          <a:lstStyle/>
          <a:p>
            <a:r>
              <a:rPr lang="hu-HU" sz="2400" b="1" dirty="0" err="1" smtClean="0"/>
              <a:t>Fisher</a:t>
            </a:r>
            <a:r>
              <a:rPr lang="hu-HU" sz="2400" b="1" dirty="0" smtClean="0"/>
              <a:t> </a:t>
            </a:r>
            <a:r>
              <a:rPr lang="hu-HU" sz="2400" b="1" dirty="0" err="1" smtClean="0"/>
              <a:t>exact</a:t>
            </a:r>
            <a:r>
              <a:rPr lang="hu-HU" sz="2400" b="1" dirty="0" smtClean="0"/>
              <a:t> test</a:t>
            </a:r>
            <a:endParaRPr lang="hu-HU" sz="2400" b="1" dirty="0"/>
          </a:p>
        </p:txBody>
      </p:sp>
    </p:spTree>
    <p:extLst>
      <p:ext uri="{BB962C8B-B14F-4D97-AF65-F5344CB8AC3E}">
        <p14:creationId xmlns:p14="http://schemas.microsoft.com/office/powerpoint/2010/main" val="1296809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17054" y="431074"/>
            <a:ext cx="2253309" cy="461665"/>
          </a:xfrm>
          <a:prstGeom prst="rect">
            <a:avLst/>
          </a:prstGeom>
          <a:noFill/>
        </p:spPr>
        <p:txBody>
          <a:bodyPr wrap="none" rtlCol="0">
            <a:spAutoFit/>
          </a:bodyPr>
          <a:lstStyle/>
          <a:p>
            <a:r>
              <a:rPr lang="hu-HU" sz="2400" b="1" dirty="0" err="1" smtClean="0"/>
              <a:t>Fisher</a:t>
            </a:r>
            <a:r>
              <a:rPr lang="hu-HU" sz="2400" b="1" dirty="0" smtClean="0"/>
              <a:t> </a:t>
            </a:r>
            <a:r>
              <a:rPr lang="hu-HU" sz="2400" b="1" dirty="0" err="1" smtClean="0"/>
              <a:t>exact</a:t>
            </a:r>
            <a:r>
              <a:rPr lang="hu-HU" sz="2400" b="1" dirty="0" smtClean="0"/>
              <a:t> test</a:t>
            </a:r>
            <a:endParaRPr lang="hu-HU" sz="2400" b="1" dirty="0"/>
          </a:p>
        </p:txBody>
      </p:sp>
      <p:sp>
        <p:nvSpPr>
          <p:cNvPr id="3" name="Szövegdoboz 2"/>
          <p:cNvSpPr txBox="1"/>
          <p:nvPr/>
        </p:nvSpPr>
        <p:spPr>
          <a:xfrm>
            <a:off x="640080" y="1449977"/>
            <a:ext cx="11260567" cy="1200329"/>
          </a:xfrm>
          <a:prstGeom prst="rect">
            <a:avLst/>
          </a:prstGeom>
          <a:noFill/>
        </p:spPr>
        <p:txBody>
          <a:bodyPr wrap="square" rtlCol="0">
            <a:spAutoFit/>
          </a:bodyPr>
          <a:lstStyle/>
          <a:p>
            <a:r>
              <a:rPr lang="en-US" sz="2400" dirty="0"/>
              <a:t>Calculations for Fisher’s Exact Test</a:t>
            </a:r>
          </a:p>
          <a:p>
            <a:r>
              <a:rPr lang="en-US" sz="2400" dirty="0"/>
              <a:t>The hypergeometric probability distribution is used to compute the probability of the observed results (see Table 1).</a:t>
            </a:r>
            <a:endParaRPr lang="hu-HU" sz="2400" dirty="0"/>
          </a:p>
        </p:txBody>
      </p:sp>
      <p:sp>
        <p:nvSpPr>
          <p:cNvPr id="4" name="Szövegdoboz 3"/>
          <p:cNvSpPr txBox="1"/>
          <p:nvPr/>
        </p:nvSpPr>
        <p:spPr>
          <a:xfrm>
            <a:off x="640080" y="5251269"/>
            <a:ext cx="10986247" cy="830997"/>
          </a:xfrm>
          <a:prstGeom prst="rect">
            <a:avLst/>
          </a:prstGeom>
          <a:noFill/>
        </p:spPr>
        <p:txBody>
          <a:bodyPr wrap="square" rtlCol="0">
            <a:spAutoFit/>
          </a:bodyPr>
          <a:lstStyle/>
          <a:p>
            <a:r>
              <a:rPr lang="en-US" sz="2400" dirty="0"/>
              <a:t>The remaining tables that will be consistent with the marginal frequencies of 9, 9 and 12, 6, along with their associated probabilities, are shown in Table 2.</a:t>
            </a:r>
            <a:endParaRPr lang="hu-HU" sz="2400" dirty="0"/>
          </a:p>
        </p:txBody>
      </p:sp>
      <p:pic>
        <p:nvPicPr>
          <p:cNvPr id="5" name="Kép 4"/>
          <p:cNvPicPr>
            <a:picLocks noChangeAspect="1"/>
          </p:cNvPicPr>
          <p:nvPr/>
        </p:nvPicPr>
        <p:blipFill>
          <a:blip r:embed="rId2"/>
          <a:stretch>
            <a:fillRect/>
          </a:stretch>
        </p:blipFill>
        <p:spPr>
          <a:xfrm>
            <a:off x="3491310" y="2834640"/>
            <a:ext cx="5094666" cy="2103120"/>
          </a:xfrm>
          <a:prstGeom prst="rect">
            <a:avLst/>
          </a:prstGeom>
        </p:spPr>
      </p:pic>
    </p:spTree>
    <p:extLst>
      <p:ext uri="{BB962C8B-B14F-4D97-AF65-F5344CB8AC3E}">
        <p14:creationId xmlns:p14="http://schemas.microsoft.com/office/powerpoint/2010/main" val="1558284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38938" y="1044938"/>
            <a:ext cx="5090601" cy="2103302"/>
          </a:xfrm>
          <a:prstGeom prst="rect">
            <a:avLst/>
          </a:prstGeom>
        </p:spPr>
      </p:pic>
      <p:pic>
        <p:nvPicPr>
          <p:cNvPr id="3" name="Kép 2"/>
          <p:cNvPicPr>
            <a:picLocks noChangeAspect="1"/>
          </p:cNvPicPr>
          <p:nvPr/>
        </p:nvPicPr>
        <p:blipFill>
          <a:blip r:embed="rId3"/>
          <a:stretch>
            <a:fillRect/>
          </a:stretch>
        </p:blipFill>
        <p:spPr>
          <a:xfrm>
            <a:off x="2534435" y="4501818"/>
            <a:ext cx="6156475" cy="1720969"/>
          </a:xfrm>
          <a:prstGeom prst="rect">
            <a:avLst/>
          </a:prstGeom>
        </p:spPr>
      </p:pic>
      <p:sp>
        <p:nvSpPr>
          <p:cNvPr id="4" name="Szövegdoboz 3"/>
          <p:cNvSpPr txBox="1"/>
          <p:nvPr/>
        </p:nvSpPr>
        <p:spPr>
          <a:xfrm>
            <a:off x="1227909" y="3958046"/>
            <a:ext cx="5354992" cy="461665"/>
          </a:xfrm>
          <a:prstGeom prst="rect">
            <a:avLst/>
          </a:prstGeom>
          <a:noFill/>
        </p:spPr>
        <p:txBody>
          <a:bodyPr wrap="none" rtlCol="0">
            <a:spAutoFit/>
          </a:bodyPr>
          <a:lstStyle/>
          <a:p>
            <a:r>
              <a:rPr lang="hu-HU" sz="2400" dirty="0" smtClean="0"/>
              <a:t>T</a:t>
            </a:r>
            <a:r>
              <a:rPr lang="en-US" sz="2400" dirty="0" smtClean="0"/>
              <a:t>he </a:t>
            </a:r>
            <a:r>
              <a:rPr lang="en-US" sz="2400" dirty="0"/>
              <a:t>probability of the observed </a:t>
            </a:r>
            <a:r>
              <a:rPr lang="en-US" sz="2400" dirty="0" smtClean="0"/>
              <a:t>results</a:t>
            </a:r>
            <a:r>
              <a:rPr lang="hu-HU" sz="2400" dirty="0"/>
              <a:t> </a:t>
            </a:r>
            <a:r>
              <a:rPr lang="hu-HU" sz="2400" dirty="0" smtClean="0"/>
              <a:t>is:</a:t>
            </a:r>
            <a:endParaRPr lang="hu-HU" sz="2400" dirty="0"/>
          </a:p>
        </p:txBody>
      </p:sp>
    </p:spTree>
    <p:extLst>
      <p:ext uri="{BB962C8B-B14F-4D97-AF65-F5344CB8AC3E}">
        <p14:creationId xmlns:p14="http://schemas.microsoft.com/office/powerpoint/2010/main" val="129835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69306" y="130629"/>
            <a:ext cx="2253309" cy="461665"/>
          </a:xfrm>
          <a:prstGeom prst="rect">
            <a:avLst/>
          </a:prstGeom>
          <a:noFill/>
        </p:spPr>
        <p:txBody>
          <a:bodyPr wrap="none" rtlCol="0">
            <a:spAutoFit/>
          </a:bodyPr>
          <a:lstStyle/>
          <a:p>
            <a:r>
              <a:rPr lang="hu-HU" sz="2400" b="1" dirty="0" err="1" smtClean="0"/>
              <a:t>Fisher</a:t>
            </a:r>
            <a:r>
              <a:rPr lang="hu-HU" sz="2400" b="1" dirty="0" smtClean="0"/>
              <a:t> </a:t>
            </a:r>
            <a:r>
              <a:rPr lang="hu-HU" sz="2400" b="1" dirty="0" err="1" smtClean="0"/>
              <a:t>exact</a:t>
            </a:r>
            <a:r>
              <a:rPr lang="hu-HU" sz="2400" b="1" dirty="0" smtClean="0"/>
              <a:t> test</a:t>
            </a:r>
            <a:endParaRPr lang="hu-HU" sz="2400" b="1" dirty="0"/>
          </a:p>
        </p:txBody>
      </p:sp>
      <p:sp>
        <p:nvSpPr>
          <p:cNvPr id="3" name="Szövegdoboz 2"/>
          <p:cNvSpPr txBox="1"/>
          <p:nvPr/>
        </p:nvSpPr>
        <p:spPr>
          <a:xfrm>
            <a:off x="235132" y="729500"/>
            <a:ext cx="11769633" cy="1569660"/>
          </a:xfrm>
          <a:prstGeom prst="rect">
            <a:avLst/>
          </a:prstGeom>
          <a:noFill/>
        </p:spPr>
        <p:txBody>
          <a:bodyPr wrap="square" rtlCol="0">
            <a:spAutoFit/>
          </a:bodyPr>
          <a:lstStyle/>
          <a:p>
            <a:r>
              <a:rPr lang="en-US" sz="2400" dirty="0"/>
              <a:t>To compute Fisher’s exact test results, look at the tables with probabilities less than or equal to the probability of the observed results (0.061085972). They are highlighted with an </a:t>
            </a:r>
            <a:r>
              <a:rPr lang="en-US" sz="2400" dirty="0">
                <a:solidFill>
                  <a:srgbClr val="FF0000"/>
                </a:solidFill>
              </a:rPr>
              <a:t>*</a:t>
            </a:r>
            <a:r>
              <a:rPr lang="en-US" sz="2400" dirty="0"/>
              <a:t>. Add these probabilities together, along with the probability of the observed results, to obtain the </a:t>
            </a:r>
            <a:r>
              <a:rPr lang="en-US" sz="2400" i="1" dirty="0"/>
              <a:t>p</a:t>
            </a:r>
            <a:r>
              <a:rPr lang="en-US" sz="2400" dirty="0"/>
              <a:t>-value for the test.</a:t>
            </a:r>
            <a:endParaRPr lang="hu-HU" sz="2400" dirty="0"/>
          </a:p>
        </p:txBody>
      </p:sp>
      <p:sp>
        <p:nvSpPr>
          <p:cNvPr id="4" name="Szövegdoboz 3"/>
          <p:cNvSpPr txBox="1"/>
          <p:nvPr/>
        </p:nvSpPr>
        <p:spPr>
          <a:xfrm>
            <a:off x="1031966" y="6165669"/>
            <a:ext cx="9750298" cy="461665"/>
          </a:xfrm>
          <a:prstGeom prst="rect">
            <a:avLst/>
          </a:prstGeom>
          <a:noFill/>
        </p:spPr>
        <p:txBody>
          <a:bodyPr wrap="none" rtlCol="0">
            <a:spAutoFit/>
          </a:bodyPr>
          <a:lstStyle/>
          <a:p>
            <a:r>
              <a:rPr lang="en-US" sz="2400" dirty="0"/>
              <a:t>This particular </a:t>
            </a:r>
            <a:r>
              <a:rPr lang="en-US" sz="2400" i="1" dirty="0"/>
              <a:t>p</a:t>
            </a:r>
            <a:r>
              <a:rPr lang="en-US" sz="2400" dirty="0"/>
              <a:t>-value is </a:t>
            </a:r>
            <a:r>
              <a:rPr lang="en-US" sz="2400" dirty="0" smtClean="0"/>
              <a:t>0.</a:t>
            </a:r>
            <a:r>
              <a:rPr lang="hu-HU" sz="2400" dirty="0" smtClean="0"/>
              <a:t>131221720, </a:t>
            </a:r>
            <a:r>
              <a:rPr lang="hu-HU" sz="2400" dirty="0" err="1" smtClean="0"/>
              <a:t>that</a:t>
            </a:r>
            <a:r>
              <a:rPr lang="hu-HU" sz="2400" dirty="0" smtClean="0"/>
              <a:t> is we </a:t>
            </a:r>
            <a:r>
              <a:rPr lang="hu-HU" sz="2400" dirty="0" err="1" smtClean="0"/>
              <a:t>accept</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endParaRPr lang="hu-HU" sz="2400" dirty="0"/>
          </a:p>
        </p:txBody>
      </p:sp>
      <p:pic>
        <p:nvPicPr>
          <p:cNvPr id="6" name="Kép 5"/>
          <p:cNvPicPr>
            <a:picLocks noChangeAspect="1"/>
          </p:cNvPicPr>
          <p:nvPr/>
        </p:nvPicPr>
        <p:blipFill>
          <a:blip r:embed="rId2"/>
          <a:stretch>
            <a:fillRect/>
          </a:stretch>
        </p:blipFill>
        <p:spPr>
          <a:xfrm>
            <a:off x="3159457" y="1989669"/>
            <a:ext cx="4592926" cy="4176000"/>
          </a:xfrm>
          <a:prstGeom prst="rect">
            <a:avLst/>
          </a:prstGeom>
        </p:spPr>
      </p:pic>
      <p:pic>
        <p:nvPicPr>
          <p:cNvPr id="8" name="Kép 7"/>
          <p:cNvPicPr>
            <a:picLocks noChangeAspect="1"/>
          </p:cNvPicPr>
          <p:nvPr/>
        </p:nvPicPr>
        <p:blipFill>
          <a:blip r:embed="rId3"/>
          <a:stretch>
            <a:fillRect/>
          </a:stretch>
        </p:blipFill>
        <p:spPr>
          <a:xfrm>
            <a:off x="8701840" y="3147633"/>
            <a:ext cx="2353467" cy="2169563"/>
          </a:xfrm>
          <a:prstGeom prst="rect">
            <a:avLst/>
          </a:prstGeom>
        </p:spPr>
      </p:pic>
    </p:spTree>
    <p:extLst>
      <p:ext uri="{BB962C8B-B14F-4D97-AF65-F5344CB8AC3E}">
        <p14:creationId xmlns:p14="http://schemas.microsoft.com/office/powerpoint/2010/main" val="360503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3825" y="395059"/>
            <a:ext cx="6280038" cy="8961555"/>
          </a:xfrm>
          <a:prstGeom prst="rect">
            <a:avLst/>
          </a:prstGeom>
        </p:spPr>
      </p:pic>
      <p:sp>
        <p:nvSpPr>
          <p:cNvPr id="4" name="Ellipszis 3"/>
          <p:cNvSpPr/>
          <p:nvPr/>
        </p:nvSpPr>
        <p:spPr>
          <a:xfrm>
            <a:off x="2442754" y="5917474"/>
            <a:ext cx="287383" cy="3918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mc:Choice xmlns:a14="http://schemas.microsoft.com/office/drawing/2010/main" Requires="a14">
          <p:sp>
            <p:nvSpPr>
              <p:cNvPr id="5" name="Szövegdoboz 4"/>
              <p:cNvSpPr txBox="1"/>
              <p:nvPr/>
            </p:nvSpPr>
            <p:spPr>
              <a:xfrm>
                <a:off x="7027817" y="979714"/>
                <a:ext cx="4926618" cy="3416320"/>
              </a:xfrm>
              <a:prstGeom prst="rect">
                <a:avLst/>
              </a:prstGeom>
              <a:noFill/>
            </p:spPr>
            <p:txBody>
              <a:bodyPr wrap="square" rtlCol="0">
                <a:spAutoFit/>
              </a:bodyPr>
              <a:lstStyle/>
              <a:p>
                <a:r>
                  <a:rPr lang="en-US" sz="2400" dirty="0" smtClean="0"/>
                  <a:t>Since </a:t>
                </a:r>
                <a:r>
                  <a:rPr lang="hu-HU" sz="2400" i="1" dirty="0" smtClean="0">
                    <a:latin typeface="Symbol" panose="05050102010706020507" pitchFamily="18" charset="2"/>
                  </a:rPr>
                  <a:t>e</a:t>
                </a:r>
                <a:r>
                  <a:rPr lang="en-US" sz="2400" dirty="0" smtClean="0"/>
                  <a:t>= </a:t>
                </a:r>
                <a:r>
                  <a:rPr lang="hu-HU" sz="2400" dirty="0" smtClean="0"/>
                  <a:t>0.</a:t>
                </a:r>
                <a:r>
                  <a:rPr lang="en-US" sz="2400" dirty="0" smtClean="0"/>
                  <a:t>05, </a:t>
                </a:r>
                <a:r>
                  <a:rPr lang="en-US" sz="2400" i="1" dirty="0" smtClean="0"/>
                  <a:t>n</a:t>
                </a:r>
                <a:r>
                  <a:rPr lang="en-US" sz="2400" baseline="-25000" dirty="0" smtClean="0"/>
                  <a:t>1</a:t>
                </a:r>
                <a:r>
                  <a:rPr lang="en-US" sz="2400" dirty="0" smtClean="0"/>
                  <a:t> = 13, and </a:t>
                </a:r>
                <a:r>
                  <a:rPr lang="en-US" sz="2400" i="1" dirty="0" smtClean="0"/>
                  <a:t>n</a:t>
                </a:r>
                <a:r>
                  <a:rPr lang="en-US" sz="2400" baseline="-25000" dirty="0" smtClean="0"/>
                  <a:t>2</a:t>
                </a:r>
                <a:r>
                  <a:rPr lang="en-US" sz="2400" dirty="0" smtClean="0"/>
                  <a:t> = 9, we use our table to </a:t>
                </a:r>
                <a:r>
                  <a:rPr lang="hu-HU" sz="2400" i="1" dirty="0" smtClean="0"/>
                  <a:t>l</a:t>
                </a:r>
                <a:r>
                  <a:rPr lang="hu-HU" sz="2400" baseline="-25000" dirty="0" smtClean="0"/>
                  <a:t>0.25</a:t>
                </a:r>
                <a:r>
                  <a:rPr lang="en-US" sz="2400" dirty="0" smtClean="0"/>
                  <a:t> and </a:t>
                </a:r>
                <a:r>
                  <a:rPr lang="en-US" sz="2400" i="1" dirty="0" smtClean="0"/>
                  <a:t>u</a:t>
                </a:r>
                <a:r>
                  <a:rPr lang="en-US" sz="2400" baseline="-25000" dirty="0" smtClean="0"/>
                  <a:t>0</a:t>
                </a:r>
                <a:r>
                  <a:rPr lang="hu-HU" sz="2400" baseline="-25000" dirty="0" smtClean="0"/>
                  <a:t>.</a:t>
                </a:r>
                <a:r>
                  <a:rPr lang="en-US" sz="2400" baseline="-25000" dirty="0" smtClean="0"/>
                  <a:t>25</a:t>
                </a:r>
                <a:r>
                  <a:rPr lang="en-US" sz="2400" dirty="0" smtClean="0"/>
                  <a:t>, which happen to be 6</a:t>
                </a:r>
                <a:r>
                  <a:rPr lang="hu-HU" sz="2400" dirty="0" smtClean="0"/>
                  <a:t> </a:t>
                </a:r>
                <a:r>
                  <a:rPr lang="en-US" sz="2400" dirty="0" smtClean="0"/>
                  <a:t>and 17, respectively. So we reject the null hypothesis if </a:t>
                </a:r>
                <a:r>
                  <a:rPr lang="hu-HU" sz="2400" dirty="0" smtClean="0"/>
                  <a:t/>
                </a:r>
                <a:br>
                  <a:rPr lang="hu-HU" sz="2400" dirty="0" smtClean="0"/>
                </a:br>
                <a:r>
                  <a:rPr lang="hu-HU" sz="2400" i="1" dirty="0" smtClean="0"/>
                  <a:t>R</a:t>
                </a:r>
                <a14:m>
                  <m:oMath xmlns:m="http://schemas.openxmlformats.org/officeDocument/2006/math">
                    <m:r>
                      <a:rPr lang="hu-HU" sz="2400" i="1" smtClean="0">
                        <a:latin typeface="Cambria Math" panose="02040503050406030204" pitchFamily="18" charset="0"/>
                        <a:ea typeface="Cambria Math" panose="02040503050406030204" pitchFamily="18" charset="0"/>
                      </a:rPr>
                      <m:t>≤</m:t>
                    </m:r>
                  </m:oMath>
                </a14:m>
                <a:r>
                  <a:rPr lang="en-US" sz="2400" dirty="0" smtClean="0"/>
                  <a:t> </a:t>
                </a:r>
                <a:r>
                  <a:rPr lang="en-US" sz="2400" dirty="0" smtClean="0"/>
                  <a:t>6 or </a:t>
                </a:r>
                <a:r>
                  <a:rPr lang="hu-HU" sz="2400" i="1" dirty="0" smtClean="0"/>
                  <a:t>R</a:t>
                </a:r>
                <a:r>
                  <a:rPr lang="en-US" sz="2400" dirty="0" smtClean="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17</a:t>
                </a:r>
                <a:r>
                  <a:rPr lang="en-US" sz="2400" dirty="0" smtClean="0"/>
                  <a:t>. By inspection of the data,</a:t>
                </a:r>
                <a:r>
                  <a:rPr lang="hu-HU" sz="2400" dirty="0" smtClean="0"/>
                  <a:t> </a:t>
                </a:r>
                <a:r>
                  <a:rPr lang="hu-HU" sz="2400" i="1" dirty="0"/>
                  <a:t>R</a:t>
                </a:r>
                <a:r>
                  <a:rPr lang="en-US" sz="2400" dirty="0" smtClean="0"/>
                  <a:t> </a:t>
                </a:r>
                <a:r>
                  <a:rPr lang="en-US" sz="2400" dirty="0" smtClean="0"/>
                  <a:t>= 6, which lies within our critical region. Therefore we reject the null hypothesis and conclude</a:t>
                </a:r>
              </a:p>
              <a:p>
                <a:r>
                  <a:rPr lang="en-US" sz="2400" dirty="0" smtClean="0"/>
                  <a:t>that this arrangement is </a:t>
                </a:r>
                <a:r>
                  <a:rPr lang="en-US" sz="2400" i="1" dirty="0" smtClean="0"/>
                  <a:t>not random</a:t>
                </a:r>
                <a:r>
                  <a:rPr lang="en-US" sz="2400" dirty="0" smtClean="0"/>
                  <a:t>.</a:t>
                </a:r>
                <a:endParaRPr lang="hu-HU" sz="2400" dirty="0"/>
              </a:p>
            </p:txBody>
          </p:sp>
        </mc:Choice>
        <mc:Fallback>
          <p:sp>
            <p:nvSpPr>
              <p:cNvPr id="5" name="Szövegdoboz 4"/>
              <p:cNvSpPr txBox="1">
                <a:spLocks noRot="1" noChangeAspect="1" noMove="1" noResize="1" noEditPoints="1" noAdjustHandles="1" noChangeArrowheads="1" noChangeShapeType="1" noTextEdit="1"/>
              </p:cNvSpPr>
              <p:nvPr/>
            </p:nvSpPr>
            <p:spPr>
              <a:xfrm>
                <a:off x="7027817" y="979714"/>
                <a:ext cx="4926618" cy="3416320"/>
              </a:xfrm>
              <a:prstGeom prst="rect">
                <a:avLst/>
              </a:prstGeom>
              <a:blipFill>
                <a:blip r:embed="rId3"/>
                <a:stretch>
                  <a:fillRect l="-1980" t="-1786" r="-2970" b="-3214"/>
                </a:stretch>
              </a:blipFill>
            </p:spPr>
            <p:txBody>
              <a:bodyPr/>
              <a:lstStyle/>
              <a:p>
                <a:r>
                  <a:rPr lang="hu-HU">
                    <a:noFill/>
                  </a:rPr>
                  <a:t> </a:t>
                </a:r>
              </a:p>
            </p:txBody>
          </p:sp>
        </mc:Fallback>
      </mc:AlternateContent>
    </p:spTree>
    <p:extLst>
      <p:ext uri="{BB962C8B-B14F-4D97-AF65-F5344CB8AC3E}">
        <p14:creationId xmlns:p14="http://schemas.microsoft.com/office/powerpoint/2010/main" val="1399777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6389" y="600891"/>
            <a:ext cx="11495314" cy="3046988"/>
          </a:xfrm>
          <a:prstGeom prst="rect">
            <a:avLst/>
          </a:prstGeom>
          <a:noFill/>
        </p:spPr>
        <p:txBody>
          <a:bodyPr wrap="square" rtlCol="0">
            <a:spAutoFit/>
          </a:bodyPr>
          <a:lstStyle/>
          <a:p>
            <a:r>
              <a:rPr lang="en-US" sz="2400" dirty="0" smtClean="0"/>
              <a:t>Suppose we </a:t>
            </a:r>
            <a:r>
              <a:rPr lang="hu-HU" sz="2400" dirty="0" err="1" smtClean="0"/>
              <a:t>fl</a:t>
            </a:r>
            <a:r>
              <a:rPr lang="en-US" sz="2400" dirty="0" err="1" smtClean="0"/>
              <a:t>ip</a:t>
            </a:r>
            <a:r>
              <a:rPr lang="en-US" sz="2400" dirty="0" smtClean="0"/>
              <a:t> a coin </a:t>
            </a:r>
            <a:r>
              <a:rPr lang="hu-HU" sz="2400" i="1" dirty="0" smtClean="0"/>
              <a:t>n</a:t>
            </a:r>
            <a:r>
              <a:rPr lang="hu-HU" sz="2400" dirty="0" smtClean="0"/>
              <a:t>=</a:t>
            </a:r>
            <a:r>
              <a:rPr lang="en-US" sz="2400" dirty="0" smtClean="0"/>
              <a:t>15 times and come up with the following arrangement:</a:t>
            </a:r>
          </a:p>
          <a:p>
            <a:pPr algn="ctr"/>
            <a:endParaRPr lang="hu-HU" sz="2400" dirty="0" smtClean="0"/>
          </a:p>
          <a:p>
            <a:pPr algn="ctr"/>
            <a:r>
              <a:rPr lang="en-US" sz="2400" dirty="0" smtClean="0"/>
              <a:t>H T </a:t>
            </a:r>
            <a:r>
              <a:rPr lang="en-US" sz="2400" dirty="0" err="1" smtClean="0"/>
              <a:t>T</a:t>
            </a:r>
            <a:r>
              <a:rPr lang="en-US" sz="2400" dirty="0" smtClean="0"/>
              <a:t> </a:t>
            </a:r>
            <a:r>
              <a:rPr lang="en-US" sz="2400" dirty="0" err="1" smtClean="0"/>
              <a:t>T</a:t>
            </a:r>
            <a:r>
              <a:rPr lang="en-US" sz="2400" dirty="0" smtClean="0"/>
              <a:t> H </a:t>
            </a:r>
            <a:r>
              <a:rPr lang="en-US" sz="2400" dirty="0" err="1" smtClean="0"/>
              <a:t>H</a:t>
            </a:r>
            <a:r>
              <a:rPr lang="en-US" sz="2400" dirty="0" smtClean="0"/>
              <a:t> T </a:t>
            </a:r>
            <a:r>
              <a:rPr lang="en-US" sz="2400" dirty="0" err="1" smtClean="0"/>
              <a:t>T</a:t>
            </a:r>
            <a:r>
              <a:rPr lang="en-US" sz="2400" dirty="0" smtClean="0"/>
              <a:t> </a:t>
            </a:r>
            <a:r>
              <a:rPr lang="en-US" sz="2400" dirty="0" err="1" smtClean="0"/>
              <a:t>T</a:t>
            </a:r>
            <a:r>
              <a:rPr lang="en-US" sz="2400" dirty="0" smtClean="0"/>
              <a:t> </a:t>
            </a:r>
            <a:r>
              <a:rPr lang="en-US" sz="2400" dirty="0" err="1" smtClean="0"/>
              <a:t>T</a:t>
            </a:r>
            <a:r>
              <a:rPr lang="en-US" sz="2400" dirty="0" smtClean="0"/>
              <a:t> H </a:t>
            </a:r>
            <a:r>
              <a:rPr lang="en-US" sz="2400" dirty="0" err="1" smtClean="0"/>
              <a:t>H</a:t>
            </a:r>
            <a:r>
              <a:rPr lang="en-US" sz="2400" dirty="0" smtClean="0"/>
              <a:t> T H </a:t>
            </a:r>
            <a:r>
              <a:rPr lang="en-US" sz="2400" dirty="0" err="1" smtClean="0"/>
              <a:t>H</a:t>
            </a:r>
            <a:endParaRPr lang="hu-HU" sz="2400" dirty="0" smtClean="0"/>
          </a:p>
          <a:p>
            <a:pPr algn="ctr"/>
            <a:endParaRPr lang="en-US" sz="2400" dirty="0" smtClean="0"/>
          </a:p>
          <a:p>
            <a:r>
              <a:rPr lang="hu-HU" sz="2400" dirty="0" smtClean="0"/>
              <a:t>(H=</a:t>
            </a:r>
            <a:r>
              <a:rPr lang="hu-HU" sz="2400" dirty="0" err="1" smtClean="0"/>
              <a:t>head</a:t>
            </a:r>
            <a:r>
              <a:rPr lang="hu-HU" sz="2400" dirty="0" smtClean="0"/>
              <a:t>, T=</a:t>
            </a:r>
            <a:r>
              <a:rPr lang="hu-HU" sz="2400" dirty="0" err="1" smtClean="0"/>
              <a:t>tail</a:t>
            </a:r>
            <a:r>
              <a:rPr lang="hu-HU" sz="2400" dirty="0" smtClean="0"/>
              <a:t>)</a:t>
            </a:r>
          </a:p>
          <a:p>
            <a:endParaRPr lang="hu-HU" sz="2400" dirty="0" smtClean="0"/>
          </a:p>
          <a:p>
            <a:r>
              <a:rPr lang="en-US" sz="2400" dirty="0" smtClean="0"/>
              <a:t>Test at the </a:t>
            </a:r>
            <a:r>
              <a:rPr lang="hu-HU" sz="2400" i="1" dirty="0" smtClean="0">
                <a:latin typeface="Symbol" panose="05050102010706020507" pitchFamily="18" charset="2"/>
              </a:rPr>
              <a:t>e</a:t>
            </a:r>
            <a:r>
              <a:rPr lang="en-US" sz="2400" dirty="0" smtClean="0"/>
              <a:t>= </a:t>
            </a:r>
            <a:r>
              <a:rPr lang="hu-HU" sz="2400" dirty="0" smtClean="0"/>
              <a:t>0.</a:t>
            </a:r>
            <a:r>
              <a:rPr lang="en-US" sz="2400" dirty="0" smtClean="0"/>
              <a:t>0</a:t>
            </a:r>
            <a:r>
              <a:rPr lang="hu-HU" sz="2400" dirty="0" smtClean="0"/>
              <a:t>5</a:t>
            </a:r>
            <a:r>
              <a:rPr lang="en-US" sz="2400" dirty="0" smtClean="0"/>
              <a:t> </a:t>
            </a:r>
            <a:r>
              <a:rPr lang="en-US" sz="2400" dirty="0" err="1" smtClean="0"/>
              <a:t>signi</a:t>
            </a:r>
            <a:r>
              <a:rPr lang="hu-HU" sz="2400" dirty="0" smtClean="0"/>
              <a:t>fi</a:t>
            </a:r>
            <a:r>
              <a:rPr lang="en-US" sz="2400" dirty="0" err="1" smtClean="0"/>
              <a:t>cance</a:t>
            </a:r>
            <a:r>
              <a:rPr lang="en-US" sz="2400" dirty="0" smtClean="0"/>
              <a:t> level whether this arrangement may be regarded as random.</a:t>
            </a:r>
            <a:endParaRPr lang="hu-HU" sz="2400" dirty="0"/>
          </a:p>
        </p:txBody>
      </p:sp>
      <p:pic>
        <p:nvPicPr>
          <p:cNvPr id="3" name="Kép 2"/>
          <p:cNvPicPr>
            <a:picLocks noChangeAspect="1"/>
          </p:cNvPicPr>
          <p:nvPr/>
        </p:nvPicPr>
        <p:blipFill>
          <a:blip r:embed="rId2"/>
          <a:stretch>
            <a:fillRect/>
          </a:stretch>
        </p:blipFill>
        <p:spPr>
          <a:xfrm>
            <a:off x="4170862" y="3647879"/>
            <a:ext cx="2857500" cy="2857500"/>
          </a:xfrm>
          <a:prstGeom prst="rect">
            <a:avLst/>
          </a:prstGeom>
        </p:spPr>
      </p:pic>
      <p:sp>
        <p:nvSpPr>
          <p:cNvPr id="4" name="Téglalap 3"/>
          <p:cNvSpPr/>
          <p:nvPr/>
        </p:nvSpPr>
        <p:spPr>
          <a:xfrm>
            <a:off x="300446" y="339634"/>
            <a:ext cx="11443063" cy="6270172"/>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5851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75657" y="1678577"/>
            <a:ext cx="3701654" cy="461665"/>
          </a:xfrm>
          <a:prstGeom prst="rect">
            <a:avLst/>
          </a:prstGeom>
          <a:noFill/>
        </p:spPr>
        <p:txBody>
          <a:bodyPr wrap="none" rtlCol="0">
            <a:spAutoFit/>
          </a:bodyPr>
          <a:lstStyle/>
          <a:p>
            <a:pPr lvl="0" algn="ctr"/>
            <a:r>
              <a:rPr lang="en-US" sz="2400" dirty="0">
                <a:solidFill>
                  <a:srgbClr val="FF0000"/>
                </a:solidFill>
              </a:rPr>
              <a:t>H</a:t>
            </a:r>
            <a:r>
              <a:rPr lang="en-US" sz="2400" dirty="0">
                <a:solidFill>
                  <a:prstClr val="black"/>
                </a:solidFill>
              </a:rPr>
              <a:t> </a:t>
            </a:r>
            <a:r>
              <a:rPr lang="en-US" sz="2400" dirty="0">
                <a:solidFill>
                  <a:srgbClr val="0070C0"/>
                </a:solidFill>
              </a:rPr>
              <a:t>T </a:t>
            </a:r>
            <a:r>
              <a:rPr lang="en-US" sz="2400" dirty="0" err="1">
                <a:solidFill>
                  <a:srgbClr val="0070C0"/>
                </a:solidFill>
              </a:rPr>
              <a:t>T</a:t>
            </a:r>
            <a:r>
              <a:rPr lang="en-US" sz="2400" dirty="0">
                <a:solidFill>
                  <a:srgbClr val="0070C0"/>
                </a:solidFill>
              </a:rPr>
              <a:t> </a:t>
            </a:r>
            <a:r>
              <a:rPr lang="en-US" sz="2400" dirty="0" err="1">
                <a:solidFill>
                  <a:srgbClr val="0070C0"/>
                </a:solidFill>
              </a:rPr>
              <a:t>T</a:t>
            </a:r>
            <a:r>
              <a:rPr lang="en-US" sz="2400" dirty="0">
                <a:solidFill>
                  <a:srgbClr val="0070C0"/>
                </a:solidFill>
              </a:rPr>
              <a:t> </a:t>
            </a:r>
            <a:r>
              <a:rPr lang="en-US" sz="2400" dirty="0">
                <a:solidFill>
                  <a:srgbClr val="FF0000"/>
                </a:solidFill>
              </a:rPr>
              <a:t>H </a:t>
            </a:r>
            <a:r>
              <a:rPr lang="en-US" sz="2400" dirty="0" err="1">
                <a:solidFill>
                  <a:srgbClr val="FF0000"/>
                </a:solidFill>
              </a:rPr>
              <a:t>H</a:t>
            </a:r>
            <a:r>
              <a:rPr lang="en-US" sz="2400" dirty="0">
                <a:solidFill>
                  <a:prstClr val="black"/>
                </a:solidFill>
              </a:rPr>
              <a:t> </a:t>
            </a:r>
            <a:r>
              <a:rPr lang="en-US" sz="2400" dirty="0">
                <a:solidFill>
                  <a:srgbClr val="0070C0"/>
                </a:solidFill>
              </a:rPr>
              <a:t>T </a:t>
            </a:r>
            <a:r>
              <a:rPr lang="en-US" sz="2400" dirty="0" err="1">
                <a:solidFill>
                  <a:srgbClr val="0070C0"/>
                </a:solidFill>
              </a:rPr>
              <a:t>T</a:t>
            </a:r>
            <a:r>
              <a:rPr lang="en-US" sz="2400" dirty="0">
                <a:solidFill>
                  <a:srgbClr val="0070C0"/>
                </a:solidFill>
              </a:rPr>
              <a:t> </a:t>
            </a:r>
            <a:r>
              <a:rPr lang="en-US" sz="2400" dirty="0" err="1">
                <a:solidFill>
                  <a:srgbClr val="0070C0"/>
                </a:solidFill>
              </a:rPr>
              <a:t>T</a:t>
            </a:r>
            <a:r>
              <a:rPr lang="en-US" sz="2400" dirty="0">
                <a:solidFill>
                  <a:srgbClr val="0070C0"/>
                </a:solidFill>
              </a:rPr>
              <a:t> </a:t>
            </a:r>
            <a:r>
              <a:rPr lang="en-US" sz="2400" dirty="0" err="1">
                <a:solidFill>
                  <a:srgbClr val="0070C0"/>
                </a:solidFill>
              </a:rPr>
              <a:t>T</a:t>
            </a:r>
            <a:r>
              <a:rPr lang="en-US" sz="2400" dirty="0">
                <a:solidFill>
                  <a:srgbClr val="0070C0"/>
                </a:solidFill>
              </a:rPr>
              <a:t> </a:t>
            </a:r>
            <a:r>
              <a:rPr lang="en-US" sz="2400" dirty="0">
                <a:solidFill>
                  <a:srgbClr val="FF0000"/>
                </a:solidFill>
              </a:rPr>
              <a:t>H </a:t>
            </a:r>
            <a:r>
              <a:rPr lang="en-US" sz="2400" dirty="0" err="1">
                <a:solidFill>
                  <a:srgbClr val="FF0000"/>
                </a:solidFill>
              </a:rPr>
              <a:t>H</a:t>
            </a:r>
            <a:r>
              <a:rPr lang="en-US" sz="2400" dirty="0">
                <a:solidFill>
                  <a:prstClr val="black"/>
                </a:solidFill>
              </a:rPr>
              <a:t> </a:t>
            </a:r>
            <a:r>
              <a:rPr lang="en-US" sz="2400" dirty="0">
                <a:solidFill>
                  <a:srgbClr val="0070C0"/>
                </a:solidFill>
              </a:rPr>
              <a:t>T</a:t>
            </a:r>
            <a:r>
              <a:rPr lang="en-US" sz="2400" dirty="0">
                <a:solidFill>
                  <a:prstClr val="black"/>
                </a:solidFill>
              </a:rPr>
              <a:t> </a:t>
            </a:r>
            <a:r>
              <a:rPr lang="en-US" sz="2400" dirty="0">
                <a:solidFill>
                  <a:srgbClr val="FF0000"/>
                </a:solidFill>
              </a:rPr>
              <a:t>H </a:t>
            </a:r>
            <a:r>
              <a:rPr lang="en-US" sz="2400" dirty="0" err="1" smtClean="0">
                <a:solidFill>
                  <a:srgbClr val="FF0000"/>
                </a:solidFill>
              </a:rPr>
              <a:t>H</a:t>
            </a:r>
            <a:endParaRPr lang="hu-HU" sz="2400" dirty="0">
              <a:solidFill>
                <a:srgbClr val="FF0000"/>
              </a:solidFill>
            </a:endParaRPr>
          </a:p>
        </p:txBody>
      </p:sp>
      <p:sp>
        <p:nvSpPr>
          <p:cNvPr id="3" name="Szövegdoboz 2"/>
          <p:cNvSpPr txBox="1"/>
          <p:nvPr/>
        </p:nvSpPr>
        <p:spPr>
          <a:xfrm>
            <a:off x="914400" y="744583"/>
            <a:ext cx="3093667" cy="461665"/>
          </a:xfrm>
          <a:prstGeom prst="rect">
            <a:avLst/>
          </a:prstGeom>
          <a:noFill/>
        </p:spPr>
        <p:txBody>
          <a:bodyPr wrap="none" rtlCol="0">
            <a:spAutoFit/>
          </a:bodyPr>
          <a:lstStyle/>
          <a:p>
            <a:r>
              <a:rPr lang="hu-HU" sz="2400" dirty="0" smtClean="0"/>
              <a:t>We </a:t>
            </a:r>
            <a:r>
              <a:rPr lang="hu-HU" sz="2400" dirty="0" err="1" smtClean="0"/>
              <a:t>apply</a:t>
            </a:r>
            <a:r>
              <a:rPr lang="hu-HU" sz="2400" dirty="0" smtClean="0"/>
              <a:t> </a:t>
            </a:r>
            <a:r>
              <a:rPr lang="hu-HU" sz="2400" dirty="0" err="1" smtClean="0"/>
              <a:t>the</a:t>
            </a:r>
            <a:r>
              <a:rPr lang="hu-HU" sz="2400" dirty="0" smtClean="0"/>
              <a:t> RUN test:</a:t>
            </a:r>
            <a:endParaRPr lang="hu-HU" sz="2400" dirty="0"/>
          </a:p>
        </p:txBody>
      </p:sp>
      <p:sp>
        <p:nvSpPr>
          <p:cNvPr id="4" name="Szövegdoboz 3"/>
          <p:cNvSpPr txBox="1"/>
          <p:nvPr/>
        </p:nvSpPr>
        <p:spPr>
          <a:xfrm>
            <a:off x="1175657" y="2612571"/>
            <a:ext cx="4027064" cy="1569660"/>
          </a:xfrm>
          <a:prstGeom prst="rect">
            <a:avLst/>
          </a:prstGeom>
          <a:noFill/>
        </p:spPr>
        <p:txBody>
          <a:bodyPr wrap="none" rtlCol="0">
            <a:spAutoFit/>
          </a:bodyPr>
          <a:lstStyle/>
          <a:p>
            <a:r>
              <a:rPr lang="hu-HU" sz="2400" dirty="0" smtClean="0"/>
              <a:t>The </a:t>
            </a:r>
            <a:r>
              <a:rPr lang="hu-HU" sz="2400" dirty="0" err="1" smtClean="0"/>
              <a:t>number</a:t>
            </a:r>
            <a:r>
              <a:rPr lang="hu-HU" sz="2400" dirty="0" smtClean="0"/>
              <a:t> of </a:t>
            </a:r>
            <a:r>
              <a:rPr lang="hu-HU" sz="2400" dirty="0" err="1" smtClean="0"/>
              <a:t>the</a:t>
            </a:r>
            <a:r>
              <a:rPr lang="hu-HU" sz="2400" dirty="0" smtClean="0"/>
              <a:t> </a:t>
            </a:r>
            <a:r>
              <a:rPr lang="hu-HU" sz="2400" dirty="0" err="1" smtClean="0"/>
              <a:t>runs</a:t>
            </a:r>
            <a:r>
              <a:rPr lang="hu-HU" sz="2400" dirty="0" smtClean="0"/>
              <a:t> is </a:t>
            </a:r>
            <a:r>
              <a:rPr lang="hu-HU" sz="2400" i="1" dirty="0" smtClean="0"/>
              <a:t>R</a:t>
            </a:r>
            <a:r>
              <a:rPr lang="hu-HU" sz="2400" dirty="0" smtClean="0"/>
              <a:t>=7</a:t>
            </a:r>
            <a:r>
              <a:rPr lang="hu-HU" sz="2400" dirty="0" smtClean="0"/>
              <a:t>.</a:t>
            </a:r>
          </a:p>
          <a:p>
            <a:r>
              <a:rPr lang="hu-HU" sz="2400" i="1" dirty="0" smtClean="0"/>
              <a:t>n</a:t>
            </a:r>
            <a:r>
              <a:rPr lang="hu-HU" sz="2400" baseline="-25000" dirty="0" smtClean="0"/>
              <a:t>1</a:t>
            </a:r>
            <a:r>
              <a:rPr lang="hu-HU" sz="2400" dirty="0" smtClean="0"/>
              <a:t>=7,</a:t>
            </a:r>
            <a:r>
              <a:rPr lang="hu-HU" sz="2400" i="1" dirty="0" smtClean="0"/>
              <a:t>n</a:t>
            </a:r>
            <a:r>
              <a:rPr lang="hu-HU" sz="2400" baseline="-25000" dirty="0" smtClean="0"/>
              <a:t>2</a:t>
            </a:r>
            <a:r>
              <a:rPr lang="hu-HU" sz="2400" dirty="0" smtClean="0"/>
              <a:t>=8</a:t>
            </a:r>
          </a:p>
          <a:p>
            <a:r>
              <a:rPr lang="hu-HU" sz="2400" i="1" dirty="0" smtClean="0">
                <a:solidFill>
                  <a:prstClr val="black"/>
                </a:solidFill>
              </a:rPr>
              <a:t>l</a:t>
            </a:r>
            <a:r>
              <a:rPr lang="hu-HU" sz="2400" baseline="-25000" dirty="0" smtClean="0">
                <a:solidFill>
                  <a:prstClr val="black"/>
                </a:solidFill>
              </a:rPr>
              <a:t>0.25</a:t>
            </a:r>
            <a:r>
              <a:rPr lang="hu-HU" sz="2400" dirty="0" smtClean="0">
                <a:solidFill>
                  <a:prstClr val="black"/>
                </a:solidFill>
              </a:rPr>
              <a:t>=4</a:t>
            </a:r>
            <a:endParaRPr lang="hu-HU" sz="2400" dirty="0" smtClean="0"/>
          </a:p>
          <a:p>
            <a:r>
              <a:rPr lang="en-US" sz="2400" i="1" dirty="0">
                <a:solidFill>
                  <a:prstClr val="black"/>
                </a:solidFill>
              </a:rPr>
              <a:t>u</a:t>
            </a:r>
            <a:r>
              <a:rPr lang="en-US" sz="2400" baseline="-25000" dirty="0">
                <a:solidFill>
                  <a:prstClr val="black"/>
                </a:solidFill>
              </a:rPr>
              <a:t>0</a:t>
            </a:r>
            <a:r>
              <a:rPr lang="hu-HU" sz="2400" baseline="-25000" dirty="0">
                <a:solidFill>
                  <a:prstClr val="black"/>
                </a:solidFill>
              </a:rPr>
              <a:t>.</a:t>
            </a:r>
            <a:r>
              <a:rPr lang="en-US" sz="2400" baseline="-25000" dirty="0" smtClean="0">
                <a:solidFill>
                  <a:prstClr val="black"/>
                </a:solidFill>
              </a:rPr>
              <a:t>25</a:t>
            </a:r>
            <a:r>
              <a:rPr lang="hu-HU" sz="2400" dirty="0" smtClean="0">
                <a:solidFill>
                  <a:prstClr val="black"/>
                </a:solidFill>
              </a:rPr>
              <a:t>=13</a:t>
            </a:r>
            <a:endParaRPr lang="hu-HU" sz="2400" dirty="0"/>
          </a:p>
        </p:txBody>
      </p:sp>
      <p:pic>
        <p:nvPicPr>
          <p:cNvPr id="5" name="Kép 4"/>
          <p:cNvPicPr>
            <a:picLocks noChangeAspect="1"/>
          </p:cNvPicPr>
          <p:nvPr/>
        </p:nvPicPr>
        <p:blipFill>
          <a:blip r:embed="rId2"/>
          <a:stretch>
            <a:fillRect/>
          </a:stretch>
        </p:blipFill>
        <p:spPr>
          <a:xfrm>
            <a:off x="5912576" y="0"/>
            <a:ext cx="6279424" cy="8961897"/>
          </a:xfrm>
          <a:prstGeom prst="rect">
            <a:avLst/>
          </a:prstGeom>
        </p:spPr>
      </p:pic>
      <p:sp>
        <p:nvSpPr>
          <p:cNvPr id="6" name="Ellipszis 5"/>
          <p:cNvSpPr/>
          <p:nvPr/>
        </p:nvSpPr>
        <p:spPr>
          <a:xfrm>
            <a:off x="7733211" y="3644537"/>
            <a:ext cx="261258" cy="3788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1018903" y="4872446"/>
            <a:ext cx="3933384" cy="830997"/>
          </a:xfrm>
          <a:prstGeom prst="rect">
            <a:avLst/>
          </a:prstGeom>
          <a:noFill/>
        </p:spPr>
        <p:txBody>
          <a:bodyPr wrap="none" rtlCol="0">
            <a:spAutoFit/>
          </a:bodyPr>
          <a:lstStyle/>
          <a:p>
            <a:r>
              <a:rPr lang="hu-HU" sz="2400" dirty="0" smtClean="0"/>
              <a:t>We </a:t>
            </a:r>
            <a:r>
              <a:rPr lang="hu-HU" sz="2400" dirty="0" err="1" smtClean="0"/>
              <a:t>accept</a:t>
            </a:r>
            <a:r>
              <a:rPr lang="hu-HU" sz="2400" dirty="0" smtClean="0"/>
              <a:t> </a:t>
            </a:r>
            <a:r>
              <a:rPr lang="hu-HU" sz="2400" dirty="0" err="1" smtClean="0"/>
              <a:t>the</a:t>
            </a:r>
            <a:r>
              <a:rPr lang="hu-HU" sz="2400" dirty="0" smtClean="0"/>
              <a:t> null </a:t>
            </a:r>
            <a:r>
              <a:rPr lang="hu-HU" sz="2400" dirty="0" err="1" smtClean="0"/>
              <a:t>hypothesis</a:t>
            </a:r>
            <a:endParaRPr lang="hu-HU" sz="2400" dirty="0" smtClean="0"/>
          </a:p>
          <a:p>
            <a:r>
              <a:rPr lang="hu-HU" sz="2400" dirty="0" err="1"/>
              <a:t>i</a:t>
            </a:r>
            <a:r>
              <a:rPr lang="hu-HU" sz="2400" dirty="0" err="1" smtClean="0"/>
              <a:t>e</a:t>
            </a:r>
            <a:r>
              <a:rPr lang="hu-HU" sz="2400" dirty="0" smtClean="0"/>
              <a:t> </a:t>
            </a:r>
            <a:r>
              <a:rPr lang="hu-HU" sz="2400" dirty="0" err="1" smtClean="0"/>
              <a:t>the</a:t>
            </a:r>
            <a:r>
              <a:rPr lang="hu-HU" sz="2400" dirty="0" smtClean="0"/>
              <a:t> </a:t>
            </a:r>
            <a:r>
              <a:rPr lang="hu-HU" sz="2400" dirty="0" err="1" smtClean="0"/>
              <a:t>sequence</a:t>
            </a:r>
            <a:r>
              <a:rPr lang="hu-HU" sz="2400" dirty="0" smtClean="0"/>
              <a:t> is random.</a:t>
            </a:r>
            <a:endParaRPr lang="hu-HU" sz="2400" dirty="0"/>
          </a:p>
        </p:txBody>
      </p:sp>
    </p:spTree>
    <p:extLst>
      <p:ext uri="{BB962C8B-B14F-4D97-AF65-F5344CB8AC3E}">
        <p14:creationId xmlns:p14="http://schemas.microsoft.com/office/powerpoint/2010/main" val="1202450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149531" y="633549"/>
            <a:ext cx="10175966" cy="4154984"/>
          </a:xfrm>
          <a:prstGeom prst="rect">
            <a:avLst/>
          </a:prstGeom>
          <a:noFill/>
        </p:spPr>
        <p:txBody>
          <a:bodyPr wrap="square" rtlCol="0">
            <a:spAutoFit/>
          </a:bodyPr>
          <a:lstStyle/>
          <a:p>
            <a:r>
              <a:rPr lang="en-US" sz="2400" dirty="0" smtClean="0"/>
              <a:t>The following is an arrangement of men, M, and women, W, lined up to purchase</a:t>
            </a:r>
            <a:r>
              <a:rPr lang="hu-HU" sz="2400" dirty="0" smtClean="0"/>
              <a:t> </a:t>
            </a:r>
            <a:r>
              <a:rPr lang="en-US" sz="2400" dirty="0" smtClean="0"/>
              <a:t>tickets for a rock</a:t>
            </a:r>
            <a:r>
              <a:rPr lang="hu-HU" sz="2400" dirty="0" smtClean="0"/>
              <a:t> </a:t>
            </a:r>
            <a:r>
              <a:rPr lang="en-US" sz="2400" dirty="0" smtClean="0"/>
              <a:t>concert:</a:t>
            </a:r>
          </a:p>
          <a:p>
            <a:pPr algn="ctr"/>
            <a:r>
              <a:rPr lang="en-US" sz="2400" dirty="0" smtClean="0"/>
              <a:t>M W M W M </a:t>
            </a:r>
            <a:r>
              <a:rPr lang="en-US" sz="2400" dirty="0" err="1" smtClean="0"/>
              <a:t>M</a:t>
            </a:r>
            <a:r>
              <a:rPr lang="en-US" sz="2400" dirty="0" smtClean="0"/>
              <a:t> </a:t>
            </a:r>
            <a:r>
              <a:rPr lang="en-US" sz="2400" dirty="0" err="1" smtClean="0"/>
              <a:t>M</a:t>
            </a:r>
            <a:r>
              <a:rPr lang="en-US" sz="2400" dirty="0" smtClean="0"/>
              <a:t> W M W M </a:t>
            </a:r>
            <a:r>
              <a:rPr lang="en-US" sz="2400" dirty="0" err="1" smtClean="0"/>
              <a:t>M</a:t>
            </a:r>
            <a:endParaRPr lang="en-US" sz="2400" dirty="0" smtClean="0"/>
          </a:p>
          <a:p>
            <a:pPr algn="ctr"/>
            <a:r>
              <a:rPr lang="en-US" sz="2400" dirty="0" smtClean="0"/>
              <a:t>M W </a:t>
            </a:r>
            <a:r>
              <a:rPr lang="en-US" sz="2400" dirty="0" err="1" smtClean="0"/>
              <a:t>W</a:t>
            </a:r>
            <a:r>
              <a:rPr lang="en-US" sz="2400" dirty="0" smtClean="0"/>
              <a:t> M </a:t>
            </a:r>
            <a:r>
              <a:rPr lang="en-US" sz="2400" dirty="0" err="1" smtClean="0"/>
              <a:t>M</a:t>
            </a:r>
            <a:r>
              <a:rPr lang="en-US" sz="2400" dirty="0" smtClean="0"/>
              <a:t> </a:t>
            </a:r>
            <a:r>
              <a:rPr lang="en-US" sz="2400" dirty="0" err="1" smtClean="0"/>
              <a:t>M</a:t>
            </a:r>
            <a:r>
              <a:rPr lang="en-US" sz="2400" dirty="0" smtClean="0"/>
              <a:t> </a:t>
            </a:r>
            <a:r>
              <a:rPr lang="en-US" sz="2400" dirty="0" err="1" smtClean="0"/>
              <a:t>M</a:t>
            </a:r>
            <a:r>
              <a:rPr lang="en-US" sz="2400" dirty="0" smtClean="0"/>
              <a:t> W </a:t>
            </a:r>
            <a:r>
              <a:rPr lang="en-US" sz="2400" dirty="0" err="1" smtClean="0"/>
              <a:t>W</a:t>
            </a:r>
            <a:r>
              <a:rPr lang="en-US" sz="2400" dirty="0" smtClean="0"/>
              <a:t> M W M</a:t>
            </a:r>
          </a:p>
          <a:p>
            <a:pPr algn="ctr"/>
            <a:r>
              <a:rPr lang="en-US" sz="2400" dirty="0" smtClean="0"/>
              <a:t>M </a:t>
            </a:r>
            <a:r>
              <a:rPr lang="en-US" sz="2400" dirty="0" err="1" smtClean="0"/>
              <a:t>M</a:t>
            </a:r>
            <a:r>
              <a:rPr lang="en-US" sz="2400" dirty="0" smtClean="0"/>
              <a:t> W M </a:t>
            </a:r>
            <a:r>
              <a:rPr lang="en-US" sz="2400" dirty="0" err="1" smtClean="0"/>
              <a:t>M</a:t>
            </a:r>
            <a:r>
              <a:rPr lang="en-US" sz="2400" dirty="0" smtClean="0"/>
              <a:t> </a:t>
            </a:r>
            <a:r>
              <a:rPr lang="en-US" sz="2400" dirty="0" err="1" smtClean="0"/>
              <a:t>M</a:t>
            </a:r>
            <a:r>
              <a:rPr lang="en-US" sz="2400" dirty="0" smtClean="0"/>
              <a:t> W </a:t>
            </a:r>
            <a:r>
              <a:rPr lang="en-US" sz="2400" dirty="0" err="1" smtClean="0"/>
              <a:t>W</a:t>
            </a:r>
            <a:r>
              <a:rPr lang="en-US" sz="2400" dirty="0" smtClean="0"/>
              <a:t> </a:t>
            </a:r>
            <a:r>
              <a:rPr lang="en-US" sz="2400" dirty="0" err="1" smtClean="0"/>
              <a:t>W</a:t>
            </a:r>
            <a:r>
              <a:rPr lang="en-US" sz="2400" dirty="0" smtClean="0"/>
              <a:t> M W M</a:t>
            </a:r>
          </a:p>
          <a:p>
            <a:pPr algn="ctr"/>
            <a:r>
              <a:rPr lang="en-US" sz="2400" dirty="0" smtClean="0"/>
              <a:t>M </a:t>
            </a:r>
            <a:r>
              <a:rPr lang="en-US" sz="2400" dirty="0" err="1" smtClean="0"/>
              <a:t>M</a:t>
            </a:r>
            <a:r>
              <a:rPr lang="en-US" sz="2400" dirty="0" smtClean="0"/>
              <a:t> W M W M </a:t>
            </a:r>
            <a:r>
              <a:rPr lang="en-US" sz="2400" dirty="0" err="1" smtClean="0"/>
              <a:t>M</a:t>
            </a:r>
            <a:r>
              <a:rPr lang="en-US" sz="2400" dirty="0" smtClean="0"/>
              <a:t> </a:t>
            </a:r>
            <a:r>
              <a:rPr lang="en-US" sz="2400" dirty="0" err="1" smtClean="0"/>
              <a:t>M</a:t>
            </a:r>
            <a:r>
              <a:rPr lang="en-US" sz="2400" dirty="0" smtClean="0"/>
              <a:t> </a:t>
            </a:r>
            <a:r>
              <a:rPr lang="en-US" sz="2400" dirty="0" err="1" smtClean="0"/>
              <a:t>M</a:t>
            </a:r>
            <a:r>
              <a:rPr lang="en-US" sz="2400" dirty="0" smtClean="0"/>
              <a:t> W </a:t>
            </a:r>
            <a:r>
              <a:rPr lang="en-US" sz="2400" dirty="0" err="1" smtClean="0"/>
              <a:t>W</a:t>
            </a:r>
            <a:r>
              <a:rPr lang="en-US" sz="2400" dirty="0" smtClean="0"/>
              <a:t> M</a:t>
            </a:r>
          </a:p>
          <a:p>
            <a:endParaRPr lang="en-US" sz="2400" dirty="0" smtClean="0"/>
          </a:p>
          <a:p>
            <a:r>
              <a:rPr lang="en-US" sz="2400" dirty="0" smtClean="0"/>
              <a:t>Test for randomness at the </a:t>
            </a:r>
            <a:r>
              <a:rPr lang="hu-HU" sz="2400" i="1" dirty="0" smtClean="0">
                <a:latin typeface="Symbol" panose="05050102010706020507" pitchFamily="18" charset="2"/>
              </a:rPr>
              <a:t>e</a:t>
            </a:r>
            <a:r>
              <a:rPr lang="en-US" sz="2400" dirty="0" smtClean="0"/>
              <a:t>= </a:t>
            </a:r>
            <a:r>
              <a:rPr lang="hu-HU" sz="2400" dirty="0" smtClean="0"/>
              <a:t>0.</a:t>
            </a:r>
            <a:r>
              <a:rPr lang="en-US" sz="2400" dirty="0" smtClean="0"/>
              <a:t>05 </a:t>
            </a:r>
            <a:r>
              <a:rPr lang="en-US" sz="2400" dirty="0" err="1" smtClean="0"/>
              <a:t>signi</a:t>
            </a:r>
            <a:r>
              <a:rPr lang="hu-HU" sz="2400" dirty="0" smtClean="0"/>
              <a:t>fi</a:t>
            </a:r>
            <a:r>
              <a:rPr lang="en-US" sz="2400" dirty="0" err="1" smtClean="0"/>
              <a:t>cance</a:t>
            </a:r>
            <a:r>
              <a:rPr lang="en-US" sz="2400" dirty="0" smtClean="0"/>
              <a:t> level.</a:t>
            </a:r>
          </a:p>
          <a:p>
            <a:r>
              <a:rPr lang="en-US" sz="2400" dirty="0" smtClean="0"/>
              <a:t>As always, we </a:t>
            </a:r>
            <a:r>
              <a:rPr lang="hu-HU" sz="2400" dirty="0" smtClean="0"/>
              <a:t>fi</a:t>
            </a:r>
            <a:r>
              <a:rPr lang="en-US" sz="2400" dirty="0" err="1" smtClean="0"/>
              <a:t>rst</a:t>
            </a:r>
            <a:r>
              <a:rPr lang="en-US" sz="2400" dirty="0" smtClean="0"/>
              <a:t> state our hypotheses:</a:t>
            </a:r>
          </a:p>
          <a:p>
            <a:r>
              <a:rPr lang="hu-HU" sz="2400" dirty="0" smtClean="0"/>
              <a:t>			</a:t>
            </a:r>
            <a:r>
              <a:rPr lang="en-US" sz="2400" dirty="0" smtClean="0"/>
              <a:t>H</a:t>
            </a:r>
            <a:r>
              <a:rPr lang="en-US" sz="2400" baseline="-25000" dirty="0" smtClean="0"/>
              <a:t>0</a:t>
            </a:r>
            <a:r>
              <a:rPr lang="en-US" sz="2400" dirty="0" smtClean="0"/>
              <a:t> : Arrangement is random:</a:t>
            </a:r>
          </a:p>
          <a:p>
            <a:r>
              <a:rPr lang="hu-HU" sz="2400" dirty="0" smtClean="0"/>
              <a:t>			</a:t>
            </a:r>
            <a:r>
              <a:rPr lang="en-US" sz="2400" dirty="0" smtClean="0"/>
              <a:t>H</a:t>
            </a:r>
            <a:r>
              <a:rPr lang="en-US" sz="2400" baseline="-25000" dirty="0" smtClean="0"/>
              <a:t>1</a:t>
            </a:r>
            <a:r>
              <a:rPr lang="en-US" sz="2400" dirty="0" smtClean="0"/>
              <a:t> : Arrangement is not random:</a:t>
            </a:r>
            <a:endParaRPr lang="hu-HU" sz="2400" dirty="0"/>
          </a:p>
        </p:txBody>
      </p:sp>
      <p:pic>
        <p:nvPicPr>
          <p:cNvPr id="5" name="Kép 4"/>
          <p:cNvPicPr>
            <a:picLocks noChangeAspect="1"/>
          </p:cNvPicPr>
          <p:nvPr/>
        </p:nvPicPr>
        <p:blipFill>
          <a:blip r:embed="rId2"/>
          <a:stretch>
            <a:fillRect/>
          </a:stretch>
        </p:blipFill>
        <p:spPr>
          <a:xfrm>
            <a:off x="4244067" y="4788533"/>
            <a:ext cx="2600869" cy="1803123"/>
          </a:xfrm>
          <a:prstGeom prst="rect">
            <a:avLst/>
          </a:prstGeom>
        </p:spPr>
      </p:pic>
      <p:sp>
        <p:nvSpPr>
          <p:cNvPr id="6" name="Téglalap 5"/>
          <p:cNvSpPr/>
          <p:nvPr/>
        </p:nvSpPr>
        <p:spPr>
          <a:xfrm>
            <a:off x="757646" y="365760"/>
            <a:ext cx="10855234" cy="633548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5475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85851" y="789245"/>
            <a:ext cx="6096000" cy="1569660"/>
          </a:xfrm>
          <a:prstGeom prst="rect">
            <a:avLst/>
          </a:prstGeom>
        </p:spPr>
        <p:txBody>
          <a:bodyPr>
            <a:spAutoFit/>
          </a:bodyPr>
          <a:lstStyle/>
          <a:p>
            <a:pPr lvl="0" algn="ctr"/>
            <a:r>
              <a:rPr lang="en-US" sz="2400" dirty="0">
                <a:solidFill>
                  <a:srgbClr val="FF0000"/>
                </a:solidFill>
              </a:rPr>
              <a:t>M</a:t>
            </a:r>
            <a:r>
              <a:rPr lang="en-US" sz="2400" dirty="0">
                <a:solidFill>
                  <a:prstClr val="black"/>
                </a:solidFill>
              </a:rPr>
              <a:t> W </a:t>
            </a:r>
            <a:r>
              <a:rPr lang="en-US" sz="2400" dirty="0">
                <a:solidFill>
                  <a:srgbClr val="FF0000"/>
                </a:solidFill>
              </a:rPr>
              <a:t>M</a:t>
            </a:r>
            <a:r>
              <a:rPr lang="en-US" sz="2400" dirty="0">
                <a:solidFill>
                  <a:prstClr val="black"/>
                </a:solidFill>
              </a:rPr>
              <a:t> W </a:t>
            </a:r>
            <a:r>
              <a:rPr lang="en-US" sz="2400" dirty="0">
                <a:solidFill>
                  <a:srgbClr val="FF0000"/>
                </a:solidFill>
              </a:rPr>
              <a:t>M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srgbClr val="FF0000"/>
                </a:solidFill>
              </a:rPr>
              <a:t> </a:t>
            </a:r>
            <a:r>
              <a:rPr lang="en-US" sz="2400" dirty="0">
                <a:solidFill>
                  <a:prstClr val="black"/>
                </a:solidFill>
              </a:rPr>
              <a:t>W </a:t>
            </a:r>
            <a:r>
              <a:rPr lang="en-US" sz="2400" dirty="0">
                <a:solidFill>
                  <a:srgbClr val="FF0000"/>
                </a:solidFill>
              </a:rPr>
              <a:t>M</a:t>
            </a:r>
            <a:r>
              <a:rPr lang="en-US" sz="2400" dirty="0">
                <a:solidFill>
                  <a:prstClr val="black"/>
                </a:solidFill>
              </a:rPr>
              <a:t> W </a:t>
            </a:r>
            <a:r>
              <a:rPr lang="en-US" sz="2400" dirty="0">
                <a:solidFill>
                  <a:srgbClr val="FF0000"/>
                </a:solidFill>
              </a:rPr>
              <a:t>M </a:t>
            </a:r>
            <a:r>
              <a:rPr lang="en-US" sz="2400" dirty="0" err="1">
                <a:solidFill>
                  <a:srgbClr val="FF0000"/>
                </a:solidFill>
              </a:rPr>
              <a:t>M</a:t>
            </a:r>
            <a:endParaRPr lang="en-US" sz="2400" dirty="0">
              <a:solidFill>
                <a:srgbClr val="FF0000"/>
              </a:solidFill>
            </a:endParaRPr>
          </a:p>
          <a:p>
            <a:pPr lvl="0" algn="ctr"/>
            <a:r>
              <a:rPr lang="en-US" sz="2400" dirty="0">
                <a:solidFill>
                  <a:srgbClr val="FF0000"/>
                </a:solidFill>
              </a:rPr>
              <a:t>M</a:t>
            </a:r>
            <a:r>
              <a:rPr lang="en-US" sz="2400" dirty="0">
                <a:solidFill>
                  <a:prstClr val="black"/>
                </a:solidFill>
              </a:rPr>
              <a:t> W </a:t>
            </a:r>
            <a:r>
              <a:rPr lang="en-US" sz="2400" dirty="0" err="1">
                <a:solidFill>
                  <a:prstClr val="black"/>
                </a:solidFill>
              </a:rPr>
              <a:t>W</a:t>
            </a:r>
            <a:r>
              <a:rPr lang="en-US" sz="2400" dirty="0">
                <a:solidFill>
                  <a:prstClr val="black"/>
                </a:solidFill>
              </a:rPr>
              <a:t> </a:t>
            </a:r>
            <a:r>
              <a:rPr lang="en-US" sz="2400" dirty="0">
                <a:solidFill>
                  <a:srgbClr val="FF0000"/>
                </a:solidFill>
              </a:rPr>
              <a:t>M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srgbClr val="FF0000"/>
                </a:solidFill>
              </a:rPr>
              <a:t> </a:t>
            </a:r>
            <a:r>
              <a:rPr lang="en-US" sz="2400" dirty="0">
                <a:solidFill>
                  <a:prstClr val="black"/>
                </a:solidFill>
              </a:rPr>
              <a:t>W </a:t>
            </a:r>
            <a:r>
              <a:rPr lang="en-US" sz="2400" dirty="0" err="1">
                <a:solidFill>
                  <a:prstClr val="black"/>
                </a:solidFill>
              </a:rPr>
              <a:t>W</a:t>
            </a:r>
            <a:r>
              <a:rPr lang="en-US" sz="2400" dirty="0">
                <a:solidFill>
                  <a:prstClr val="black"/>
                </a:solidFill>
              </a:rPr>
              <a:t> </a:t>
            </a:r>
            <a:r>
              <a:rPr lang="en-US" sz="2400" dirty="0">
                <a:solidFill>
                  <a:srgbClr val="FF0000"/>
                </a:solidFill>
              </a:rPr>
              <a:t>M</a:t>
            </a:r>
            <a:r>
              <a:rPr lang="en-US" sz="2400" dirty="0">
                <a:solidFill>
                  <a:prstClr val="black"/>
                </a:solidFill>
              </a:rPr>
              <a:t> W </a:t>
            </a:r>
            <a:r>
              <a:rPr lang="en-US" sz="2400" dirty="0">
                <a:solidFill>
                  <a:srgbClr val="FF0000"/>
                </a:solidFill>
              </a:rPr>
              <a:t>M</a:t>
            </a:r>
          </a:p>
          <a:p>
            <a:pPr lvl="0" algn="ctr"/>
            <a:r>
              <a:rPr lang="en-US" sz="2400" dirty="0">
                <a:solidFill>
                  <a:srgbClr val="FF0000"/>
                </a:solidFill>
              </a:rPr>
              <a:t>M </a:t>
            </a:r>
            <a:r>
              <a:rPr lang="en-US" sz="2400" dirty="0" err="1">
                <a:solidFill>
                  <a:srgbClr val="FF0000"/>
                </a:solidFill>
              </a:rPr>
              <a:t>M</a:t>
            </a:r>
            <a:r>
              <a:rPr lang="en-US" sz="2400" dirty="0">
                <a:solidFill>
                  <a:prstClr val="black"/>
                </a:solidFill>
              </a:rPr>
              <a:t> W </a:t>
            </a:r>
            <a:r>
              <a:rPr lang="en-US" sz="2400" dirty="0">
                <a:solidFill>
                  <a:srgbClr val="FF0000"/>
                </a:solidFill>
              </a:rPr>
              <a:t>M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prstClr val="black"/>
                </a:solidFill>
              </a:rPr>
              <a:t> W </a:t>
            </a:r>
            <a:r>
              <a:rPr lang="en-US" sz="2400" dirty="0" err="1">
                <a:solidFill>
                  <a:prstClr val="black"/>
                </a:solidFill>
              </a:rPr>
              <a:t>W</a:t>
            </a:r>
            <a:r>
              <a:rPr lang="en-US" sz="2400" dirty="0">
                <a:solidFill>
                  <a:prstClr val="black"/>
                </a:solidFill>
              </a:rPr>
              <a:t> </a:t>
            </a:r>
            <a:r>
              <a:rPr lang="en-US" sz="2400" dirty="0" err="1">
                <a:solidFill>
                  <a:prstClr val="black"/>
                </a:solidFill>
              </a:rPr>
              <a:t>W</a:t>
            </a:r>
            <a:r>
              <a:rPr lang="en-US" sz="2400" dirty="0">
                <a:solidFill>
                  <a:prstClr val="black"/>
                </a:solidFill>
              </a:rPr>
              <a:t> </a:t>
            </a:r>
            <a:r>
              <a:rPr lang="en-US" sz="2400" dirty="0">
                <a:solidFill>
                  <a:srgbClr val="FF0000"/>
                </a:solidFill>
              </a:rPr>
              <a:t>M</a:t>
            </a:r>
            <a:r>
              <a:rPr lang="en-US" sz="2400" dirty="0">
                <a:solidFill>
                  <a:prstClr val="black"/>
                </a:solidFill>
              </a:rPr>
              <a:t> W </a:t>
            </a:r>
            <a:r>
              <a:rPr lang="en-US" sz="2400" dirty="0">
                <a:solidFill>
                  <a:srgbClr val="FF0000"/>
                </a:solidFill>
              </a:rPr>
              <a:t>M</a:t>
            </a:r>
          </a:p>
          <a:p>
            <a:pPr lvl="0" algn="ctr"/>
            <a:r>
              <a:rPr lang="en-US" sz="2400" dirty="0">
                <a:solidFill>
                  <a:srgbClr val="FF0000"/>
                </a:solidFill>
              </a:rPr>
              <a:t>M </a:t>
            </a:r>
            <a:r>
              <a:rPr lang="en-US" sz="2400" dirty="0" err="1">
                <a:solidFill>
                  <a:srgbClr val="FF0000"/>
                </a:solidFill>
              </a:rPr>
              <a:t>M</a:t>
            </a:r>
            <a:r>
              <a:rPr lang="en-US" sz="2400" dirty="0">
                <a:solidFill>
                  <a:prstClr val="black"/>
                </a:solidFill>
              </a:rPr>
              <a:t> W </a:t>
            </a:r>
            <a:r>
              <a:rPr lang="en-US" sz="2400" dirty="0">
                <a:solidFill>
                  <a:srgbClr val="FF0000"/>
                </a:solidFill>
              </a:rPr>
              <a:t>M</a:t>
            </a:r>
            <a:r>
              <a:rPr lang="en-US" sz="2400" dirty="0">
                <a:solidFill>
                  <a:prstClr val="black"/>
                </a:solidFill>
              </a:rPr>
              <a:t> W </a:t>
            </a:r>
            <a:r>
              <a:rPr lang="en-US" sz="2400" dirty="0">
                <a:solidFill>
                  <a:srgbClr val="FF0000"/>
                </a:solidFill>
              </a:rPr>
              <a:t>M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srgbClr val="FF0000"/>
                </a:solidFill>
              </a:rPr>
              <a:t> </a:t>
            </a:r>
            <a:r>
              <a:rPr lang="en-US" sz="2400" dirty="0" err="1">
                <a:solidFill>
                  <a:srgbClr val="FF0000"/>
                </a:solidFill>
              </a:rPr>
              <a:t>M</a:t>
            </a:r>
            <a:r>
              <a:rPr lang="en-US" sz="2400" dirty="0">
                <a:solidFill>
                  <a:srgbClr val="FF0000"/>
                </a:solidFill>
              </a:rPr>
              <a:t> </a:t>
            </a:r>
            <a:r>
              <a:rPr lang="en-US" sz="2400" dirty="0">
                <a:solidFill>
                  <a:prstClr val="black"/>
                </a:solidFill>
              </a:rPr>
              <a:t>W </a:t>
            </a:r>
            <a:r>
              <a:rPr lang="en-US" sz="2400" dirty="0" err="1">
                <a:solidFill>
                  <a:prstClr val="black"/>
                </a:solidFill>
              </a:rPr>
              <a:t>W</a:t>
            </a:r>
            <a:r>
              <a:rPr lang="en-US" sz="2400" dirty="0">
                <a:solidFill>
                  <a:prstClr val="black"/>
                </a:solidFill>
              </a:rPr>
              <a:t> </a:t>
            </a:r>
            <a:r>
              <a:rPr lang="en-US" sz="2400" dirty="0">
                <a:solidFill>
                  <a:srgbClr val="FF0000"/>
                </a:solidFill>
              </a:rPr>
              <a:t>M</a:t>
            </a:r>
          </a:p>
        </p:txBody>
      </p:sp>
      <p:sp>
        <p:nvSpPr>
          <p:cNvPr id="3" name="Szövegdoboz 2"/>
          <p:cNvSpPr txBox="1"/>
          <p:nvPr/>
        </p:nvSpPr>
        <p:spPr>
          <a:xfrm>
            <a:off x="1045030" y="195943"/>
            <a:ext cx="3093667" cy="461665"/>
          </a:xfrm>
          <a:prstGeom prst="rect">
            <a:avLst/>
          </a:prstGeom>
          <a:noFill/>
        </p:spPr>
        <p:txBody>
          <a:bodyPr wrap="none" rtlCol="0">
            <a:spAutoFit/>
          </a:bodyPr>
          <a:lstStyle/>
          <a:p>
            <a:r>
              <a:rPr lang="hu-HU" sz="2400" dirty="0" smtClean="0"/>
              <a:t>We </a:t>
            </a:r>
            <a:r>
              <a:rPr lang="hu-HU" sz="2400" dirty="0" err="1" smtClean="0"/>
              <a:t>apply</a:t>
            </a:r>
            <a:r>
              <a:rPr lang="hu-HU" sz="2400" dirty="0" smtClean="0"/>
              <a:t> </a:t>
            </a:r>
            <a:r>
              <a:rPr lang="hu-HU" sz="2400" dirty="0" err="1" smtClean="0"/>
              <a:t>the</a:t>
            </a:r>
            <a:r>
              <a:rPr lang="hu-HU" sz="2400" dirty="0" smtClean="0"/>
              <a:t> RUN test:</a:t>
            </a:r>
            <a:endParaRPr lang="hu-HU" sz="2400" dirty="0"/>
          </a:p>
        </p:txBody>
      </p:sp>
      <p:sp>
        <p:nvSpPr>
          <p:cNvPr id="4" name="Szövegdoboz 3"/>
          <p:cNvSpPr txBox="1"/>
          <p:nvPr/>
        </p:nvSpPr>
        <p:spPr>
          <a:xfrm>
            <a:off x="535579" y="2490542"/>
            <a:ext cx="10789920" cy="1569660"/>
          </a:xfrm>
          <a:prstGeom prst="rect">
            <a:avLst/>
          </a:prstGeom>
          <a:noFill/>
        </p:spPr>
        <p:txBody>
          <a:bodyPr wrap="square" rtlCol="0">
            <a:spAutoFit/>
          </a:bodyPr>
          <a:lstStyle/>
          <a:p>
            <a:r>
              <a:rPr lang="hu-HU" sz="2400" dirty="0" smtClean="0"/>
              <a:t>The </a:t>
            </a:r>
            <a:r>
              <a:rPr lang="hu-HU" sz="2400" dirty="0" err="1" smtClean="0"/>
              <a:t>number</a:t>
            </a:r>
            <a:r>
              <a:rPr lang="hu-HU" sz="2400" dirty="0" smtClean="0"/>
              <a:t> of </a:t>
            </a:r>
            <a:r>
              <a:rPr lang="hu-HU" sz="2400" dirty="0" err="1" smtClean="0"/>
              <a:t>the</a:t>
            </a:r>
            <a:r>
              <a:rPr lang="hu-HU" sz="2400" dirty="0" smtClean="0"/>
              <a:t> </a:t>
            </a:r>
            <a:r>
              <a:rPr lang="hu-HU" sz="2400" dirty="0" err="1" smtClean="0"/>
              <a:t>runs</a:t>
            </a:r>
            <a:r>
              <a:rPr lang="hu-HU" sz="2400" dirty="0" smtClean="0"/>
              <a:t> is </a:t>
            </a:r>
            <a:r>
              <a:rPr lang="hu-HU" sz="2400" i="1" dirty="0" smtClean="0"/>
              <a:t>R</a:t>
            </a:r>
            <a:r>
              <a:rPr lang="hu-HU" sz="2400" dirty="0" smtClean="0"/>
              <a:t>=27</a:t>
            </a:r>
          </a:p>
          <a:p>
            <a:endParaRPr lang="hu-HU" sz="2400" dirty="0"/>
          </a:p>
          <a:p>
            <a:r>
              <a:rPr lang="en-US" sz="2400" dirty="0" smtClean="0"/>
              <a:t>We construct our critical region using the normal distribution, which tells us to reject the null</a:t>
            </a:r>
            <a:r>
              <a:rPr lang="hu-HU" sz="2400" dirty="0" smtClean="0"/>
              <a:t> </a:t>
            </a:r>
            <a:r>
              <a:rPr lang="en-US" sz="2400" dirty="0" smtClean="0"/>
              <a:t>hypothesis if </a:t>
            </a:r>
            <a:r>
              <a:rPr lang="hu-HU" sz="2400" i="1" dirty="0" smtClean="0"/>
              <a:t>u</a:t>
            </a:r>
            <a:r>
              <a:rPr lang="en-US" sz="2400" dirty="0" smtClean="0"/>
              <a:t> </a:t>
            </a:r>
            <a:r>
              <a:rPr lang="hu-HU" sz="2400" dirty="0" smtClean="0"/>
              <a:t>&lt;=-</a:t>
            </a:r>
            <a:r>
              <a:rPr lang="en-US" sz="2400" dirty="0" smtClean="0"/>
              <a:t>1</a:t>
            </a:r>
            <a:r>
              <a:rPr lang="hu-HU" sz="2400" dirty="0" smtClean="0"/>
              <a:t>.</a:t>
            </a:r>
            <a:r>
              <a:rPr lang="en-US" sz="2400" dirty="0" smtClean="0"/>
              <a:t>96 or </a:t>
            </a:r>
            <a:r>
              <a:rPr lang="hu-HU" sz="2400" i="1" dirty="0" smtClean="0"/>
              <a:t>u</a:t>
            </a:r>
            <a:r>
              <a:rPr lang="hu-HU" sz="2400" dirty="0" smtClean="0"/>
              <a:t>=&gt;</a:t>
            </a:r>
            <a:r>
              <a:rPr lang="en-US" sz="2400" dirty="0" smtClean="0"/>
              <a:t>1</a:t>
            </a:r>
            <a:r>
              <a:rPr lang="hu-HU" sz="2400" dirty="0" smtClean="0"/>
              <a:t>.</a:t>
            </a:r>
            <a:r>
              <a:rPr lang="en-US" sz="2400" dirty="0" smtClean="0"/>
              <a:t>96. Since </a:t>
            </a:r>
            <a:r>
              <a:rPr lang="en-US" sz="2400" i="1" dirty="0" smtClean="0"/>
              <a:t>n</a:t>
            </a:r>
            <a:r>
              <a:rPr lang="en-US" sz="2400" baseline="-25000" dirty="0" smtClean="0"/>
              <a:t>1</a:t>
            </a:r>
            <a:r>
              <a:rPr lang="en-US" sz="2400" dirty="0" smtClean="0"/>
              <a:t> = 30, </a:t>
            </a:r>
            <a:r>
              <a:rPr lang="en-US" sz="2400" i="1" dirty="0" smtClean="0"/>
              <a:t>n</a:t>
            </a:r>
            <a:r>
              <a:rPr lang="en-US" sz="2400" baseline="-25000" dirty="0" smtClean="0"/>
              <a:t>2</a:t>
            </a:r>
            <a:r>
              <a:rPr lang="en-US" sz="2400" dirty="0" smtClean="0"/>
              <a:t> = 18, and </a:t>
            </a:r>
            <a:r>
              <a:rPr lang="hu-HU" sz="2400" i="1" dirty="0" smtClean="0"/>
              <a:t>R</a:t>
            </a:r>
            <a:r>
              <a:rPr lang="en-US" sz="2400" dirty="0" smtClean="0"/>
              <a:t> = 27, we get:</a:t>
            </a:r>
            <a:endParaRPr lang="hu-HU" sz="2400" dirty="0"/>
          </a:p>
        </p:txBody>
      </p:sp>
      <p:sp>
        <p:nvSpPr>
          <p:cNvPr id="8" name="Szövegdoboz 7"/>
          <p:cNvSpPr txBox="1"/>
          <p:nvPr/>
        </p:nvSpPr>
        <p:spPr>
          <a:xfrm>
            <a:off x="705396" y="4833257"/>
            <a:ext cx="10450286" cy="1200329"/>
          </a:xfrm>
          <a:prstGeom prst="rect">
            <a:avLst/>
          </a:prstGeom>
          <a:noFill/>
        </p:spPr>
        <p:txBody>
          <a:bodyPr wrap="square" rtlCol="0">
            <a:spAutoFit/>
          </a:bodyPr>
          <a:lstStyle/>
          <a:p>
            <a:r>
              <a:rPr lang="hu-HU" sz="2400" dirty="0" err="1" smtClean="0"/>
              <a:t>Because</a:t>
            </a:r>
            <a:r>
              <a:rPr lang="hu-HU" sz="2400" dirty="0" smtClean="0"/>
              <a:t> </a:t>
            </a:r>
            <a:r>
              <a:rPr lang="hu-HU" sz="2400" dirty="0" err="1" smtClean="0"/>
              <a:t>now</a:t>
            </a:r>
            <a:r>
              <a:rPr lang="hu-HU" sz="2400" dirty="0" smtClean="0"/>
              <a:t> </a:t>
            </a:r>
            <a:r>
              <a:rPr lang="hu-HU" sz="2400" i="1" dirty="0" smtClean="0"/>
              <a:t>u</a:t>
            </a:r>
            <a:r>
              <a:rPr lang="hu-HU" sz="2400" dirty="0" smtClean="0"/>
              <a:t>=1.0909 we </a:t>
            </a:r>
            <a:r>
              <a:rPr lang="hu-HU" sz="2400" dirty="0" err="1" smtClean="0"/>
              <a:t>accept</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r>
              <a:rPr lang="hu-HU" sz="2400" dirty="0" err="1" smtClean="0"/>
              <a:t>Details</a:t>
            </a:r>
            <a:r>
              <a:rPr lang="hu-HU" sz="2400" dirty="0" smtClean="0"/>
              <a:t> </a:t>
            </a:r>
            <a:r>
              <a:rPr lang="hu-HU" sz="2400" dirty="0" err="1" smtClean="0"/>
              <a:t>on</a:t>
            </a:r>
            <a:r>
              <a:rPr lang="hu-HU" sz="2400" dirty="0" smtClean="0"/>
              <a:t> </a:t>
            </a:r>
            <a:r>
              <a:rPr lang="hu-HU" sz="2400" dirty="0" err="1" smtClean="0"/>
              <a:t>the</a:t>
            </a:r>
            <a:r>
              <a:rPr lang="hu-HU" sz="2400" dirty="0" smtClean="0"/>
              <a:t> </a:t>
            </a:r>
            <a:r>
              <a:rPr lang="hu-HU" sz="2400" dirty="0" err="1" smtClean="0"/>
              <a:t>next</a:t>
            </a:r>
            <a:r>
              <a:rPr lang="hu-HU" sz="2400" dirty="0" smtClean="0"/>
              <a:t> </a:t>
            </a:r>
            <a:r>
              <a:rPr lang="hu-HU" sz="2400" dirty="0" err="1" smtClean="0"/>
              <a:t>slide</a:t>
            </a:r>
            <a:r>
              <a:rPr lang="hu-HU" sz="2400" dirty="0" smtClean="0"/>
              <a:t>.)</a:t>
            </a:r>
          </a:p>
          <a:p>
            <a:r>
              <a:rPr lang="en-US" sz="2400" dirty="0" smtClean="0"/>
              <a:t>Since 1</a:t>
            </a:r>
            <a:r>
              <a:rPr lang="hu-HU" sz="2400" dirty="0" smtClean="0"/>
              <a:t>.</a:t>
            </a:r>
            <a:r>
              <a:rPr lang="en-US" sz="2400" dirty="0" smtClean="0"/>
              <a:t>09</a:t>
            </a:r>
            <a:r>
              <a:rPr lang="hu-HU" sz="2400" dirty="0" smtClean="0"/>
              <a:t>09</a:t>
            </a:r>
            <a:r>
              <a:rPr lang="en-US" sz="2400" dirty="0" smtClean="0"/>
              <a:t> is outside our critical region, we fail to reject the null hypothesis, and conclude there is</a:t>
            </a:r>
            <a:r>
              <a:rPr lang="hu-HU" sz="2400" dirty="0" smtClean="0"/>
              <a:t> </a:t>
            </a:r>
            <a:r>
              <a:rPr lang="en-US" sz="2400" dirty="0" smtClean="0"/>
              <a:t>no real evidence to indicate the arrangement is not random.</a:t>
            </a:r>
            <a:endParaRPr lang="hu-HU" sz="2400" dirty="0"/>
          </a:p>
        </p:txBody>
      </p:sp>
    </p:spTree>
    <p:extLst>
      <p:ext uri="{BB962C8B-B14F-4D97-AF65-F5344CB8AC3E}">
        <p14:creationId xmlns:p14="http://schemas.microsoft.com/office/powerpoint/2010/main" val="350112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04751" y="3295377"/>
            <a:ext cx="7644205" cy="1093741"/>
          </a:xfrm>
          <a:prstGeom prst="rect">
            <a:avLst/>
          </a:prstGeom>
        </p:spPr>
      </p:pic>
      <p:pic>
        <p:nvPicPr>
          <p:cNvPr id="3" name="Kép 2"/>
          <p:cNvPicPr>
            <a:picLocks noChangeAspect="1"/>
          </p:cNvPicPr>
          <p:nvPr/>
        </p:nvPicPr>
        <p:blipFill>
          <a:blip r:embed="rId3"/>
          <a:stretch>
            <a:fillRect/>
          </a:stretch>
        </p:blipFill>
        <p:spPr>
          <a:xfrm>
            <a:off x="604751" y="1781744"/>
            <a:ext cx="6881470" cy="1301090"/>
          </a:xfrm>
          <a:prstGeom prst="rect">
            <a:avLst/>
          </a:prstGeom>
        </p:spPr>
      </p:pic>
      <p:pic>
        <p:nvPicPr>
          <p:cNvPr id="4" name="Kép 3"/>
          <p:cNvPicPr>
            <a:picLocks noChangeAspect="1"/>
          </p:cNvPicPr>
          <p:nvPr/>
        </p:nvPicPr>
        <p:blipFill>
          <a:blip r:embed="rId4"/>
          <a:stretch>
            <a:fillRect/>
          </a:stretch>
        </p:blipFill>
        <p:spPr>
          <a:xfrm>
            <a:off x="1135842" y="456286"/>
            <a:ext cx="4407790" cy="981541"/>
          </a:xfrm>
          <a:prstGeom prst="rect">
            <a:avLst/>
          </a:prstGeom>
        </p:spPr>
      </p:pic>
      <p:pic>
        <p:nvPicPr>
          <p:cNvPr id="5" name="Kép 4"/>
          <p:cNvPicPr>
            <a:picLocks noChangeAspect="1"/>
          </p:cNvPicPr>
          <p:nvPr/>
        </p:nvPicPr>
        <p:blipFill>
          <a:blip r:embed="rId5"/>
          <a:stretch>
            <a:fillRect/>
          </a:stretch>
        </p:blipFill>
        <p:spPr>
          <a:xfrm>
            <a:off x="5790512" y="364838"/>
            <a:ext cx="5809992" cy="1072989"/>
          </a:xfrm>
          <a:prstGeom prst="rect">
            <a:avLst/>
          </a:prstGeom>
        </p:spPr>
      </p:pic>
      <p:pic>
        <p:nvPicPr>
          <p:cNvPr id="6" name="Kép 5"/>
          <p:cNvPicPr>
            <a:picLocks noChangeAspect="1"/>
          </p:cNvPicPr>
          <p:nvPr/>
        </p:nvPicPr>
        <p:blipFill>
          <a:blip r:embed="rId6"/>
          <a:stretch>
            <a:fillRect/>
          </a:stretch>
        </p:blipFill>
        <p:spPr>
          <a:xfrm>
            <a:off x="8069742" y="3411493"/>
            <a:ext cx="3806102" cy="624929"/>
          </a:xfrm>
          <a:prstGeom prst="rect">
            <a:avLst/>
          </a:prstGeom>
        </p:spPr>
      </p:pic>
      <p:pic>
        <p:nvPicPr>
          <p:cNvPr id="7" name="Kép 6"/>
          <p:cNvPicPr>
            <a:picLocks noChangeAspect="1"/>
          </p:cNvPicPr>
          <p:nvPr/>
        </p:nvPicPr>
        <p:blipFill>
          <a:blip r:embed="rId7"/>
          <a:stretch>
            <a:fillRect/>
          </a:stretch>
        </p:blipFill>
        <p:spPr>
          <a:xfrm>
            <a:off x="2661071" y="4940383"/>
            <a:ext cx="6738578" cy="1306285"/>
          </a:xfrm>
          <a:prstGeom prst="rect">
            <a:avLst/>
          </a:prstGeom>
        </p:spPr>
      </p:pic>
      <p:sp>
        <p:nvSpPr>
          <p:cNvPr id="8" name="Téglalap 7"/>
          <p:cNvSpPr/>
          <p:nvPr/>
        </p:nvSpPr>
        <p:spPr>
          <a:xfrm>
            <a:off x="2795451" y="4940383"/>
            <a:ext cx="6165669" cy="1107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269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2112</Words>
  <Application>Microsoft Office PowerPoint</Application>
  <PresentationFormat>Szélesvásznú</PresentationFormat>
  <Paragraphs>182</Paragraphs>
  <Slides>36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36</vt:i4>
      </vt:variant>
    </vt:vector>
  </HeadingPairs>
  <TitlesOfParts>
    <vt:vector size="42" baseType="lpstr">
      <vt:lpstr>Arial</vt:lpstr>
      <vt:lpstr>Calibri</vt:lpstr>
      <vt:lpstr>Calibri Light</vt:lpstr>
      <vt:lpstr>Cambria Math</vt:lpstr>
      <vt:lpstr>Symbol</vt:lpstr>
      <vt:lpstr>Office-téma</vt:lpstr>
      <vt:lpstr>Statistical Tests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Taests</dc:title>
  <dc:creator>Windows-felhasználó</dc:creator>
  <cp:lastModifiedBy>Windows-felhasználó</cp:lastModifiedBy>
  <cp:revision>54</cp:revision>
  <dcterms:created xsi:type="dcterms:W3CDTF">2018-03-02T07:26:30Z</dcterms:created>
  <dcterms:modified xsi:type="dcterms:W3CDTF">2018-03-03T15:27:44Z</dcterms:modified>
</cp:coreProperties>
</file>