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328" r:id="rId12"/>
    <p:sldId id="329" r:id="rId13"/>
    <p:sldId id="331" r:id="rId14"/>
    <p:sldId id="332" r:id="rId15"/>
    <p:sldId id="330" r:id="rId16"/>
    <p:sldId id="266" r:id="rId17"/>
    <p:sldId id="267" r:id="rId18"/>
    <p:sldId id="268" r:id="rId19"/>
    <p:sldId id="269" r:id="rId20"/>
    <p:sldId id="271" r:id="rId21"/>
    <p:sldId id="270" r:id="rId22"/>
    <p:sldId id="272" r:id="rId23"/>
    <p:sldId id="273" r:id="rId24"/>
    <p:sldId id="274" r:id="rId25"/>
    <p:sldId id="327" r:id="rId26"/>
    <p:sldId id="281" r:id="rId27"/>
    <p:sldId id="282" r:id="rId28"/>
    <p:sldId id="285" r:id="rId29"/>
    <p:sldId id="286" r:id="rId30"/>
    <p:sldId id="287" r:id="rId31"/>
    <p:sldId id="280" r:id="rId32"/>
    <p:sldId id="283" r:id="rId33"/>
    <p:sldId id="284"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6" r:id="rId52"/>
    <p:sldId id="307" r:id="rId53"/>
    <p:sldId id="308" r:id="rId54"/>
    <p:sldId id="305"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5" r:id="rId71"/>
    <p:sldId id="324" r:id="rId72"/>
    <p:sldId id="326" r:id="rId7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008D50D7-669F-4959-87A9-83F76C4EFDDB}"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109812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08D50D7-669F-4959-87A9-83F76C4EFDDB}"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3222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08D50D7-669F-4959-87A9-83F76C4EFDDB}"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296178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08D50D7-669F-4959-87A9-83F76C4EFDDB}"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128372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08D50D7-669F-4959-87A9-83F76C4EFDDB}" type="datetimeFigureOut">
              <a:rPr lang="hu-HU" smtClean="0"/>
              <a:t>2018. 03. 03.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313658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08D50D7-669F-4959-87A9-83F76C4EFDDB}" type="datetimeFigureOut">
              <a:rPr lang="hu-HU" smtClean="0"/>
              <a:t>2018. 03. 03.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390544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08D50D7-669F-4959-87A9-83F76C4EFDDB}" type="datetimeFigureOut">
              <a:rPr lang="hu-HU" smtClean="0"/>
              <a:t>2018. 03. 03.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423884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08D50D7-669F-4959-87A9-83F76C4EFDDB}" type="datetimeFigureOut">
              <a:rPr lang="hu-HU" smtClean="0"/>
              <a:t>2018. 03. 03.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142364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08D50D7-669F-4959-87A9-83F76C4EFDDB}" type="datetimeFigureOut">
              <a:rPr lang="hu-HU" smtClean="0"/>
              <a:t>2018. 03. 03.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174455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08D50D7-669F-4959-87A9-83F76C4EFDDB}" type="datetimeFigureOut">
              <a:rPr lang="hu-HU" smtClean="0"/>
              <a:t>2018. 03. 03.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196756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08D50D7-669F-4959-87A9-83F76C4EFDDB}" type="datetimeFigureOut">
              <a:rPr lang="hu-HU" smtClean="0"/>
              <a:t>2018. 03. 03.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8D169B-9AEE-47E1-A610-FDE6F028DAF0}" type="slidenum">
              <a:rPr lang="hu-HU" smtClean="0"/>
              <a:t>‹#›</a:t>
            </a:fld>
            <a:endParaRPr lang="hu-HU"/>
          </a:p>
        </p:txBody>
      </p:sp>
    </p:spTree>
    <p:extLst>
      <p:ext uri="{BB962C8B-B14F-4D97-AF65-F5344CB8AC3E}">
        <p14:creationId xmlns:p14="http://schemas.microsoft.com/office/powerpoint/2010/main" val="119715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D50D7-669F-4959-87A9-83F76C4EFDDB}" type="datetimeFigureOut">
              <a:rPr lang="hu-HU" smtClean="0"/>
              <a:t>2018. 03. 03.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D169B-9AEE-47E1-A610-FDE6F028DAF0}" type="slidenum">
              <a:rPr lang="hu-HU" smtClean="0"/>
              <a:t>‹#›</a:t>
            </a:fld>
            <a:endParaRPr lang="hu-HU"/>
          </a:p>
        </p:txBody>
      </p:sp>
    </p:spTree>
    <p:extLst>
      <p:ext uri="{BB962C8B-B14F-4D97-AF65-F5344CB8AC3E}">
        <p14:creationId xmlns:p14="http://schemas.microsoft.com/office/powerpoint/2010/main" val="155230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image" Target="../media/image63.emf"/></Relationships>
</file>

<file path=ppt/slides/_rels/slide5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70.emf"/><Relationship Id="rId4" Type="http://schemas.openxmlformats.org/officeDocument/2006/relationships/image" Target="../media/image69.emf"/></Relationships>
</file>

<file path=ppt/slides/_rels/slide5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8.emf"/><Relationship Id="rId2"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5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4.emf"/><Relationship Id="rId4" Type="http://schemas.openxmlformats.org/officeDocument/2006/relationships/image" Target="../media/image8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Sequential</a:t>
            </a:r>
            <a:r>
              <a:rPr lang="hu-HU" dirty="0" smtClean="0"/>
              <a:t> </a:t>
            </a:r>
            <a:r>
              <a:rPr lang="hu-HU" dirty="0" err="1" smtClean="0"/>
              <a:t>Tests</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4141071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44538" y="587828"/>
            <a:ext cx="3667864" cy="646331"/>
          </a:xfrm>
          <a:prstGeom prst="rect">
            <a:avLst/>
          </a:prstGeom>
          <a:noFill/>
        </p:spPr>
        <p:txBody>
          <a:bodyPr wrap="none" rtlCol="0">
            <a:spAutoFit/>
          </a:bodyPr>
          <a:lstStyle/>
          <a:p>
            <a:r>
              <a:rPr lang="hu-HU" sz="3600" dirty="0" err="1" smtClean="0"/>
              <a:t>Optimality</a:t>
            </a:r>
            <a:r>
              <a:rPr lang="hu-HU" sz="3600" dirty="0" smtClean="0"/>
              <a:t> of SPRT</a:t>
            </a:r>
            <a:endParaRPr lang="hu-HU" sz="3600" dirty="0"/>
          </a:p>
        </p:txBody>
      </p:sp>
      <p:pic>
        <p:nvPicPr>
          <p:cNvPr id="3" name="Kép 2"/>
          <p:cNvPicPr>
            <a:picLocks noChangeAspect="1"/>
          </p:cNvPicPr>
          <p:nvPr/>
        </p:nvPicPr>
        <p:blipFill>
          <a:blip r:embed="rId2"/>
          <a:stretch>
            <a:fillRect/>
          </a:stretch>
        </p:blipFill>
        <p:spPr>
          <a:xfrm>
            <a:off x="398742" y="2506001"/>
            <a:ext cx="11554330" cy="1438982"/>
          </a:xfrm>
          <a:prstGeom prst="rect">
            <a:avLst/>
          </a:prstGeom>
        </p:spPr>
      </p:pic>
      <p:pic>
        <p:nvPicPr>
          <p:cNvPr id="4" name="Kép 3"/>
          <p:cNvPicPr>
            <a:picLocks noChangeAspect="1"/>
          </p:cNvPicPr>
          <p:nvPr/>
        </p:nvPicPr>
        <p:blipFill>
          <a:blip r:embed="rId3"/>
          <a:stretch>
            <a:fillRect/>
          </a:stretch>
        </p:blipFill>
        <p:spPr>
          <a:xfrm>
            <a:off x="4820195" y="4145399"/>
            <a:ext cx="2142852" cy="2142852"/>
          </a:xfrm>
          <a:prstGeom prst="rect">
            <a:avLst/>
          </a:prstGeom>
        </p:spPr>
      </p:pic>
    </p:spTree>
    <p:extLst>
      <p:ext uri="{BB962C8B-B14F-4D97-AF65-F5344CB8AC3E}">
        <p14:creationId xmlns:p14="http://schemas.microsoft.com/office/powerpoint/2010/main" val="100622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09451" y="261257"/>
            <a:ext cx="11430000" cy="6370975"/>
          </a:xfrm>
          <a:prstGeom prst="rect">
            <a:avLst/>
          </a:prstGeom>
          <a:noFill/>
        </p:spPr>
        <p:txBody>
          <a:bodyPr wrap="square" rtlCol="0">
            <a:spAutoFit/>
          </a:bodyPr>
          <a:lstStyle/>
          <a:p>
            <a:r>
              <a:rPr lang="en-US" sz="2400" b="1" dirty="0"/>
              <a:t>Example</a:t>
            </a:r>
          </a:p>
          <a:p>
            <a:r>
              <a:rPr lang="en-US" sz="2400" dirty="0"/>
              <a:t>Let's assume the lifetime of a component is described by a Weibull distribution with the shape parameter </a:t>
            </a:r>
            <a:r>
              <a:rPr lang="en-US" sz="2400" i="1" dirty="0"/>
              <a:t>b</a:t>
            </a:r>
            <a:r>
              <a:rPr lang="en-US" sz="2400" dirty="0"/>
              <a:t> = </a:t>
            </a:r>
            <a:r>
              <a:rPr lang="en-US" sz="2400" dirty="0" smtClean="0"/>
              <a:t>1.5.</a:t>
            </a:r>
            <a:r>
              <a:rPr lang="hu-HU" sz="2400" dirty="0" smtClean="0"/>
              <a:t> </a:t>
            </a:r>
          </a:p>
          <a:p>
            <a:endParaRPr lang="hu-HU" sz="2400" dirty="0">
              <a:latin typeface="Symbol" panose="05050102010706020507" pitchFamily="18" charset="2"/>
            </a:endParaRPr>
          </a:p>
          <a:p>
            <a:endParaRPr lang="hu-HU" sz="2400" dirty="0" smtClean="0"/>
          </a:p>
          <a:p>
            <a:r>
              <a:rPr lang="en-US" sz="2400" dirty="0" smtClean="0"/>
              <a:t>We </a:t>
            </a:r>
            <a:r>
              <a:rPr lang="en-US" sz="2400" dirty="0"/>
              <a:t>will use SPRT to determine if the component meets the </a:t>
            </a:r>
            <a:r>
              <a:rPr lang="en-US" sz="2400" dirty="0" smtClean="0"/>
              <a:t>following</a:t>
            </a:r>
            <a:r>
              <a:rPr lang="hu-HU" sz="2400" dirty="0" smtClean="0"/>
              <a:t> </a:t>
            </a:r>
            <a:r>
              <a:rPr lang="hu-HU" sz="2400" i="1" dirty="0" smtClean="0">
                <a:latin typeface="Symbol" panose="05050102010706020507" pitchFamily="18" charset="2"/>
              </a:rPr>
              <a:t>h</a:t>
            </a:r>
            <a:r>
              <a:rPr lang="hu-HU" sz="2400" dirty="0" smtClean="0"/>
              <a:t> </a:t>
            </a:r>
            <a:r>
              <a:rPr lang="hu-HU" sz="2400" dirty="0"/>
              <a:t> </a:t>
            </a:r>
            <a:r>
              <a:rPr lang="en-US" sz="2400" dirty="0" smtClean="0"/>
              <a:t>reliability </a:t>
            </a:r>
            <a:r>
              <a:rPr lang="en-US" sz="2400" dirty="0"/>
              <a:t>requirements</a:t>
            </a:r>
            <a:r>
              <a:rPr lang="en-US" sz="2400" dirty="0" smtClean="0"/>
              <a:t>:</a:t>
            </a:r>
            <a:endParaRPr lang="en-US" sz="2400" dirty="0"/>
          </a:p>
          <a:p>
            <a:r>
              <a:rPr lang="en-US" sz="2400" dirty="0"/>
              <a:t>A target reliability of 92% at 200 hours. If the component meets or exceeds the target reliability, the chance of rejecting it (i.e., Type I error or </a:t>
            </a:r>
            <a:r>
              <a:rPr lang="en-US" sz="2400" i="1" dirty="0"/>
              <a:t>α</a:t>
            </a:r>
            <a:r>
              <a:rPr lang="en-US" sz="2400" dirty="0"/>
              <a:t> error) should be less than 0.05. This is comparable to </a:t>
            </a:r>
            <a:r>
              <a:rPr lang="en-US" sz="2400" i="1" dirty="0"/>
              <a:t>α</a:t>
            </a:r>
            <a:r>
              <a:rPr lang="en-US" sz="2400" baseline="-25000" dirty="0"/>
              <a:t>2</a:t>
            </a:r>
            <a:r>
              <a:rPr lang="en-US" sz="2400" dirty="0"/>
              <a:t> </a:t>
            </a:r>
            <a:r>
              <a:rPr lang="en-US" sz="2400" dirty="0" smtClean="0"/>
              <a:t>.</a:t>
            </a:r>
            <a:endParaRPr lang="en-US" sz="2400" dirty="0"/>
          </a:p>
          <a:p>
            <a:r>
              <a:rPr lang="en-US" sz="2400" dirty="0"/>
              <a:t>A minimum reliability of 82% at 200 hours. If the component’s reliability is 82% or less, the probability of accepting it (i.e., Type II error or </a:t>
            </a:r>
            <a:r>
              <a:rPr lang="en-US" sz="2400" i="1" dirty="0"/>
              <a:t>β</a:t>
            </a:r>
            <a:r>
              <a:rPr lang="en-US" sz="2400" dirty="0"/>
              <a:t> error) should be less than 0.1. This is comparable to </a:t>
            </a:r>
            <a:r>
              <a:rPr lang="en-US" sz="2400" i="1" dirty="0" smtClean="0"/>
              <a:t>α</a:t>
            </a:r>
            <a:r>
              <a:rPr lang="en-US" sz="2400" baseline="-25000" dirty="0" smtClean="0"/>
              <a:t>1</a:t>
            </a:r>
            <a:r>
              <a:rPr lang="en-US" sz="2400" dirty="0" smtClean="0"/>
              <a:t>.</a:t>
            </a:r>
            <a:endParaRPr lang="en-US" sz="2400" dirty="0"/>
          </a:p>
          <a:p>
            <a:r>
              <a:rPr lang="en-US" sz="2400" dirty="0"/>
              <a:t>Our objectives are to:</a:t>
            </a:r>
          </a:p>
          <a:p>
            <a:pPr marL="342900" indent="-342900">
              <a:buFont typeface="Arial" panose="020B0604020202020204" pitchFamily="34" charset="0"/>
              <a:buChar char="•"/>
            </a:pPr>
            <a:r>
              <a:rPr lang="en-US" sz="2400" dirty="0" smtClean="0"/>
              <a:t>Calculate </a:t>
            </a:r>
            <a:r>
              <a:rPr lang="en-US" sz="2400" dirty="0"/>
              <a:t>the acceptance and rejection line for the SPRT test.</a:t>
            </a:r>
          </a:p>
          <a:p>
            <a:pPr marL="342900" indent="-342900">
              <a:buFont typeface="Arial" panose="020B0604020202020204" pitchFamily="34" charset="0"/>
              <a:buChar char="•"/>
            </a:pPr>
            <a:r>
              <a:rPr lang="en-US" sz="2400" dirty="0"/>
              <a:t>Determine whether to accept or reject the component based on a series of observed failure times.</a:t>
            </a:r>
            <a:endParaRPr lang="hu-HU" sz="2400" dirty="0"/>
          </a:p>
        </p:txBody>
      </p:sp>
      <p:pic>
        <p:nvPicPr>
          <p:cNvPr id="3" name="Kép 2"/>
          <p:cNvPicPr>
            <a:picLocks noChangeAspect="1"/>
          </p:cNvPicPr>
          <p:nvPr/>
        </p:nvPicPr>
        <p:blipFill>
          <a:blip r:embed="rId2"/>
          <a:stretch>
            <a:fillRect/>
          </a:stretch>
        </p:blipFill>
        <p:spPr>
          <a:xfrm>
            <a:off x="4325004" y="1297653"/>
            <a:ext cx="2132566" cy="844655"/>
          </a:xfrm>
          <a:prstGeom prst="rect">
            <a:avLst/>
          </a:prstGeom>
        </p:spPr>
      </p:pic>
    </p:spTree>
    <p:extLst>
      <p:ext uri="{BB962C8B-B14F-4D97-AF65-F5344CB8AC3E}">
        <p14:creationId xmlns:p14="http://schemas.microsoft.com/office/powerpoint/2010/main" val="3837652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40526" y="470262"/>
            <a:ext cx="4575612" cy="461665"/>
          </a:xfrm>
          <a:prstGeom prst="rect">
            <a:avLst/>
          </a:prstGeom>
          <a:noFill/>
        </p:spPr>
        <p:txBody>
          <a:bodyPr wrap="none" rtlCol="0">
            <a:spAutoFit/>
          </a:bodyPr>
          <a:lstStyle/>
          <a:p>
            <a:r>
              <a:rPr lang="hu-HU" sz="2400" dirty="0" err="1"/>
              <a:t>Solution</a:t>
            </a:r>
            <a:r>
              <a:rPr lang="hu-HU" sz="2400" dirty="0"/>
              <a:t> </a:t>
            </a:r>
            <a:r>
              <a:rPr lang="hu-HU" sz="2400" dirty="0" err="1"/>
              <a:t>Using</a:t>
            </a:r>
            <a:r>
              <a:rPr lang="hu-HU" sz="2400" dirty="0"/>
              <a:t> </a:t>
            </a:r>
            <a:r>
              <a:rPr lang="hu-HU" sz="2400" dirty="0" err="1"/>
              <a:t>Manual</a:t>
            </a:r>
            <a:r>
              <a:rPr lang="hu-HU" sz="2400" dirty="0"/>
              <a:t> </a:t>
            </a:r>
            <a:r>
              <a:rPr lang="hu-HU" sz="2400" dirty="0" err="1"/>
              <a:t>Calculations</a:t>
            </a:r>
            <a:endParaRPr lang="hu-HU" sz="2400" dirty="0"/>
          </a:p>
        </p:txBody>
      </p:sp>
      <p:pic>
        <p:nvPicPr>
          <p:cNvPr id="3" name="Kép 2"/>
          <p:cNvPicPr>
            <a:picLocks noChangeAspect="1"/>
          </p:cNvPicPr>
          <p:nvPr/>
        </p:nvPicPr>
        <p:blipFill>
          <a:blip r:embed="rId2"/>
          <a:stretch>
            <a:fillRect/>
          </a:stretch>
        </p:blipFill>
        <p:spPr>
          <a:xfrm>
            <a:off x="314021" y="1342335"/>
            <a:ext cx="11430376" cy="4575139"/>
          </a:xfrm>
          <a:prstGeom prst="rect">
            <a:avLst/>
          </a:prstGeom>
        </p:spPr>
      </p:pic>
    </p:spTree>
    <p:extLst>
      <p:ext uri="{BB962C8B-B14F-4D97-AF65-F5344CB8AC3E}">
        <p14:creationId xmlns:p14="http://schemas.microsoft.com/office/powerpoint/2010/main" val="2591323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3427" y="697926"/>
            <a:ext cx="11800476" cy="5559183"/>
          </a:xfrm>
          <a:prstGeom prst="rect">
            <a:avLst/>
          </a:prstGeom>
        </p:spPr>
      </p:pic>
    </p:spTree>
    <p:extLst>
      <p:ext uri="{BB962C8B-B14F-4D97-AF65-F5344CB8AC3E}">
        <p14:creationId xmlns:p14="http://schemas.microsoft.com/office/powerpoint/2010/main" val="3136856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1879653247"/>
              </p:ext>
            </p:extLst>
          </p:nvPr>
        </p:nvGraphicFramePr>
        <p:xfrm>
          <a:off x="2220685" y="2286000"/>
          <a:ext cx="6779622" cy="3404232"/>
        </p:xfrm>
        <a:graphic>
          <a:graphicData uri="http://schemas.openxmlformats.org/drawingml/2006/table">
            <a:tbl>
              <a:tblPr/>
              <a:tblGrid>
                <a:gridCol w="797603">
                  <a:extLst>
                    <a:ext uri="{9D8B030D-6E8A-4147-A177-3AD203B41FA5}">
                      <a16:colId xmlns:a16="http://schemas.microsoft.com/office/drawing/2014/main" val="3559826470"/>
                    </a:ext>
                  </a:extLst>
                </a:gridCol>
                <a:gridCol w="1146554">
                  <a:extLst>
                    <a:ext uri="{9D8B030D-6E8A-4147-A177-3AD203B41FA5}">
                      <a16:colId xmlns:a16="http://schemas.microsoft.com/office/drawing/2014/main" val="3612395335"/>
                    </a:ext>
                  </a:extLst>
                </a:gridCol>
                <a:gridCol w="963769">
                  <a:extLst>
                    <a:ext uri="{9D8B030D-6E8A-4147-A177-3AD203B41FA5}">
                      <a16:colId xmlns:a16="http://schemas.microsoft.com/office/drawing/2014/main" val="4012918334"/>
                    </a:ext>
                  </a:extLst>
                </a:gridCol>
                <a:gridCol w="1528738">
                  <a:extLst>
                    <a:ext uri="{9D8B030D-6E8A-4147-A177-3AD203B41FA5}">
                      <a16:colId xmlns:a16="http://schemas.microsoft.com/office/drawing/2014/main" val="3142179990"/>
                    </a:ext>
                  </a:extLst>
                </a:gridCol>
                <a:gridCol w="1395805">
                  <a:extLst>
                    <a:ext uri="{9D8B030D-6E8A-4147-A177-3AD203B41FA5}">
                      <a16:colId xmlns:a16="http://schemas.microsoft.com/office/drawing/2014/main" val="1218379392"/>
                    </a:ext>
                  </a:extLst>
                </a:gridCol>
                <a:gridCol w="947153">
                  <a:extLst>
                    <a:ext uri="{9D8B030D-6E8A-4147-A177-3AD203B41FA5}">
                      <a16:colId xmlns:a16="http://schemas.microsoft.com/office/drawing/2014/main" val="3334572365"/>
                    </a:ext>
                  </a:extLst>
                </a:gridCol>
              </a:tblGrid>
              <a:tr h="406581">
                <a:tc>
                  <a:txBody>
                    <a:bodyPr/>
                    <a:lstStyle/>
                    <a:p>
                      <a:pPr algn="ctr" fontAlgn="b"/>
                      <a:r>
                        <a:rPr lang="hu-HU" sz="1800" b="1" i="0" u="none" strike="noStrike" dirty="0">
                          <a:solidFill>
                            <a:srgbClr val="000000"/>
                          </a:solidFill>
                          <a:effectLst/>
                          <a:latin typeface="Calibri" panose="020F0502020204030204" pitchFamily="34" charset="0"/>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1" i="0" u="none" strike="noStrike">
                          <a:solidFill>
                            <a:srgbClr val="000000"/>
                          </a:solidFill>
                          <a:effectLst/>
                          <a:latin typeface="Calibri" panose="020F0502020204030204" pitchFamily="34" charset="0"/>
                        </a:rPr>
                        <a:t>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1" i="0" u="none" strike="noStrike">
                          <a:solidFill>
                            <a:srgbClr val="000000"/>
                          </a:solidFill>
                          <a:effectLst/>
                          <a:latin typeface="Calibri" panose="020F0502020204030204" pitchFamily="34" charset="0"/>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1" i="0" u="none" strike="noStrike">
                          <a:solidFill>
                            <a:srgbClr val="000000"/>
                          </a:solidFill>
                          <a:effectLst/>
                          <a:latin typeface="Calibri" panose="020F0502020204030204" pitchFamily="34" charset="0"/>
                        </a:rPr>
                        <a:t>Acceptance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1" i="0" u="none" strike="noStrike">
                          <a:solidFill>
                            <a:srgbClr val="000000"/>
                          </a:solidFill>
                          <a:effectLst/>
                          <a:latin typeface="Calibri" panose="020F0502020204030204" pitchFamily="34" charset="0"/>
                        </a:rPr>
                        <a:t>Rejection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1" i="0" u="none" strike="noStrike">
                          <a:solidFill>
                            <a:srgbClr val="000000"/>
                          </a:solidFill>
                          <a:effectLst/>
                          <a:latin typeface="Calibri" panose="020F0502020204030204" pitchFamily="34" charset="0"/>
                        </a:rPr>
                        <a:t>Decision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414333"/>
                  </a:ext>
                </a:extLst>
              </a:tr>
              <a:tr h="406581">
                <a:tc>
                  <a:txBody>
                    <a:bodyPr/>
                    <a:lstStyle/>
                    <a:p>
                      <a:pPr algn="ctr" fontAlgn="b"/>
                      <a:r>
                        <a:rPr lang="hu-HU" sz="18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15,775.24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76,651.04125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Continue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35015"/>
                  </a:ext>
                </a:extLst>
              </a:tr>
              <a:tr h="406581">
                <a:tc>
                  <a:txBody>
                    <a:bodyPr/>
                    <a:lstStyle/>
                    <a:p>
                      <a:pPr algn="ctr" fontAlgn="b"/>
                      <a:r>
                        <a:rPr lang="hu-HU" sz="18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22,863.5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97,964.88014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Continue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372296"/>
                  </a:ext>
                </a:extLst>
              </a:tr>
              <a:tr h="406581">
                <a:tc>
                  <a:txBody>
                    <a:bodyPr/>
                    <a:lstStyle/>
                    <a:p>
                      <a:pPr algn="ctr" fontAlgn="b"/>
                      <a:r>
                        <a:rPr lang="hu-HU" sz="18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40,791.66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119,278.719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Continue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826437"/>
                  </a:ext>
                </a:extLst>
              </a:tr>
              <a:tr h="406581">
                <a:tc>
                  <a:txBody>
                    <a:bodyPr/>
                    <a:lstStyle/>
                    <a:p>
                      <a:pPr algn="ctr" fontAlgn="b"/>
                      <a:r>
                        <a:rPr lang="hu-HU" sz="18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45,228.22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140,592.5579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14,209.44008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Continue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753641"/>
                  </a:ext>
                </a:extLst>
              </a:tr>
              <a:tr h="406581">
                <a:tc>
                  <a:txBody>
                    <a:bodyPr/>
                    <a:lstStyle/>
                    <a:p>
                      <a:pPr algn="ctr" fontAlgn="b"/>
                      <a:r>
                        <a:rPr lang="hu-HU" sz="18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63,038.74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161,906.3968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35,523.27897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Continue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197322"/>
                  </a:ext>
                </a:extLst>
              </a:tr>
              <a:tr h="406581">
                <a:tc>
                  <a:txBody>
                    <a:bodyPr/>
                    <a:lstStyle/>
                    <a:p>
                      <a:pPr algn="ctr" fontAlgn="b"/>
                      <a:r>
                        <a:rPr lang="hu-HU" sz="18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65,740.84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183,220.2357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56,837.11786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err="1">
                          <a:solidFill>
                            <a:srgbClr val="000000"/>
                          </a:solidFill>
                          <a:effectLst/>
                          <a:latin typeface="Calibri" panose="020F0502020204030204" pitchFamily="34" charset="0"/>
                        </a:rPr>
                        <a:t>Continue</a:t>
                      </a:r>
                      <a:endParaRPr lang="hu-HU"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014478"/>
                  </a:ext>
                </a:extLst>
              </a:tr>
              <a:tr h="406581">
                <a:tc>
                  <a:txBody>
                    <a:bodyPr/>
                    <a:lstStyle/>
                    <a:p>
                      <a:pPr algn="ctr" fontAlgn="b"/>
                      <a:r>
                        <a:rPr lang="hu-HU" sz="18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66,942.05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a:solidFill>
                            <a:srgbClr val="000000"/>
                          </a:solidFill>
                          <a:effectLst/>
                          <a:latin typeface="Calibri" panose="020F0502020204030204" pitchFamily="34" charset="0"/>
                        </a:rPr>
                        <a:t>204,534.0746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a:solidFill>
                            <a:srgbClr val="000000"/>
                          </a:solidFill>
                          <a:effectLst/>
                          <a:latin typeface="Calibri" panose="020F0502020204030204" pitchFamily="34" charset="0"/>
                        </a:rPr>
                        <a:t>78,150.95675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800" b="0" i="0" u="none" strike="noStrike" dirty="0" err="1">
                          <a:solidFill>
                            <a:srgbClr val="000000"/>
                          </a:solidFill>
                          <a:effectLst/>
                          <a:latin typeface="Calibri" panose="020F0502020204030204" pitchFamily="34" charset="0"/>
                        </a:rPr>
                        <a:t>Reject</a:t>
                      </a:r>
                      <a:endParaRPr lang="hu-HU"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245048"/>
                  </a:ext>
                </a:extLst>
              </a:tr>
            </a:tbl>
          </a:graphicData>
        </a:graphic>
      </p:graphicFrame>
      <p:pic>
        <p:nvPicPr>
          <p:cNvPr id="3" name="Kép 2"/>
          <p:cNvPicPr>
            <a:picLocks noChangeAspect="1"/>
          </p:cNvPicPr>
          <p:nvPr/>
        </p:nvPicPr>
        <p:blipFill>
          <a:blip r:embed="rId2"/>
          <a:stretch>
            <a:fillRect/>
          </a:stretch>
        </p:blipFill>
        <p:spPr>
          <a:xfrm>
            <a:off x="421747" y="277481"/>
            <a:ext cx="11326106" cy="1838702"/>
          </a:xfrm>
          <a:prstGeom prst="rect">
            <a:avLst/>
          </a:prstGeom>
        </p:spPr>
      </p:pic>
      <p:pic>
        <p:nvPicPr>
          <p:cNvPr id="4" name="Kép 3"/>
          <p:cNvPicPr>
            <a:picLocks noChangeAspect="1"/>
          </p:cNvPicPr>
          <p:nvPr/>
        </p:nvPicPr>
        <p:blipFill>
          <a:blip r:embed="rId3"/>
          <a:stretch>
            <a:fillRect/>
          </a:stretch>
        </p:blipFill>
        <p:spPr>
          <a:xfrm>
            <a:off x="1464026" y="5992775"/>
            <a:ext cx="7382896" cy="646232"/>
          </a:xfrm>
          <a:prstGeom prst="rect">
            <a:avLst/>
          </a:prstGeom>
        </p:spPr>
      </p:pic>
    </p:spTree>
    <p:extLst>
      <p:ext uri="{BB962C8B-B14F-4D97-AF65-F5344CB8AC3E}">
        <p14:creationId xmlns:p14="http://schemas.microsoft.com/office/powerpoint/2010/main" val="1031944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18520" y="1851524"/>
            <a:ext cx="7672737" cy="4340270"/>
          </a:xfrm>
          <a:prstGeom prst="rect">
            <a:avLst/>
          </a:prstGeom>
        </p:spPr>
      </p:pic>
      <p:sp>
        <p:nvSpPr>
          <p:cNvPr id="4" name="Szövegdoboz 3"/>
          <p:cNvSpPr txBox="1"/>
          <p:nvPr/>
        </p:nvSpPr>
        <p:spPr>
          <a:xfrm>
            <a:off x="1867989" y="744583"/>
            <a:ext cx="2651431" cy="461665"/>
          </a:xfrm>
          <a:prstGeom prst="rect">
            <a:avLst/>
          </a:prstGeom>
          <a:noFill/>
        </p:spPr>
        <p:txBody>
          <a:bodyPr wrap="none" rtlCol="0">
            <a:spAutoFit/>
          </a:bodyPr>
          <a:lstStyle/>
          <a:p>
            <a:r>
              <a:rPr lang="en-US" sz="2400" dirty="0"/>
              <a:t>The plot of the data</a:t>
            </a:r>
            <a:endParaRPr lang="hu-HU" sz="2400" dirty="0"/>
          </a:p>
        </p:txBody>
      </p:sp>
    </p:spTree>
    <p:extLst>
      <p:ext uri="{BB962C8B-B14F-4D97-AF65-F5344CB8AC3E}">
        <p14:creationId xmlns:p14="http://schemas.microsoft.com/office/powerpoint/2010/main" val="137185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271554" y="587827"/>
            <a:ext cx="2846164" cy="707886"/>
          </a:xfrm>
          <a:prstGeom prst="rect">
            <a:avLst/>
          </a:prstGeom>
          <a:noFill/>
        </p:spPr>
        <p:txBody>
          <a:bodyPr wrap="none" rtlCol="0">
            <a:spAutoFit/>
          </a:bodyPr>
          <a:lstStyle/>
          <a:p>
            <a:r>
              <a:rPr lang="hu-HU" sz="4000" dirty="0" smtClean="0"/>
              <a:t>EXACT TESTS</a:t>
            </a:r>
            <a:endParaRPr lang="hu-HU" sz="4000" dirty="0"/>
          </a:p>
        </p:txBody>
      </p:sp>
      <p:sp>
        <p:nvSpPr>
          <p:cNvPr id="3" name="Szövegdoboz 2"/>
          <p:cNvSpPr txBox="1"/>
          <p:nvPr/>
        </p:nvSpPr>
        <p:spPr>
          <a:xfrm>
            <a:off x="796834" y="1828800"/>
            <a:ext cx="11050025" cy="4524315"/>
          </a:xfrm>
          <a:prstGeom prst="rect">
            <a:avLst/>
          </a:prstGeom>
          <a:noFill/>
        </p:spPr>
        <p:txBody>
          <a:bodyPr wrap="square" rtlCol="0">
            <a:spAutoFit/>
          </a:bodyPr>
          <a:lstStyle/>
          <a:p>
            <a:r>
              <a:rPr lang="en-US" sz="2400" dirty="0" smtClean="0"/>
              <a:t>The </a:t>
            </a:r>
            <a:r>
              <a:rPr lang="hu-HU" sz="2400" dirty="0" err="1" smtClean="0"/>
              <a:t>exact</a:t>
            </a:r>
            <a:r>
              <a:rPr lang="hu-HU" sz="2400" dirty="0" smtClean="0"/>
              <a:t> </a:t>
            </a:r>
            <a:r>
              <a:rPr lang="hu-HU" sz="2400" dirty="0" err="1" smtClean="0"/>
              <a:t>tests</a:t>
            </a:r>
            <a:r>
              <a:rPr lang="en-US" sz="2400" dirty="0" smtClean="0"/>
              <a:t> enables </a:t>
            </a:r>
            <a:r>
              <a:rPr lang="hu-HU" sz="2400" dirty="0" err="1" smtClean="0"/>
              <a:t>us</a:t>
            </a:r>
            <a:r>
              <a:rPr lang="en-US" sz="2400" dirty="0" smtClean="0"/>
              <a:t> to analyze rare occurrences in large databases or work more accurately with small samples.</a:t>
            </a:r>
            <a:r>
              <a:rPr lang="hu-HU" sz="2400" dirty="0" smtClean="0"/>
              <a:t> </a:t>
            </a:r>
            <a:r>
              <a:rPr lang="en-US" sz="2400" dirty="0" smtClean="0"/>
              <a:t>If </a:t>
            </a:r>
            <a:r>
              <a:rPr lang="hu-HU" sz="2400" dirty="0" smtClean="0"/>
              <a:t>we</a:t>
            </a:r>
            <a:r>
              <a:rPr lang="en-US" sz="2400" dirty="0" smtClean="0"/>
              <a:t> have a small number of case variables with a high percentage of responses in one category, or have to subset your data into fine breakdowns, traditional tests could be incorrect.</a:t>
            </a:r>
            <a:endParaRPr lang="hu-HU" sz="2400" dirty="0" smtClean="0"/>
          </a:p>
          <a:p>
            <a:endParaRPr lang="hu-HU" sz="2400" dirty="0"/>
          </a:p>
          <a:p>
            <a:r>
              <a:rPr lang="en-US" sz="2400" dirty="0" smtClean="0"/>
              <a:t>Exact tests can be useful in situations where the asymptotic assumptions are not met and the asymptotic </a:t>
            </a:r>
            <a:r>
              <a:rPr lang="en-US" sz="2400" i="1" dirty="0" smtClean="0"/>
              <a:t>p</a:t>
            </a:r>
            <a:r>
              <a:rPr lang="en-US" sz="2400" dirty="0" smtClean="0"/>
              <a:t>-values are not close approximations for the true </a:t>
            </a:r>
            <a:r>
              <a:rPr lang="en-US" sz="2400" i="1" dirty="0" smtClean="0"/>
              <a:t>p</a:t>
            </a:r>
            <a:r>
              <a:rPr lang="en-US" sz="2400" dirty="0" smtClean="0"/>
              <a:t>-values. Standard asymptotic methods involve the assumption that the test statistic follows a particular distribution when the sample size is sufficiently large. When the sample size is not large, asymptotic results may not be valid, with the asymptotic </a:t>
            </a:r>
            <a:r>
              <a:rPr lang="en-US" sz="2400" i="1" dirty="0" smtClean="0"/>
              <a:t>p</a:t>
            </a:r>
            <a:r>
              <a:rPr lang="en-US" sz="2400" dirty="0" smtClean="0"/>
              <a:t>-values differing perhaps substantially from the exact </a:t>
            </a:r>
            <a:r>
              <a:rPr lang="en-US" sz="2400" i="1" dirty="0" smtClean="0"/>
              <a:t>p</a:t>
            </a:r>
            <a:r>
              <a:rPr lang="en-US" sz="2400" dirty="0" smtClean="0"/>
              <a:t>-values. Asymptotic results may also be unreliable when the distribution of the data is sparse, skewed, or heavily tied.</a:t>
            </a:r>
            <a:endParaRPr lang="hu-HU" sz="2400" dirty="0"/>
          </a:p>
        </p:txBody>
      </p:sp>
    </p:spTree>
    <p:extLst>
      <p:ext uri="{BB962C8B-B14F-4D97-AF65-F5344CB8AC3E}">
        <p14:creationId xmlns:p14="http://schemas.microsoft.com/office/powerpoint/2010/main" val="3209057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0" y="431073"/>
            <a:ext cx="4337982" cy="707886"/>
          </a:xfrm>
          <a:prstGeom prst="rect">
            <a:avLst/>
          </a:prstGeom>
          <a:noFill/>
        </p:spPr>
        <p:txBody>
          <a:bodyPr wrap="none" rtlCol="0">
            <a:spAutoFit/>
          </a:bodyPr>
          <a:lstStyle/>
          <a:p>
            <a:r>
              <a:rPr lang="hu-HU" sz="4000" dirty="0" err="1" smtClean="0"/>
              <a:t>Comparison</a:t>
            </a:r>
            <a:r>
              <a:rPr lang="hu-HU" sz="4000" dirty="0" smtClean="0"/>
              <a:t> of </a:t>
            </a:r>
            <a:r>
              <a:rPr lang="hu-HU" sz="4000" dirty="0" err="1" smtClean="0"/>
              <a:t>tests</a:t>
            </a:r>
            <a:endParaRPr lang="hu-HU" sz="4000" dirty="0"/>
          </a:p>
        </p:txBody>
      </p:sp>
      <mc:AlternateContent xmlns:mc="http://schemas.openxmlformats.org/markup-compatibility/2006">
        <mc:Choice xmlns:a14="http://schemas.microsoft.com/office/drawing/2010/main" Requires="a14">
          <p:sp>
            <p:nvSpPr>
              <p:cNvPr id="3" name="Szövegdoboz 2"/>
              <p:cNvSpPr txBox="1"/>
              <p:nvPr/>
            </p:nvSpPr>
            <p:spPr>
              <a:xfrm>
                <a:off x="613954" y="1384662"/>
                <a:ext cx="8933728" cy="1200329"/>
              </a:xfrm>
              <a:prstGeom prst="rect">
                <a:avLst/>
              </a:prstGeom>
              <a:noFill/>
            </p:spPr>
            <p:txBody>
              <a:bodyPr wrap="none" rtlCol="0">
                <a:spAutoFit/>
              </a:bodyPr>
              <a:lstStyle/>
              <a:p>
                <a:pPr marL="285750" indent="-285750">
                  <a:buFont typeface="Arial" panose="020B0604020202020204" pitchFamily="34" charset="0"/>
                  <a:buChar char="•"/>
                </a:pPr>
                <a:r>
                  <a:rPr lang="hu-HU" sz="2400" b="1" dirty="0" err="1" smtClean="0"/>
                  <a:t>Parametric</a:t>
                </a:r>
                <a:r>
                  <a:rPr lang="hu-HU" sz="2400" b="1" dirty="0" smtClean="0"/>
                  <a:t> </a:t>
                </a:r>
                <a:r>
                  <a:rPr lang="hu-HU" sz="2400" b="1" dirty="0" err="1" smtClean="0"/>
                  <a:t>Tests</a:t>
                </a:r>
                <a:r>
                  <a:rPr lang="hu-HU" sz="2400" dirty="0" smtClean="0"/>
                  <a:t> (u-, t-, F-, Bartlett-, etc.)</a:t>
                </a:r>
                <a:br>
                  <a:rPr lang="hu-HU" sz="2400" dirty="0" smtClean="0"/>
                </a:br>
                <a:r>
                  <a:rPr lang="hu-HU" sz="2400" dirty="0" smtClean="0"/>
                  <a:t>We </a:t>
                </a:r>
                <a:r>
                  <a:rPr lang="hu-HU" sz="2400" dirty="0" err="1" smtClean="0"/>
                  <a:t>know</a:t>
                </a:r>
                <a:r>
                  <a:rPr lang="hu-HU" sz="2400" dirty="0" smtClean="0"/>
                  <a:t> </a:t>
                </a:r>
                <a:r>
                  <a:rPr lang="hu-HU" sz="2400" dirty="0" err="1" smtClean="0"/>
                  <a:t>the</a:t>
                </a:r>
                <a:r>
                  <a:rPr lang="hu-HU" sz="2400" dirty="0" smtClean="0"/>
                  <a:t> </a:t>
                </a:r>
                <a:r>
                  <a:rPr lang="hu-HU" sz="2400" dirty="0" err="1" smtClean="0"/>
                  <a:t>pdf</a:t>
                </a:r>
                <a:r>
                  <a:rPr lang="hu-HU" sz="2400" dirty="0" smtClean="0"/>
                  <a:t> of </a:t>
                </a:r>
                <a:r>
                  <a:rPr lang="hu-HU" sz="2400" dirty="0" err="1" smtClean="0"/>
                  <a:t>the</a:t>
                </a:r>
                <a:r>
                  <a:rPr lang="hu-HU" sz="2400" dirty="0" smtClean="0"/>
                  <a:t>  </a:t>
                </a:r>
                <a:r>
                  <a:rPr lang="hu-HU" sz="2400" i="1" dirty="0" err="1" smtClean="0"/>
                  <a:t>T</a:t>
                </a:r>
                <a:r>
                  <a:rPr lang="hu-HU" sz="2400" i="1" baseline="-25000" dirty="0" err="1" smtClean="0"/>
                  <a:t>n</a:t>
                </a:r>
                <a:r>
                  <a:rPr lang="hu-HU" sz="2400" dirty="0" smtClean="0"/>
                  <a:t> test </a:t>
                </a:r>
                <a:r>
                  <a:rPr lang="hu-HU" sz="2400" dirty="0" err="1" smtClean="0"/>
                  <a:t>statistics</a:t>
                </a:r>
                <a:r>
                  <a:rPr lang="hu-HU" sz="2400" dirty="0" smtClean="0"/>
                  <a:t>: </a:t>
                </a:r>
                <a:r>
                  <a:rPr lang="hu-HU" sz="2400" i="1" dirty="0" smtClean="0"/>
                  <a:t>G</a:t>
                </a:r>
                <a:r>
                  <a:rPr lang="hu-HU" sz="2400" baseline="-25000" dirty="0" smtClean="0"/>
                  <a:t>0</a:t>
                </a:r>
                <a:r>
                  <a:rPr lang="hu-HU" sz="2400" dirty="0" smtClean="0"/>
                  <a:t>(</a:t>
                </a:r>
                <a:r>
                  <a:rPr lang="hu-HU" sz="2400" i="1" dirty="0" smtClean="0"/>
                  <a:t>t</a:t>
                </a:r>
                <a:r>
                  <a:rPr lang="hu-HU" sz="2400" dirty="0" smtClean="0"/>
                  <a:t>)=</a:t>
                </a:r>
                <a:r>
                  <a:rPr lang="hu-HU" sz="2400" b="1" dirty="0" smtClean="0"/>
                  <a:t>P</a:t>
                </a:r>
                <a:r>
                  <a:rPr lang="hu-HU" sz="2400" dirty="0" smtClean="0"/>
                  <a:t>(</a:t>
                </a:r>
                <a:r>
                  <a:rPr lang="hu-HU" sz="2400" i="1" dirty="0" err="1" smtClean="0"/>
                  <a:t>T</a:t>
                </a:r>
                <a:r>
                  <a:rPr lang="hu-HU" sz="2400" baseline="-25000" dirty="0" err="1" smtClean="0"/>
                  <a:t>n</a:t>
                </a:r>
                <a:r>
                  <a:rPr lang="hu-HU" sz="2400" dirty="0" smtClean="0"/>
                  <a:t>&lt;</a:t>
                </a:r>
                <a:r>
                  <a:rPr lang="hu-HU" sz="2400" i="1" dirty="0" smtClean="0"/>
                  <a:t>t</a:t>
                </a:r>
                <a:r>
                  <a:rPr lang="hu-HU" sz="2400" dirty="0" smtClean="0"/>
                  <a:t>)</a:t>
                </a:r>
                <a:br>
                  <a:rPr lang="hu-HU" sz="2400" dirty="0" smtClean="0"/>
                </a:br>
                <a:r>
                  <a:rPr lang="hu-HU" sz="2400" dirty="0"/>
                  <a:t>T</a:t>
                </a:r>
                <a:r>
                  <a:rPr lang="hu-HU" sz="2400" dirty="0" smtClean="0"/>
                  <a:t>he </a:t>
                </a:r>
                <a:r>
                  <a:rPr lang="hu-HU" sz="2400" dirty="0" err="1" smtClean="0"/>
                  <a:t>significance</a:t>
                </a:r>
                <a:r>
                  <a:rPr lang="hu-HU" sz="2400" dirty="0" smtClean="0"/>
                  <a:t> </a:t>
                </a:r>
                <a:r>
                  <a:rPr lang="hu-HU" sz="2400" dirty="0" err="1" smtClean="0"/>
                  <a:t>level</a:t>
                </a:r>
                <a:r>
                  <a:rPr lang="hu-HU" sz="2400" dirty="0" smtClean="0"/>
                  <a:t> </a:t>
                </a:r>
                <a:r>
                  <a:rPr lang="hu-HU" sz="2400" dirty="0" err="1" smtClean="0"/>
                  <a:t>exactly</a:t>
                </a:r>
                <a:r>
                  <a:rPr lang="hu-HU" sz="2400" dirty="0" smtClean="0"/>
                  <a:t> </a:t>
                </a:r>
                <a:r>
                  <a:rPr lang="hu-HU" sz="2400" dirty="0" err="1" smtClean="0"/>
                  <a:t>can</a:t>
                </a:r>
                <a:r>
                  <a:rPr lang="hu-HU" sz="2400" dirty="0" smtClean="0"/>
                  <a:t> be </a:t>
                </a:r>
                <a:r>
                  <a:rPr lang="hu-HU" sz="2400" dirty="0" err="1" smtClean="0"/>
                  <a:t>calculated</a:t>
                </a:r>
                <a:r>
                  <a:rPr lang="hu-HU" sz="2400" dirty="0" smtClean="0"/>
                  <a:t>: </a:t>
                </a:r>
                <a:r>
                  <a:rPr lang="hu-HU" sz="2400" i="1" dirty="0" smtClean="0">
                    <a:latin typeface="Symbol" panose="05050102010706020507" pitchFamily="18" charset="2"/>
                  </a:rPr>
                  <a:t>e</a:t>
                </a:r>
                <a:r>
                  <a:rPr lang="hu-HU" sz="2400" dirty="0" smtClean="0">
                    <a:latin typeface="Symbol" panose="05050102010706020507" pitchFamily="18" charset="2"/>
                  </a:rPr>
                  <a:t>=1-</a:t>
                </a:r>
                <a:r>
                  <a:rPr lang="hu-HU" sz="2400" i="1" dirty="0">
                    <a:solidFill>
                      <a:prstClr val="black"/>
                    </a:solidFill>
                  </a:rPr>
                  <a:t> </a:t>
                </a:r>
                <a:r>
                  <a:rPr lang="hu-HU" sz="2400" i="1" dirty="0" smtClean="0">
                    <a:solidFill>
                      <a:prstClr val="black"/>
                    </a:solidFill>
                  </a:rPr>
                  <a:t>G</a:t>
                </a:r>
                <a:r>
                  <a:rPr lang="hu-HU" sz="2400" baseline="-25000" dirty="0" smtClean="0">
                    <a:solidFill>
                      <a:prstClr val="black"/>
                    </a:solidFill>
                  </a:rPr>
                  <a:t>0</a:t>
                </a:r>
                <a:r>
                  <a:rPr lang="hu-HU" sz="2400" dirty="0" smtClean="0">
                    <a:solidFill>
                      <a:prstClr val="black"/>
                    </a:solidFill>
                  </a:rPr>
                  <a:t>(</a:t>
                </a:r>
                <a:r>
                  <a:rPr lang="hu-HU" sz="2400" i="1" dirty="0" err="1" smtClean="0">
                    <a:solidFill>
                      <a:prstClr val="black"/>
                    </a:solidFill>
                  </a:rPr>
                  <a:t>T</a:t>
                </a:r>
                <a:r>
                  <a:rPr lang="hu-HU" sz="2400" i="1" baseline="-25000" dirty="0" err="1" smtClean="0">
                    <a:solidFill>
                      <a:prstClr val="black"/>
                    </a:solidFill>
                  </a:rPr>
                  <a:t>n</a:t>
                </a:r>
                <a:r>
                  <a:rPr lang="hu-HU" sz="2400" dirty="0" smtClean="0">
                    <a:solidFill>
                      <a:prstClr val="black"/>
                    </a:solidFill>
                  </a:rPr>
                  <a:t>)=</a:t>
                </a:r>
                <a:r>
                  <a:rPr lang="hu-HU" sz="2400" b="1" dirty="0">
                    <a:solidFill>
                      <a:prstClr val="black"/>
                    </a:solidFill>
                  </a:rPr>
                  <a:t> </a:t>
                </a:r>
                <a:r>
                  <a:rPr lang="hu-HU" sz="2400" b="1" dirty="0" smtClean="0">
                    <a:solidFill>
                      <a:prstClr val="black"/>
                    </a:solidFill>
                  </a:rPr>
                  <a:t>P</a:t>
                </a:r>
                <a:r>
                  <a:rPr lang="hu-HU" sz="2400" dirty="0" smtClean="0">
                    <a:solidFill>
                      <a:prstClr val="black"/>
                    </a:solidFill>
                  </a:rPr>
                  <a:t>(</a:t>
                </a:r>
                <a:r>
                  <a:rPr lang="hu-HU" sz="2400" i="1" dirty="0" err="1" smtClean="0">
                    <a:solidFill>
                      <a:prstClr val="black"/>
                    </a:solidFill>
                  </a:rPr>
                  <a:t>T</a:t>
                </a:r>
                <a:r>
                  <a:rPr lang="hu-HU" sz="2400" baseline="-25000" dirty="0" err="1" smtClean="0">
                    <a:solidFill>
                      <a:prstClr val="black"/>
                    </a:solidFill>
                  </a:rPr>
                  <a:t>n</a:t>
                </a:r>
                <a14:m>
                  <m:oMath xmlns:m="http://schemas.openxmlformats.org/officeDocument/2006/math">
                    <m:r>
                      <a:rPr lang="hu-HU" sz="2400" i="1" smtClean="0">
                        <a:solidFill>
                          <a:prstClr val="black"/>
                        </a:solidFill>
                        <a:latin typeface="Cambria Math" panose="02040503050406030204" pitchFamily="18" charset="0"/>
                        <a:ea typeface="Cambria Math" panose="02040503050406030204" pitchFamily="18" charset="0"/>
                      </a:rPr>
                      <m:t>≥</m:t>
                    </m:r>
                  </m:oMath>
                </a14:m>
                <a:r>
                  <a:rPr lang="hu-HU" sz="2400" i="1" dirty="0" smtClean="0">
                    <a:solidFill>
                      <a:prstClr val="black"/>
                    </a:solidFill>
                  </a:rPr>
                  <a:t>t</a:t>
                </a:r>
                <a:r>
                  <a:rPr lang="hu-HU" sz="2400" dirty="0">
                    <a:solidFill>
                      <a:prstClr val="black"/>
                    </a:solidFill>
                  </a:rPr>
                  <a:t>)</a:t>
                </a:r>
                <a:endParaRPr lang="hu-HU" sz="2400" dirty="0"/>
              </a:p>
            </p:txBody>
          </p:sp>
        </mc:Choice>
        <mc:Fallback>
          <p:sp>
            <p:nvSpPr>
              <p:cNvPr id="3" name="Szövegdoboz 2"/>
              <p:cNvSpPr txBox="1">
                <a:spLocks noRot="1" noChangeAspect="1" noMove="1" noResize="1" noEditPoints="1" noAdjustHandles="1" noChangeArrowheads="1" noChangeShapeType="1" noTextEdit="1"/>
              </p:cNvSpPr>
              <p:nvPr/>
            </p:nvSpPr>
            <p:spPr>
              <a:xfrm>
                <a:off x="613954" y="1384662"/>
                <a:ext cx="8933728" cy="1200329"/>
              </a:xfrm>
              <a:prstGeom prst="rect">
                <a:avLst/>
              </a:prstGeom>
              <a:blipFill>
                <a:blip r:embed="rId2"/>
                <a:stretch>
                  <a:fillRect l="-956" t="-4061" r="-956" b="-10660"/>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 name="Szövegdoboz 3"/>
              <p:cNvSpPr txBox="1"/>
              <p:nvPr/>
            </p:nvSpPr>
            <p:spPr>
              <a:xfrm>
                <a:off x="613954" y="2926080"/>
                <a:ext cx="11014554" cy="1200329"/>
              </a:xfrm>
              <a:prstGeom prst="rect">
                <a:avLst/>
              </a:prstGeom>
              <a:noFill/>
            </p:spPr>
            <p:txBody>
              <a:bodyPr wrap="none" rtlCol="0">
                <a:spAutoFit/>
              </a:bodyPr>
              <a:lstStyle/>
              <a:p>
                <a:pPr marL="285750" lvl="0" indent="-285750">
                  <a:buFont typeface="Arial" panose="020B0604020202020204" pitchFamily="34" charset="0"/>
                  <a:buChar char="•"/>
                </a:pPr>
                <a:r>
                  <a:rPr lang="hu-HU" sz="2400" b="1" dirty="0" err="1" smtClean="0"/>
                  <a:t>Nonparametric</a:t>
                </a:r>
                <a:r>
                  <a:rPr lang="hu-HU" sz="2400" b="1" dirty="0" smtClean="0"/>
                  <a:t> </a:t>
                </a:r>
                <a:r>
                  <a:rPr lang="hu-HU" sz="2400" b="1" dirty="0" err="1" smtClean="0"/>
                  <a:t>Tests</a:t>
                </a:r>
                <a:r>
                  <a:rPr lang="hu-HU" sz="2400" dirty="0" smtClean="0"/>
                  <a:t> (</a:t>
                </a:r>
                <a:r>
                  <a:rPr lang="hu-HU" sz="2400" dirty="0" err="1" smtClean="0"/>
                  <a:t>Chi-square</a:t>
                </a:r>
                <a:r>
                  <a:rPr lang="hu-HU" sz="2400" dirty="0" smtClean="0"/>
                  <a:t>, </a:t>
                </a:r>
                <a:r>
                  <a:rPr lang="hu-HU" sz="2400" dirty="0" err="1" smtClean="0"/>
                  <a:t>Kolmogorov-Smirnov</a:t>
                </a:r>
                <a:r>
                  <a:rPr lang="hu-HU" sz="2400" dirty="0" smtClean="0"/>
                  <a:t>, </a:t>
                </a:r>
                <a:r>
                  <a:rPr lang="hu-HU" sz="2400" dirty="0" err="1" smtClean="0"/>
                  <a:t>Wilcoxon</a:t>
                </a:r>
                <a:r>
                  <a:rPr lang="hu-HU" sz="2400" dirty="0" smtClean="0"/>
                  <a:t>, etc.)</a:t>
                </a:r>
                <a:br>
                  <a:rPr lang="hu-HU" sz="2400" dirty="0" smtClean="0"/>
                </a:br>
                <a:r>
                  <a:rPr lang="hu-HU" sz="2400" dirty="0" smtClean="0"/>
                  <a:t>We </a:t>
                </a:r>
                <a:r>
                  <a:rPr lang="hu-HU" sz="2400" dirty="0" err="1" smtClean="0"/>
                  <a:t>know</a:t>
                </a:r>
                <a:r>
                  <a:rPr lang="hu-HU" sz="2400" dirty="0" smtClean="0"/>
                  <a:t>, </a:t>
                </a:r>
                <a:r>
                  <a:rPr lang="hu-HU" sz="2400" dirty="0" err="1" smtClean="0"/>
                  <a:t>where</a:t>
                </a:r>
                <a:r>
                  <a:rPr lang="hu-HU" sz="2400" dirty="0" smtClean="0"/>
                  <a:t> </a:t>
                </a:r>
                <a:r>
                  <a:rPr lang="hu-HU" sz="2400" dirty="0" err="1" smtClean="0"/>
                  <a:t>converges</a:t>
                </a:r>
                <a:r>
                  <a:rPr lang="hu-HU" sz="2400" dirty="0" smtClean="0"/>
                  <a:t> </a:t>
                </a:r>
                <a:r>
                  <a:rPr lang="hu-HU" sz="2400" dirty="0" err="1" smtClean="0"/>
                  <a:t>the</a:t>
                </a:r>
                <a:r>
                  <a:rPr lang="hu-HU" sz="2400" dirty="0" smtClean="0"/>
                  <a:t> </a:t>
                </a:r>
                <a:r>
                  <a:rPr lang="hu-HU" sz="2400" dirty="0" err="1" smtClean="0"/>
                  <a:t>pdf</a:t>
                </a:r>
                <a:r>
                  <a:rPr lang="hu-HU" sz="2400" dirty="0" smtClean="0"/>
                  <a:t> of </a:t>
                </a:r>
                <a:r>
                  <a:rPr lang="hu-HU" sz="2400" i="1" dirty="0" err="1">
                    <a:solidFill>
                      <a:prstClr val="black"/>
                    </a:solidFill>
                  </a:rPr>
                  <a:t>T</a:t>
                </a:r>
                <a:r>
                  <a:rPr lang="hu-HU" sz="2400" i="1" baseline="-25000" dirty="0" err="1">
                    <a:solidFill>
                      <a:prstClr val="black"/>
                    </a:solidFill>
                  </a:rPr>
                  <a:t>n</a:t>
                </a:r>
                <a:r>
                  <a:rPr lang="hu-HU" sz="2400" dirty="0">
                    <a:solidFill>
                      <a:prstClr val="black"/>
                    </a:solidFill>
                  </a:rPr>
                  <a:t> test </a:t>
                </a:r>
                <a:r>
                  <a:rPr lang="hu-HU" sz="2400" dirty="0" err="1">
                    <a:solidFill>
                      <a:prstClr val="black"/>
                    </a:solidFill>
                  </a:rPr>
                  <a:t>statistics</a:t>
                </a:r>
                <a:r>
                  <a:rPr lang="hu-HU" sz="2400" dirty="0">
                    <a:solidFill>
                      <a:prstClr val="black"/>
                    </a:solidFill>
                  </a:rPr>
                  <a:t>: </a:t>
                </a:r>
                <a:r>
                  <a:rPr lang="hu-HU" sz="2400" i="1" dirty="0" err="1" smtClean="0">
                    <a:solidFill>
                      <a:prstClr val="black"/>
                    </a:solidFill>
                  </a:rPr>
                  <a:t>G</a:t>
                </a:r>
                <a:r>
                  <a:rPr lang="hu-HU" sz="2400" i="1" baseline="-25000" dirty="0" err="1" smtClean="0">
                    <a:solidFill>
                      <a:prstClr val="black"/>
                    </a:solidFill>
                  </a:rPr>
                  <a:t>n</a:t>
                </a:r>
                <a:r>
                  <a:rPr lang="hu-HU" sz="2400" dirty="0" smtClean="0">
                    <a:solidFill>
                      <a:prstClr val="black"/>
                    </a:solidFill>
                  </a:rPr>
                  <a:t>(</a:t>
                </a:r>
                <a:r>
                  <a:rPr lang="hu-HU" sz="2400" i="1" dirty="0" smtClean="0">
                    <a:solidFill>
                      <a:prstClr val="black"/>
                    </a:solidFill>
                  </a:rPr>
                  <a:t>t</a:t>
                </a:r>
                <a:r>
                  <a:rPr lang="hu-HU" sz="2400" dirty="0">
                    <a:solidFill>
                      <a:prstClr val="black"/>
                    </a:solidFill>
                  </a:rPr>
                  <a:t>)=</a:t>
                </a:r>
                <a:r>
                  <a:rPr lang="hu-HU" sz="2400" b="1" dirty="0" smtClean="0">
                    <a:solidFill>
                      <a:prstClr val="black"/>
                    </a:solidFill>
                  </a:rPr>
                  <a:t>P</a:t>
                </a:r>
                <a:r>
                  <a:rPr lang="hu-HU" sz="2400" dirty="0" smtClean="0">
                    <a:solidFill>
                      <a:prstClr val="black"/>
                    </a:solidFill>
                  </a:rPr>
                  <a:t>(</a:t>
                </a:r>
                <a:r>
                  <a:rPr lang="hu-HU" sz="2400" i="1" dirty="0" err="1" smtClean="0">
                    <a:solidFill>
                      <a:prstClr val="black"/>
                    </a:solidFill>
                  </a:rPr>
                  <a:t>T</a:t>
                </a:r>
                <a:r>
                  <a:rPr lang="hu-HU" sz="2400" baseline="-25000" dirty="0" err="1" smtClean="0">
                    <a:solidFill>
                      <a:prstClr val="black"/>
                    </a:solidFill>
                  </a:rPr>
                  <a:t>n</a:t>
                </a:r>
                <a:r>
                  <a:rPr lang="hu-HU" sz="2400" dirty="0" smtClean="0">
                    <a:solidFill>
                      <a:prstClr val="black"/>
                    </a:solidFill>
                  </a:rPr>
                  <a:t>&lt;</a:t>
                </a:r>
                <a:r>
                  <a:rPr lang="hu-HU" sz="2400" i="1" dirty="0" smtClean="0">
                    <a:solidFill>
                      <a:prstClr val="black"/>
                    </a:solidFill>
                  </a:rPr>
                  <a:t>t</a:t>
                </a:r>
                <a:r>
                  <a:rPr lang="hu-HU" sz="2400" dirty="0" smtClean="0">
                    <a:solidFill>
                      <a:prstClr val="black"/>
                    </a:solidFill>
                  </a:rPr>
                  <a:t>)</a:t>
                </a:r>
                <a14:m>
                  <m:oMath xmlns:m="http://schemas.openxmlformats.org/officeDocument/2006/math">
                    <m:r>
                      <a:rPr lang="hu-HU" sz="2400" i="1" smtClean="0">
                        <a:solidFill>
                          <a:prstClr val="black"/>
                        </a:solidFill>
                        <a:latin typeface="Cambria Math" panose="02040503050406030204" pitchFamily="18" charset="0"/>
                        <a:ea typeface="Cambria Math" panose="02040503050406030204" pitchFamily="18" charset="0"/>
                      </a:rPr>
                      <m:t>⟶</m:t>
                    </m:r>
                  </m:oMath>
                </a14:m>
                <a:r>
                  <a:rPr lang="hu-HU" sz="2400" i="1" dirty="0" smtClean="0">
                    <a:solidFill>
                      <a:prstClr val="black"/>
                    </a:solidFill>
                  </a:rPr>
                  <a:t>G</a:t>
                </a:r>
                <a:r>
                  <a:rPr lang="hu-HU" sz="2400" dirty="0" smtClean="0">
                    <a:solidFill>
                      <a:prstClr val="black"/>
                    </a:solidFill>
                  </a:rPr>
                  <a:t>(</a:t>
                </a:r>
                <a:r>
                  <a:rPr lang="hu-HU" sz="2400" i="1" dirty="0" smtClean="0">
                    <a:solidFill>
                      <a:prstClr val="black"/>
                    </a:solidFill>
                  </a:rPr>
                  <a:t>t</a:t>
                </a:r>
                <a:r>
                  <a:rPr lang="hu-HU" sz="2400" dirty="0" smtClean="0">
                    <a:solidFill>
                      <a:prstClr val="black"/>
                    </a:solidFill>
                  </a:rPr>
                  <a:t>) (</a:t>
                </a:r>
                <a:r>
                  <a:rPr lang="hu-HU" sz="2400" i="1" dirty="0" smtClean="0">
                    <a:solidFill>
                      <a:prstClr val="black"/>
                    </a:solidFill>
                  </a:rPr>
                  <a:t>n</a:t>
                </a:r>
                <a:r>
                  <a:rPr lang="hu-HU" sz="2400" dirty="0">
                    <a:solidFill>
                      <a:prstClr val="black"/>
                    </a:solidFill>
                    <a:ea typeface="Cambria Math" panose="02040503050406030204" pitchFamily="18" charset="0"/>
                  </a:rPr>
                  <a:t> </a:t>
                </a:r>
                <a14:m>
                  <m:oMath xmlns:m="http://schemas.openxmlformats.org/officeDocument/2006/math">
                    <m:r>
                      <a:rPr lang="hu-HU" sz="2400" i="1">
                        <a:solidFill>
                          <a:prstClr val="black"/>
                        </a:solidFill>
                        <a:latin typeface="Cambria Math" panose="02040503050406030204" pitchFamily="18" charset="0"/>
                        <a:ea typeface="Cambria Math" panose="02040503050406030204" pitchFamily="18" charset="0"/>
                      </a:rPr>
                      <m:t>⟶ </m:t>
                    </m:r>
                    <m:r>
                      <a:rPr lang="hu-HU" sz="2400" i="1" smtClean="0">
                        <a:solidFill>
                          <a:prstClr val="black"/>
                        </a:solidFill>
                        <a:latin typeface="Cambria Math" panose="02040503050406030204" pitchFamily="18" charset="0"/>
                        <a:ea typeface="Cambria Math" panose="02040503050406030204" pitchFamily="18" charset="0"/>
                      </a:rPr>
                      <m:t>∞</m:t>
                    </m:r>
                  </m:oMath>
                </a14:m>
                <a:r>
                  <a:rPr lang="hu-HU" sz="2400" dirty="0" smtClean="0">
                    <a:solidFill>
                      <a:prstClr val="black"/>
                    </a:solidFill>
                  </a:rPr>
                  <a:t>)</a:t>
                </a:r>
                <a:r>
                  <a:rPr lang="hu-HU" sz="2400" dirty="0" smtClean="0">
                    <a:solidFill>
                      <a:prstClr val="black"/>
                    </a:solidFill>
                  </a:rPr>
                  <a:t/>
                </a:r>
                <a:br>
                  <a:rPr lang="hu-HU" sz="2400" dirty="0" smtClean="0">
                    <a:solidFill>
                      <a:prstClr val="black"/>
                    </a:solidFill>
                  </a:rPr>
                </a:br>
                <a:r>
                  <a:rPr lang="hu-HU" sz="2400" dirty="0">
                    <a:solidFill>
                      <a:prstClr val="black"/>
                    </a:solidFill>
                  </a:rPr>
                  <a:t>The </a:t>
                </a:r>
                <a:r>
                  <a:rPr lang="hu-HU" sz="2400" dirty="0" err="1">
                    <a:solidFill>
                      <a:prstClr val="black"/>
                    </a:solidFill>
                  </a:rPr>
                  <a:t>significance</a:t>
                </a:r>
                <a:r>
                  <a:rPr lang="hu-HU" sz="2400" dirty="0">
                    <a:solidFill>
                      <a:prstClr val="black"/>
                    </a:solidFill>
                  </a:rPr>
                  <a:t> </a:t>
                </a:r>
                <a:r>
                  <a:rPr lang="hu-HU" sz="2400" dirty="0" err="1" smtClean="0">
                    <a:solidFill>
                      <a:prstClr val="black"/>
                    </a:solidFill>
                  </a:rPr>
                  <a:t>level</a:t>
                </a:r>
                <a:r>
                  <a:rPr lang="hu-HU" sz="2400" dirty="0" smtClean="0">
                    <a:solidFill>
                      <a:prstClr val="black"/>
                    </a:solidFill>
                  </a:rPr>
                  <a:t> </a:t>
                </a:r>
                <a:r>
                  <a:rPr lang="hu-HU" sz="2400" dirty="0" err="1">
                    <a:solidFill>
                      <a:prstClr val="black"/>
                    </a:solidFill>
                  </a:rPr>
                  <a:t>can</a:t>
                </a:r>
                <a:r>
                  <a:rPr lang="hu-HU" sz="2400" dirty="0">
                    <a:solidFill>
                      <a:prstClr val="black"/>
                    </a:solidFill>
                  </a:rPr>
                  <a:t> be </a:t>
                </a:r>
                <a:r>
                  <a:rPr lang="hu-HU" sz="2400" dirty="0" err="1" smtClean="0">
                    <a:solidFill>
                      <a:prstClr val="black"/>
                    </a:solidFill>
                  </a:rPr>
                  <a:t>calculated</a:t>
                </a:r>
                <a:r>
                  <a:rPr lang="hu-HU" sz="2400" dirty="0" smtClean="0">
                    <a:solidFill>
                      <a:prstClr val="black"/>
                    </a:solidFill>
                  </a:rPr>
                  <a:t> </a:t>
                </a:r>
                <a:r>
                  <a:rPr lang="hu-HU" sz="2400" dirty="0" err="1" smtClean="0">
                    <a:solidFill>
                      <a:prstClr val="black"/>
                    </a:solidFill>
                  </a:rPr>
                  <a:t>approximately</a:t>
                </a:r>
                <a:r>
                  <a:rPr lang="hu-HU" sz="2400" dirty="0" smtClean="0">
                    <a:solidFill>
                      <a:prstClr val="black"/>
                    </a:solidFill>
                  </a:rPr>
                  <a:t>: </a:t>
                </a:r>
                <a:r>
                  <a:rPr lang="hu-HU" sz="2400" dirty="0" smtClean="0">
                    <a:solidFill>
                      <a:prstClr val="black"/>
                    </a:solidFill>
                    <a:latin typeface="Symbol" panose="05050102010706020507" pitchFamily="18" charset="2"/>
                  </a:rPr>
                  <a:t>1-</a:t>
                </a:r>
                <a:r>
                  <a:rPr lang="hu-HU" sz="2400" i="1" dirty="0" smtClean="0">
                    <a:solidFill>
                      <a:prstClr val="black"/>
                    </a:solidFill>
                  </a:rPr>
                  <a:t> </a:t>
                </a:r>
                <a:r>
                  <a:rPr lang="hu-HU" sz="2400" i="1" dirty="0" smtClean="0">
                    <a:solidFill>
                      <a:prstClr val="black"/>
                    </a:solidFill>
                  </a:rPr>
                  <a:t>G</a:t>
                </a:r>
                <a:r>
                  <a:rPr lang="hu-HU" sz="2400" dirty="0" smtClean="0">
                    <a:solidFill>
                      <a:prstClr val="black"/>
                    </a:solidFill>
                  </a:rPr>
                  <a:t>(</a:t>
                </a:r>
                <a:r>
                  <a:rPr lang="hu-HU" sz="2400" i="1" dirty="0" err="1" smtClean="0">
                    <a:solidFill>
                      <a:prstClr val="black"/>
                    </a:solidFill>
                  </a:rPr>
                  <a:t>T</a:t>
                </a:r>
                <a:r>
                  <a:rPr lang="hu-HU" sz="2400" i="1" baseline="-25000" dirty="0" err="1" smtClean="0">
                    <a:solidFill>
                      <a:prstClr val="black"/>
                    </a:solidFill>
                  </a:rPr>
                  <a:t>n</a:t>
                </a:r>
                <a:r>
                  <a:rPr lang="hu-HU" sz="2400" dirty="0" smtClean="0">
                    <a:solidFill>
                      <a:prstClr val="black"/>
                    </a:solidFill>
                  </a:rPr>
                  <a:t>)</a:t>
                </a:r>
                <a:r>
                  <a:rPr lang="hu-HU" sz="2400" dirty="0">
                    <a:solidFill>
                      <a:prstClr val="black"/>
                    </a:solidFill>
                    <a:ea typeface="Cambria Math" panose="02040503050406030204" pitchFamily="18" charset="0"/>
                  </a:rPr>
                  <a:t> </a:t>
                </a:r>
                <a14:m>
                  <m:oMath xmlns:m="http://schemas.openxmlformats.org/officeDocument/2006/math">
                    <m:r>
                      <a:rPr lang="hu-HU" sz="2400" i="1">
                        <a:solidFill>
                          <a:prstClr val="black"/>
                        </a:solidFill>
                        <a:latin typeface="Cambria Math" panose="02040503050406030204" pitchFamily="18" charset="0"/>
                        <a:ea typeface="Cambria Math" panose="02040503050406030204" pitchFamily="18" charset="0"/>
                      </a:rPr>
                      <m:t>⟶ </m:t>
                    </m:r>
                  </m:oMath>
                </a14:m>
                <a:r>
                  <a:rPr lang="hu-HU" sz="2400" i="1" dirty="0" smtClean="0">
                    <a:solidFill>
                      <a:prstClr val="black"/>
                    </a:solidFill>
                    <a:latin typeface="Symbol" panose="05050102010706020507" pitchFamily="18" charset="2"/>
                  </a:rPr>
                  <a:t>e  </a:t>
                </a:r>
                <a:r>
                  <a:rPr lang="hu-HU" sz="2400" dirty="0">
                    <a:solidFill>
                      <a:prstClr val="black"/>
                    </a:solidFill>
                  </a:rPr>
                  <a:t>(</a:t>
                </a:r>
                <a:r>
                  <a:rPr lang="hu-HU" sz="2400" i="1" dirty="0" smtClean="0">
                    <a:solidFill>
                      <a:prstClr val="black"/>
                    </a:solidFill>
                  </a:rPr>
                  <a:t>n</a:t>
                </a:r>
                <a:r>
                  <a:rPr lang="hu-HU" sz="2400" dirty="0">
                    <a:solidFill>
                      <a:prstClr val="black"/>
                    </a:solidFill>
                    <a:ea typeface="Cambria Math" panose="02040503050406030204" pitchFamily="18" charset="0"/>
                  </a:rPr>
                  <a:t> </a:t>
                </a:r>
                <a14:m>
                  <m:oMath xmlns:m="http://schemas.openxmlformats.org/officeDocument/2006/math">
                    <m:r>
                      <a:rPr lang="hu-HU" sz="2400" i="1">
                        <a:solidFill>
                          <a:prstClr val="black"/>
                        </a:solidFill>
                        <a:latin typeface="Cambria Math" panose="02040503050406030204" pitchFamily="18" charset="0"/>
                        <a:ea typeface="Cambria Math" panose="02040503050406030204" pitchFamily="18" charset="0"/>
                      </a:rPr>
                      <m:t>⟶∞</m:t>
                    </m:r>
                  </m:oMath>
                </a14:m>
                <a:r>
                  <a:rPr lang="hu-HU" sz="2400" dirty="0" smtClean="0">
                    <a:solidFill>
                      <a:prstClr val="black"/>
                    </a:solidFill>
                  </a:rPr>
                  <a:t>)</a:t>
                </a:r>
                <a:r>
                  <a:rPr lang="hu-HU" sz="2400" i="1" dirty="0" smtClean="0">
                    <a:solidFill>
                      <a:prstClr val="black"/>
                    </a:solidFill>
                    <a:latin typeface="Symbol" panose="05050102010706020507" pitchFamily="18" charset="2"/>
                  </a:rPr>
                  <a:t> </a:t>
                </a:r>
                <a:endParaRPr lang="hu-HU" sz="2400" dirty="0"/>
              </a:p>
            </p:txBody>
          </p:sp>
        </mc:Choice>
        <mc:Fallback>
          <p:sp>
            <p:nvSpPr>
              <p:cNvPr id="4" name="Szövegdoboz 3"/>
              <p:cNvSpPr txBox="1">
                <a:spLocks noRot="1" noChangeAspect="1" noMove="1" noResize="1" noEditPoints="1" noAdjustHandles="1" noChangeArrowheads="1" noChangeShapeType="1" noTextEdit="1"/>
              </p:cNvSpPr>
              <p:nvPr/>
            </p:nvSpPr>
            <p:spPr>
              <a:xfrm>
                <a:off x="613954" y="2926080"/>
                <a:ext cx="11014554" cy="1200329"/>
              </a:xfrm>
              <a:prstGeom prst="rect">
                <a:avLst/>
              </a:prstGeom>
              <a:blipFill>
                <a:blip r:embed="rId3"/>
                <a:stretch>
                  <a:fillRect l="-775" t="-4061" b="-10660"/>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 name="Szövegdoboz 7"/>
              <p:cNvSpPr txBox="1"/>
              <p:nvPr/>
            </p:nvSpPr>
            <p:spPr>
              <a:xfrm>
                <a:off x="613954" y="4689565"/>
                <a:ext cx="10785901" cy="830997"/>
              </a:xfrm>
              <a:prstGeom prst="rect">
                <a:avLst/>
              </a:prstGeom>
              <a:noFill/>
            </p:spPr>
            <p:txBody>
              <a:bodyPr wrap="none" rtlCol="0">
                <a:spAutoFit/>
              </a:bodyPr>
              <a:lstStyle/>
              <a:p>
                <a:pPr marL="342900" indent="-342900">
                  <a:buFont typeface="Arial" panose="020B0604020202020204" pitchFamily="34" charset="0"/>
                  <a:buChar char="•"/>
                </a:pPr>
                <a:r>
                  <a:rPr lang="hu-HU" sz="2400" b="1" dirty="0" err="1" smtClean="0"/>
                  <a:t>Exact</a:t>
                </a:r>
                <a:r>
                  <a:rPr lang="hu-HU" sz="2400" b="1" dirty="0" smtClean="0"/>
                  <a:t> </a:t>
                </a:r>
                <a:r>
                  <a:rPr lang="hu-HU" sz="2400" b="1" dirty="0" err="1" smtClean="0"/>
                  <a:t>Tests</a:t>
                </a:r>
                <a:r>
                  <a:rPr lang="hu-HU" sz="2400" b="1" dirty="0" smtClean="0"/>
                  <a:t/>
                </a:r>
                <a:br>
                  <a:rPr lang="hu-HU" sz="2400" b="1" dirty="0" smtClean="0"/>
                </a:br>
                <a:r>
                  <a:rPr lang="hu-HU" sz="2400" dirty="0"/>
                  <a:t>W</a:t>
                </a:r>
                <a:r>
                  <a:rPr lang="en-US" sz="2400" dirty="0" smtClean="0"/>
                  <a:t>e calculate the significance level </a:t>
                </a:r>
                <a:r>
                  <a:rPr lang="hu-HU" sz="2400" dirty="0" err="1"/>
                  <a:t>w</a:t>
                </a:r>
                <a:r>
                  <a:rPr lang="en-US" sz="2400" dirty="0" err="1" smtClean="0"/>
                  <a:t>ith</a:t>
                </a:r>
                <a:r>
                  <a:rPr lang="en-US" sz="2400" dirty="0" smtClean="0"/>
                  <a:t> combinatorial methods exactly</a:t>
                </a:r>
                <a:r>
                  <a:rPr lang="hu-HU" sz="2400" dirty="0" smtClean="0"/>
                  <a:t>: </a:t>
                </a:r>
                <a:r>
                  <a:rPr lang="hu-HU" sz="2400" b="1" dirty="0" smtClean="0">
                    <a:solidFill>
                      <a:prstClr val="black"/>
                    </a:solidFill>
                  </a:rPr>
                  <a:t>P</a:t>
                </a:r>
                <a:r>
                  <a:rPr lang="hu-HU" sz="2400" dirty="0" smtClean="0">
                    <a:solidFill>
                      <a:prstClr val="black"/>
                    </a:solidFill>
                  </a:rPr>
                  <a:t>(</a:t>
                </a:r>
                <a:r>
                  <a:rPr lang="hu-HU" sz="2400" i="1" dirty="0" err="1" smtClean="0">
                    <a:solidFill>
                      <a:prstClr val="black"/>
                    </a:solidFill>
                  </a:rPr>
                  <a:t>T</a:t>
                </a:r>
                <a:r>
                  <a:rPr lang="hu-HU" sz="2400" baseline="-25000" dirty="0" err="1" smtClean="0">
                    <a:solidFill>
                      <a:prstClr val="black"/>
                    </a:solidFill>
                  </a:rPr>
                  <a:t>n</a:t>
                </a:r>
                <a14:m>
                  <m:oMath xmlns:m="http://schemas.openxmlformats.org/officeDocument/2006/math">
                    <m:r>
                      <a:rPr lang="hu-HU" sz="2400" i="1" smtClean="0">
                        <a:solidFill>
                          <a:prstClr val="black"/>
                        </a:solidFill>
                        <a:latin typeface="Cambria Math" panose="02040503050406030204" pitchFamily="18" charset="0"/>
                        <a:ea typeface="Cambria Math" panose="02040503050406030204" pitchFamily="18" charset="0"/>
                      </a:rPr>
                      <m:t>≥</m:t>
                    </m:r>
                  </m:oMath>
                </a14:m>
                <a:r>
                  <a:rPr lang="hu-HU" sz="2400" i="1" dirty="0" smtClean="0">
                    <a:solidFill>
                      <a:prstClr val="black"/>
                    </a:solidFill>
                  </a:rPr>
                  <a:t>t</a:t>
                </a:r>
                <a:r>
                  <a:rPr lang="hu-HU" sz="2400" dirty="0">
                    <a:solidFill>
                      <a:prstClr val="black"/>
                    </a:solidFill>
                  </a:rPr>
                  <a:t>)</a:t>
                </a:r>
                <a:r>
                  <a:rPr lang="hu-HU" sz="2400" dirty="0" smtClean="0"/>
                  <a:t> </a:t>
                </a:r>
                <a:endParaRPr lang="hu-HU" sz="2400" dirty="0"/>
              </a:p>
            </p:txBody>
          </p:sp>
        </mc:Choice>
        <mc:Fallback>
          <p:sp>
            <p:nvSpPr>
              <p:cNvPr id="8" name="Szövegdoboz 7"/>
              <p:cNvSpPr txBox="1">
                <a:spLocks noRot="1" noChangeAspect="1" noMove="1" noResize="1" noEditPoints="1" noAdjustHandles="1" noChangeArrowheads="1" noChangeShapeType="1" noTextEdit="1"/>
              </p:cNvSpPr>
              <p:nvPr/>
            </p:nvSpPr>
            <p:spPr>
              <a:xfrm>
                <a:off x="613954" y="4689565"/>
                <a:ext cx="10785901" cy="830997"/>
              </a:xfrm>
              <a:prstGeom prst="rect">
                <a:avLst/>
              </a:prstGeom>
              <a:blipFill>
                <a:blip r:embed="rId4"/>
                <a:stretch>
                  <a:fillRect l="-791" t="-5839" b="-15328"/>
                </a:stretch>
              </a:blipFill>
            </p:spPr>
            <p:txBody>
              <a:bodyPr/>
              <a:lstStyle/>
              <a:p>
                <a:r>
                  <a:rPr lang="hu-HU">
                    <a:noFill/>
                  </a:rPr>
                  <a:t> </a:t>
                </a:r>
              </a:p>
            </p:txBody>
          </p:sp>
        </mc:Fallback>
      </mc:AlternateContent>
    </p:spTree>
    <p:extLst>
      <p:ext uri="{BB962C8B-B14F-4D97-AF65-F5344CB8AC3E}">
        <p14:creationId xmlns:p14="http://schemas.microsoft.com/office/powerpoint/2010/main" val="4103706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56263" y="313509"/>
            <a:ext cx="5879558" cy="584775"/>
          </a:xfrm>
          <a:prstGeom prst="rect">
            <a:avLst/>
          </a:prstGeom>
          <a:noFill/>
        </p:spPr>
        <p:txBody>
          <a:bodyPr wrap="none" rtlCol="0">
            <a:spAutoFit/>
          </a:bodyPr>
          <a:lstStyle/>
          <a:p>
            <a:r>
              <a:rPr lang="en-US" sz="3200" dirty="0" smtClean="0"/>
              <a:t>Mathematics of a Lady Tasting Tea</a:t>
            </a:r>
            <a:endParaRPr lang="hu-HU" sz="3200" dirty="0"/>
          </a:p>
        </p:txBody>
      </p:sp>
      <p:sp>
        <p:nvSpPr>
          <p:cNvPr id="3" name="Szövegdoboz 2"/>
          <p:cNvSpPr txBox="1"/>
          <p:nvPr/>
        </p:nvSpPr>
        <p:spPr>
          <a:xfrm>
            <a:off x="888274" y="1240971"/>
            <a:ext cx="10371909"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Given a cup of tea with milk, a lady claims she can discriminate as to</a:t>
            </a:r>
            <a:r>
              <a:rPr lang="hu-HU" sz="2400" dirty="0" smtClean="0"/>
              <a:t> </a:t>
            </a:r>
            <a:r>
              <a:rPr lang="en-US" sz="2400" dirty="0" smtClean="0"/>
              <a:t>whether milk or tea was first added to the cup.</a:t>
            </a:r>
            <a:endParaRPr lang="hu-HU" sz="2400" dirty="0" smtClean="0"/>
          </a:p>
          <a:p>
            <a:endParaRPr lang="en-US" sz="2400" dirty="0" smtClean="0"/>
          </a:p>
          <a:p>
            <a:pPr marL="342900" indent="-342900">
              <a:buFont typeface="Wingdings" panose="05000000000000000000" pitchFamily="2" charset="2"/>
              <a:buChar char="Ø"/>
            </a:pPr>
            <a:r>
              <a:rPr lang="en-US" sz="2400" dirty="0" smtClean="0"/>
              <a:t>To test her claim, eight cups of tea are prepared, four of which have</a:t>
            </a:r>
            <a:r>
              <a:rPr lang="hu-HU" sz="2400" dirty="0" smtClean="0"/>
              <a:t> </a:t>
            </a:r>
            <a:r>
              <a:rPr lang="en-US" sz="2400" dirty="0" smtClean="0"/>
              <a:t>the milk added first and four of which have the tea added first.</a:t>
            </a:r>
            <a:r>
              <a:rPr lang="hu-HU" sz="2400" dirty="0" smtClean="0"/>
              <a:t> </a:t>
            </a:r>
          </a:p>
          <a:p>
            <a:endParaRPr lang="hu-HU" sz="2400" dirty="0"/>
          </a:p>
          <a:p>
            <a:pPr marL="342900" indent="-342900">
              <a:buFont typeface="Wingdings" panose="05000000000000000000" pitchFamily="2" charset="2"/>
              <a:buChar char="Ø"/>
            </a:pPr>
            <a:r>
              <a:rPr lang="en-US" sz="2400" dirty="0" smtClean="0"/>
              <a:t>Question: How many cups does she have to correctly identify to</a:t>
            </a:r>
            <a:r>
              <a:rPr lang="hu-HU" sz="2400" dirty="0" smtClean="0"/>
              <a:t> </a:t>
            </a:r>
            <a:r>
              <a:rPr lang="en-US" sz="2400" dirty="0" smtClean="0"/>
              <a:t>convince us of her ability?</a:t>
            </a:r>
            <a:endParaRPr lang="hu-HU" sz="2400" dirty="0"/>
          </a:p>
        </p:txBody>
      </p:sp>
      <p:pic>
        <p:nvPicPr>
          <p:cNvPr id="4" name="Kép 3"/>
          <p:cNvPicPr>
            <a:picLocks noChangeAspect="1"/>
          </p:cNvPicPr>
          <p:nvPr/>
        </p:nvPicPr>
        <p:blipFill>
          <a:blip r:embed="rId2"/>
          <a:stretch>
            <a:fillRect/>
          </a:stretch>
        </p:blipFill>
        <p:spPr>
          <a:xfrm>
            <a:off x="2441748" y="4287959"/>
            <a:ext cx="6194073" cy="2438611"/>
          </a:xfrm>
          <a:prstGeom prst="rect">
            <a:avLst/>
          </a:prstGeom>
        </p:spPr>
      </p:pic>
    </p:spTree>
    <p:extLst>
      <p:ext uri="{BB962C8B-B14F-4D97-AF65-F5344CB8AC3E}">
        <p14:creationId xmlns:p14="http://schemas.microsoft.com/office/powerpoint/2010/main" val="754982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756263" y="313509"/>
            <a:ext cx="5879558" cy="584775"/>
          </a:xfrm>
          <a:prstGeom prst="rect">
            <a:avLst/>
          </a:prstGeom>
          <a:noFill/>
        </p:spPr>
        <p:txBody>
          <a:bodyPr wrap="none" rtlCol="0">
            <a:spAutoFit/>
          </a:bodyPr>
          <a:lstStyle/>
          <a:p>
            <a:r>
              <a:rPr lang="en-US" sz="3200" dirty="0" smtClean="0"/>
              <a:t>Mathematics of a Lady Tasting Tea</a:t>
            </a:r>
            <a:endParaRPr lang="hu-HU" sz="3200" dirty="0"/>
          </a:p>
        </p:txBody>
      </p:sp>
      <p:sp>
        <p:nvSpPr>
          <p:cNvPr id="4" name="Szövegdoboz 3"/>
          <p:cNvSpPr txBox="1"/>
          <p:nvPr/>
        </p:nvSpPr>
        <p:spPr>
          <a:xfrm>
            <a:off x="744584" y="1254034"/>
            <a:ext cx="10873676" cy="1569660"/>
          </a:xfrm>
          <a:prstGeom prst="rect">
            <a:avLst/>
          </a:prstGeom>
          <a:noFill/>
        </p:spPr>
        <p:txBody>
          <a:bodyPr wrap="square" rtlCol="0">
            <a:spAutoFit/>
          </a:bodyPr>
          <a:lstStyle/>
          <a:p>
            <a:r>
              <a:rPr lang="en-US" sz="2400" dirty="0" smtClean="0"/>
              <a:t>The lady in question claimed to be able to tell whether the tea or the milk was added first to a cup. Fisher</a:t>
            </a:r>
            <a:r>
              <a:rPr lang="hu-HU" sz="2400" dirty="0" smtClean="0"/>
              <a:t> (</a:t>
            </a:r>
            <a:r>
              <a:rPr lang="hu-HU" sz="2400" dirty="0" err="1" smtClean="0"/>
              <a:t>one</a:t>
            </a:r>
            <a:r>
              <a:rPr lang="hu-HU" sz="2400" dirty="0" smtClean="0"/>
              <a:t> of </a:t>
            </a:r>
            <a:r>
              <a:rPr lang="hu-HU" sz="2400" dirty="0" err="1" smtClean="0"/>
              <a:t>the</a:t>
            </a:r>
            <a:r>
              <a:rPr lang="hu-HU" sz="2400" dirty="0" smtClean="0"/>
              <a:t> </a:t>
            </a:r>
            <a:r>
              <a:rPr lang="hu-HU" sz="2400" dirty="0" err="1" smtClean="0"/>
              <a:t>quests</a:t>
            </a:r>
            <a:r>
              <a:rPr lang="hu-HU" sz="2400" dirty="0" smtClean="0"/>
              <a:t>)</a:t>
            </a:r>
            <a:r>
              <a:rPr lang="en-US" sz="2400" dirty="0" smtClean="0"/>
              <a:t> proposed to give her eight cups, four of each variety, in random order.</a:t>
            </a:r>
            <a:r>
              <a:rPr lang="hu-HU" sz="2400" dirty="0" smtClean="0"/>
              <a:t> </a:t>
            </a:r>
            <a:r>
              <a:rPr lang="en-US" sz="2400" dirty="0" smtClean="0"/>
              <a:t>Four cups had milk poured first and four cups had tea poured first.</a:t>
            </a:r>
            <a:r>
              <a:rPr lang="hu-HU" sz="2400" dirty="0" smtClean="0"/>
              <a:t> </a:t>
            </a:r>
            <a:r>
              <a:rPr lang="en-US" sz="2400" dirty="0" smtClean="0"/>
              <a:t>The data is known as the Lady Tasting Tea.</a:t>
            </a:r>
            <a:endParaRPr lang="hu-HU" sz="2400" dirty="0"/>
          </a:p>
        </p:txBody>
      </p:sp>
      <p:pic>
        <p:nvPicPr>
          <p:cNvPr id="5" name="Kép 4"/>
          <p:cNvPicPr>
            <a:picLocks noChangeAspect="1"/>
          </p:cNvPicPr>
          <p:nvPr/>
        </p:nvPicPr>
        <p:blipFill>
          <a:blip r:embed="rId2"/>
          <a:stretch>
            <a:fillRect/>
          </a:stretch>
        </p:blipFill>
        <p:spPr>
          <a:xfrm>
            <a:off x="1610229" y="3453765"/>
            <a:ext cx="8604926" cy="2882412"/>
          </a:xfrm>
          <a:prstGeom prst="rect">
            <a:avLst/>
          </a:prstGeom>
        </p:spPr>
      </p:pic>
    </p:spTree>
    <p:extLst>
      <p:ext uri="{BB962C8B-B14F-4D97-AF65-F5344CB8AC3E}">
        <p14:creationId xmlns:p14="http://schemas.microsoft.com/office/powerpoint/2010/main" val="426053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48640" y="2299062"/>
            <a:ext cx="11187569" cy="3416320"/>
          </a:xfrm>
          <a:prstGeom prst="rect">
            <a:avLst/>
          </a:prstGeom>
          <a:noFill/>
        </p:spPr>
        <p:txBody>
          <a:bodyPr wrap="square" rtlCol="0">
            <a:spAutoFit/>
          </a:bodyPr>
          <a:lstStyle/>
          <a:p>
            <a:r>
              <a:rPr lang="en-US" sz="2400" dirty="0" smtClean="0"/>
              <a:t>The question arises that it would not be possible to construct a test that minimizes the sum of first and second type error probabilities?</a:t>
            </a:r>
          </a:p>
          <a:p>
            <a:endParaRPr lang="en-US" sz="2400" dirty="0" smtClean="0"/>
          </a:p>
          <a:p>
            <a:r>
              <a:rPr lang="en-US" sz="2400" dirty="0" smtClean="0"/>
              <a:t>Abraham</a:t>
            </a:r>
            <a:r>
              <a:rPr lang="hu-HU" sz="2400" dirty="0" smtClean="0"/>
              <a:t> </a:t>
            </a:r>
            <a:r>
              <a:rPr lang="hu-HU" sz="2400" dirty="0" err="1" smtClean="0"/>
              <a:t>Wald</a:t>
            </a:r>
            <a:r>
              <a:rPr lang="en-US" sz="2400" dirty="0" smtClean="0"/>
              <a:t> (1902-1950) has developed a sequential statistical test that minimizes the expected number of sample elements along with error probabilities.</a:t>
            </a:r>
          </a:p>
          <a:p>
            <a:endParaRPr lang="en-US" sz="2400" dirty="0" smtClean="0"/>
          </a:p>
          <a:p>
            <a:r>
              <a:rPr lang="en-US" sz="2400" dirty="0" smtClean="0"/>
              <a:t>This method is of great importance when sampling is costly because of the destruction of the product under investigation. For example, testing of explosives, bulb life testing, food composition analysis, etc.</a:t>
            </a:r>
            <a:endParaRPr lang="hu-HU" sz="2400" dirty="0"/>
          </a:p>
        </p:txBody>
      </p:sp>
      <p:sp>
        <p:nvSpPr>
          <p:cNvPr id="3" name="Téglalap 2"/>
          <p:cNvSpPr/>
          <p:nvPr/>
        </p:nvSpPr>
        <p:spPr>
          <a:xfrm>
            <a:off x="3267277" y="386975"/>
            <a:ext cx="5134932" cy="1015663"/>
          </a:xfrm>
          <a:prstGeom prst="rect">
            <a:avLst/>
          </a:prstGeom>
        </p:spPr>
        <p:txBody>
          <a:bodyPr wrap="none">
            <a:spAutoFit/>
          </a:bodyPr>
          <a:lstStyle/>
          <a:p>
            <a:r>
              <a:rPr lang="hu-HU" sz="6000" dirty="0" err="1">
                <a:solidFill>
                  <a:prstClr val="black"/>
                </a:solidFill>
                <a:latin typeface="Calibri Light" panose="020F0302020204030204"/>
                <a:ea typeface="+mj-ea"/>
                <a:cs typeface="+mj-cs"/>
              </a:rPr>
              <a:t>Sequential</a:t>
            </a:r>
            <a:r>
              <a:rPr lang="hu-HU" sz="6000" dirty="0">
                <a:solidFill>
                  <a:prstClr val="black"/>
                </a:solidFill>
                <a:latin typeface="Calibri Light" panose="020F0302020204030204"/>
                <a:ea typeface="+mj-ea"/>
                <a:cs typeface="+mj-cs"/>
              </a:rPr>
              <a:t> </a:t>
            </a:r>
            <a:r>
              <a:rPr lang="hu-HU" sz="6000" dirty="0" err="1">
                <a:solidFill>
                  <a:prstClr val="black"/>
                </a:solidFill>
                <a:latin typeface="Calibri Light" panose="020F0302020204030204"/>
                <a:ea typeface="+mj-ea"/>
                <a:cs typeface="+mj-cs"/>
              </a:rPr>
              <a:t>Tests</a:t>
            </a:r>
            <a:endParaRPr lang="hu-HU" dirty="0"/>
          </a:p>
        </p:txBody>
      </p:sp>
    </p:spTree>
    <p:extLst>
      <p:ext uri="{BB962C8B-B14F-4D97-AF65-F5344CB8AC3E}">
        <p14:creationId xmlns:p14="http://schemas.microsoft.com/office/powerpoint/2010/main" val="256959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4948" y="822959"/>
            <a:ext cx="11286309" cy="830997"/>
          </a:xfrm>
          <a:prstGeom prst="rect">
            <a:avLst/>
          </a:prstGeom>
          <a:noFill/>
        </p:spPr>
        <p:txBody>
          <a:bodyPr wrap="square" rtlCol="0">
            <a:spAutoFit/>
          </a:bodyPr>
          <a:lstStyle/>
          <a:p>
            <a:r>
              <a:rPr lang="hu-HU" sz="2400" b="1" dirty="0" smtClean="0">
                <a:solidFill>
                  <a:srgbClr val="FF0000"/>
                </a:solidFill>
              </a:rPr>
              <a:t>H</a:t>
            </a:r>
            <a:r>
              <a:rPr lang="hu-HU" sz="2400" b="1" baseline="-25000" dirty="0" smtClean="0">
                <a:solidFill>
                  <a:srgbClr val="FF0000"/>
                </a:solidFill>
              </a:rPr>
              <a:t>0</a:t>
            </a:r>
            <a:r>
              <a:rPr lang="hu-HU" sz="2400" b="1" dirty="0" smtClean="0">
                <a:solidFill>
                  <a:srgbClr val="FF0000"/>
                </a:solidFill>
              </a:rPr>
              <a:t>: </a:t>
            </a:r>
            <a:r>
              <a:rPr lang="en-US" sz="2400" dirty="0" smtClean="0"/>
              <a:t>The way of mixing the tea and the lady's ability to recognize are independent of</a:t>
            </a:r>
            <a:endParaRPr lang="hu-HU" sz="2400" dirty="0" smtClean="0"/>
          </a:p>
          <a:p>
            <a:r>
              <a:rPr lang="hu-HU" sz="2400" dirty="0" smtClean="0"/>
              <a:t>   </a:t>
            </a:r>
            <a:r>
              <a:rPr lang="en-US" sz="2400" dirty="0" smtClean="0"/>
              <a:t> </a:t>
            </a:r>
            <a:r>
              <a:rPr lang="hu-HU" sz="2400" dirty="0" smtClean="0"/>
              <a:t>   </a:t>
            </a:r>
            <a:r>
              <a:rPr lang="en-US" sz="2400" dirty="0" smtClean="0"/>
              <a:t>each other</a:t>
            </a:r>
            <a:endParaRPr lang="hu-HU" sz="2400" dirty="0"/>
          </a:p>
        </p:txBody>
      </p:sp>
      <p:sp>
        <p:nvSpPr>
          <p:cNvPr id="3" name="Szövegdoboz 2"/>
          <p:cNvSpPr txBox="1"/>
          <p:nvPr/>
        </p:nvSpPr>
        <p:spPr>
          <a:xfrm>
            <a:off x="404948" y="2181497"/>
            <a:ext cx="9797143" cy="461665"/>
          </a:xfrm>
          <a:prstGeom prst="rect">
            <a:avLst/>
          </a:prstGeom>
          <a:noFill/>
        </p:spPr>
        <p:txBody>
          <a:bodyPr wrap="square" rtlCol="0">
            <a:spAutoFit/>
          </a:bodyPr>
          <a:lstStyle/>
          <a:p>
            <a:pPr lvl="0"/>
            <a:r>
              <a:rPr lang="hu-HU" sz="2400" b="1" dirty="0" smtClean="0">
                <a:solidFill>
                  <a:srgbClr val="FF0000"/>
                </a:solidFill>
              </a:rPr>
              <a:t>H</a:t>
            </a:r>
            <a:r>
              <a:rPr lang="hu-HU" sz="2400" b="1" baseline="-25000" dirty="0" smtClean="0">
                <a:solidFill>
                  <a:srgbClr val="FF0000"/>
                </a:solidFill>
              </a:rPr>
              <a:t>1</a:t>
            </a:r>
            <a:r>
              <a:rPr lang="hu-HU" sz="2400" b="1" dirty="0" smtClean="0">
                <a:solidFill>
                  <a:srgbClr val="FF0000"/>
                </a:solidFill>
              </a:rPr>
              <a:t>: </a:t>
            </a:r>
            <a:r>
              <a:rPr lang="hu-HU" sz="2400" dirty="0">
                <a:solidFill>
                  <a:prstClr val="black"/>
                </a:solidFill>
              </a:rPr>
              <a:t> </a:t>
            </a:r>
            <a:r>
              <a:rPr lang="en-US" sz="2400" dirty="0">
                <a:solidFill>
                  <a:prstClr val="black"/>
                </a:solidFill>
              </a:rPr>
              <a:t>The lady can correctly figure out the order of mixing</a:t>
            </a:r>
            <a:endParaRPr lang="hu-HU" dirty="0"/>
          </a:p>
        </p:txBody>
      </p:sp>
      <p:sp>
        <p:nvSpPr>
          <p:cNvPr id="4" name="Szövegdoboz 3"/>
          <p:cNvSpPr txBox="1"/>
          <p:nvPr/>
        </p:nvSpPr>
        <p:spPr>
          <a:xfrm>
            <a:off x="751113" y="4075611"/>
            <a:ext cx="10593977" cy="1200329"/>
          </a:xfrm>
          <a:prstGeom prst="rect">
            <a:avLst/>
          </a:prstGeom>
          <a:noFill/>
        </p:spPr>
        <p:txBody>
          <a:bodyPr wrap="square" rtlCol="0">
            <a:spAutoFit/>
          </a:bodyPr>
          <a:lstStyle/>
          <a:p>
            <a:r>
              <a:rPr lang="en-US" sz="2400" dirty="0" smtClean="0"/>
              <a:t>A lot of times Pearson’s</a:t>
            </a:r>
            <a:r>
              <a:rPr lang="hu-HU" sz="2400" dirty="0" smtClean="0"/>
              <a:t> </a:t>
            </a:r>
            <a:r>
              <a:rPr lang="hu-HU" sz="2400" dirty="0" err="1" smtClean="0"/>
              <a:t>Chi</a:t>
            </a:r>
            <a:r>
              <a:rPr lang="hu-HU" sz="2400" dirty="0" smtClean="0"/>
              <a:t> </a:t>
            </a:r>
            <a:r>
              <a:rPr lang="hu-HU" sz="2400" dirty="0" err="1" smtClean="0"/>
              <a:t>square</a:t>
            </a:r>
            <a:r>
              <a:rPr lang="hu-HU" sz="2400" dirty="0" smtClean="0"/>
              <a:t> test </a:t>
            </a:r>
            <a:r>
              <a:rPr lang="en-US" sz="2400" dirty="0" smtClean="0"/>
              <a:t>is used for this type of analysis but when the assumptions for sample size and cell counts are not met</a:t>
            </a:r>
            <a:r>
              <a:rPr lang="hu-HU" sz="2400" dirty="0" smtClean="0"/>
              <a:t> </a:t>
            </a:r>
            <a:r>
              <a:rPr lang="en-US" sz="2400" dirty="0" smtClean="0"/>
              <a:t>then that approach is not acceptable</a:t>
            </a:r>
            <a:r>
              <a:rPr lang="hu-HU" sz="2400" dirty="0" smtClean="0"/>
              <a:t>.</a:t>
            </a:r>
            <a:endParaRPr lang="hu-HU" sz="2400" dirty="0"/>
          </a:p>
        </p:txBody>
      </p:sp>
    </p:spTree>
    <p:extLst>
      <p:ext uri="{BB962C8B-B14F-4D97-AF65-F5344CB8AC3E}">
        <p14:creationId xmlns:p14="http://schemas.microsoft.com/office/powerpoint/2010/main" val="81846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38602" y="775174"/>
            <a:ext cx="6731078" cy="4769176"/>
          </a:xfrm>
          <a:prstGeom prst="rect">
            <a:avLst/>
          </a:prstGeom>
        </p:spPr>
      </p:pic>
      <p:sp>
        <p:nvSpPr>
          <p:cNvPr id="3" name="Szövegdoboz 2"/>
          <p:cNvSpPr txBox="1"/>
          <p:nvPr/>
        </p:nvSpPr>
        <p:spPr>
          <a:xfrm>
            <a:off x="2495006" y="158154"/>
            <a:ext cx="4859215" cy="461665"/>
          </a:xfrm>
          <a:prstGeom prst="rect">
            <a:avLst/>
          </a:prstGeom>
          <a:noFill/>
        </p:spPr>
        <p:txBody>
          <a:bodyPr wrap="none" rtlCol="0">
            <a:spAutoFit/>
          </a:bodyPr>
          <a:lstStyle/>
          <a:p>
            <a:r>
              <a:rPr lang="hu-HU" sz="2400" dirty="0" smtClean="0"/>
              <a:t>Decision </a:t>
            </a:r>
            <a:r>
              <a:rPr lang="hu-HU" sz="2400" dirty="0" err="1" smtClean="0"/>
              <a:t>with</a:t>
            </a:r>
            <a:r>
              <a:rPr lang="hu-HU" sz="2400" dirty="0" smtClean="0"/>
              <a:t> </a:t>
            </a:r>
            <a:r>
              <a:rPr lang="hu-HU" sz="2400" dirty="0" err="1" smtClean="0"/>
              <a:t>Pearson</a:t>
            </a:r>
            <a:r>
              <a:rPr lang="hu-HU" sz="2400" dirty="0" smtClean="0"/>
              <a:t> </a:t>
            </a:r>
            <a:r>
              <a:rPr lang="hu-HU" sz="2400" dirty="0" err="1" smtClean="0"/>
              <a:t>Chi</a:t>
            </a:r>
            <a:r>
              <a:rPr lang="hu-HU" sz="2400" dirty="0" smtClean="0"/>
              <a:t> </a:t>
            </a:r>
            <a:r>
              <a:rPr lang="hu-HU" sz="2400" dirty="0" err="1" smtClean="0"/>
              <a:t>square</a:t>
            </a:r>
            <a:r>
              <a:rPr lang="hu-HU" sz="2400" dirty="0" smtClean="0"/>
              <a:t> test</a:t>
            </a:r>
            <a:endParaRPr lang="hu-HU" sz="2400" dirty="0"/>
          </a:p>
        </p:txBody>
      </p:sp>
      <p:sp>
        <p:nvSpPr>
          <p:cNvPr id="4" name="Szövegdoboz 3"/>
          <p:cNvSpPr txBox="1"/>
          <p:nvPr/>
        </p:nvSpPr>
        <p:spPr>
          <a:xfrm>
            <a:off x="1175657" y="5544350"/>
            <a:ext cx="9744891" cy="830997"/>
          </a:xfrm>
          <a:prstGeom prst="rect">
            <a:avLst/>
          </a:prstGeom>
          <a:noFill/>
        </p:spPr>
        <p:txBody>
          <a:bodyPr wrap="square" rtlCol="0">
            <a:spAutoFit/>
          </a:bodyPr>
          <a:lstStyle/>
          <a:p>
            <a:r>
              <a:rPr lang="en-US" sz="2400" dirty="0" smtClean="0"/>
              <a:t>Although the test accepts the null hypothesis, but the sample size is too small for the application.</a:t>
            </a:r>
            <a:endParaRPr lang="hu-HU" sz="2400" dirty="0"/>
          </a:p>
        </p:txBody>
      </p:sp>
    </p:spTree>
    <p:extLst>
      <p:ext uri="{BB962C8B-B14F-4D97-AF65-F5344CB8AC3E}">
        <p14:creationId xmlns:p14="http://schemas.microsoft.com/office/powerpoint/2010/main" val="134991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79391" y="842656"/>
            <a:ext cx="5474682" cy="2072820"/>
          </a:xfrm>
          <a:prstGeom prst="rect">
            <a:avLst/>
          </a:prstGeom>
        </p:spPr>
      </p:pic>
      <p:sp>
        <p:nvSpPr>
          <p:cNvPr id="3" name="Szövegdoboz 2"/>
          <p:cNvSpPr txBox="1"/>
          <p:nvPr/>
        </p:nvSpPr>
        <p:spPr>
          <a:xfrm>
            <a:off x="2926079" y="3289010"/>
            <a:ext cx="6818811" cy="369332"/>
          </a:xfrm>
          <a:prstGeom prst="rect">
            <a:avLst/>
          </a:prstGeom>
          <a:noFill/>
        </p:spPr>
        <p:txBody>
          <a:bodyPr wrap="square" rtlCol="0">
            <a:spAutoFit/>
          </a:bodyPr>
          <a:lstStyle/>
          <a:p>
            <a:r>
              <a:rPr lang="hu-HU" altLang="hu-HU" b="1" i="1" dirty="0">
                <a:solidFill>
                  <a:schemeClr val="tx2"/>
                </a:solidFill>
              </a:rPr>
              <a:t>Sir Ronald </a:t>
            </a:r>
            <a:r>
              <a:rPr lang="hu-HU" altLang="hu-HU" b="1" i="1" dirty="0" err="1">
                <a:solidFill>
                  <a:schemeClr val="tx2"/>
                </a:solidFill>
              </a:rPr>
              <a:t>Aylmer</a:t>
            </a:r>
            <a:r>
              <a:rPr lang="hu-HU" altLang="hu-HU" b="1" i="1" dirty="0">
                <a:solidFill>
                  <a:schemeClr val="tx2"/>
                </a:solidFill>
              </a:rPr>
              <a:t> </a:t>
            </a:r>
            <a:r>
              <a:rPr lang="hu-HU" altLang="hu-HU" b="1" i="1" dirty="0" err="1">
                <a:solidFill>
                  <a:schemeClr val="tx2"/>
                </a:solidFill>
              </a:rPr>
              <a:t>Fisher</a:t>
            </a:r>
            <a:r>
              <a:rPr lang="hu-HU" altLang="hu-HU" b="1" i="1" dirty="0">
                <a:solidFill>
                  <a:schemeClr val="tx2"/>
                </a:solidFill>
              </a:rPr>
              <a:t> </a:t>
            </a:r>
            <a:r>
              <a:rPr lang="hu-HU" altLang="hu-HU" b="1" i="1" dirty="0" smtClean="0">
                <a:solidFill>
                  <a:schemeClr val="tx2"/>
                </a:solidFill>
              </a:rPr>
              <a:t>  (</a:t>
            </a:r>
            <a:r>
              <a:rPr lang="hu-HU" altLang="hu-HU" b="1" i="1" dirty="0">
                <a:solidFill>
                  <a:schemeClr val="tx2"/>
                </a:solidFill>
              </a:rPr>
              <a:t>1890.02.17.-1962.07.29</a:t>
            </a:r>
            <a:r>
              <a:rPr lang="hu-HU" altLang="hu-HU" b="1" i="1" dirty="0" smtClean="0">
                <a:solidFill>
                  <a:schemeClr val="tx2"/>
                </a:solidFill>
              </a:rPr>
              <a:t>.)</a:t>
            </a:r>
            <a:endParaRPr lang="hu-HU" altLang="hu-HU" b="1" i="1" dirty="0">
              <a:solidFill>
                <a:schemeClr val="tx2"/>
              </a:solidFill>
            </a:endParaRPr>
          </a:p>
        </p:txBody>
      </p:sp>
      <p:sp>
        <p:nvSpPr>
          <p:cNvPr id="5" name="Szövegdoboz 4"/>
          <p:cNvSpPr txBox="1"/>
          <p:nvPr/>
        </p:nvSpPr>
        <p:spPr>
          <a:xfrm>
            <a:off x="1175657" y="4245429"/>
            <a:ext cx="9098664" cy="1200329"/>
          </a:xfrm>
          <a:prstGeom prst="rect">
            <a:avLst/>
          </a:prstGeom>
          <a:noFill/>
        </p:spPr>
        <p:txBody>
          <a:bodyPr wrap="square" rtlCol="0">
            <a:spAutoFit/>
          </a:bodyPr>
          <a:lstStyle/>
          <a:p>
            <a:r>
              <a:rPr lang="hu-HU" sz="2400" dirty="0" smtClean="0"/>
              <a:t>R. A </a:t>
            </a:r>
            <a:r>
              <a:rPr lang="hu-HU" sz="2400" dirty="0" err="1" smtClean="0"/>
              <a:t>Fisher</a:t>
            </a:r>
            <a:r>
              <a:rPr lang="hu-HU" sz="2400" dirty="0" smtClean="0"/>
              <a:t> </a:t>
            </a:r>
            <a:r>
              <a:rPr lang="hu-HU" sz="2400" dirty="0" err="1" smtClean="0"/>
              <a:t>proposed</a:t>
            </a:r>
            <a:r>
              <a:rPr lang="hu-HU" sz="2400" dirty="0" smtClean="0"/>
              <a:t> an </a:t>
            </a:r>
            <a:r>
              <a:rPr lang="hu-HU" sz="2400" dirty="0" err="1" smtClean="0"/>
              <a:t>alternative</a:t>
            </a:r>
            <a:r>
              <a:rPr lang="hu-HU" sz="2400" dirty="0" smtClean="0"/>
              <a:t> test </a:t>
            </a:r>
            <a:r>
              <a:rPr lang="hu-HU" sz="2400" dirty="0" err="1" smtClean="0"/>
              <a:t>to</a:t>
            </a:r>
            <a:r>
              <a:rPr lang="hu-HU" sz="2400" dirty="0" smtClean="0"/>
              <a:t> </a:t>
            </a:r>
            <a:r>
              <a:rPr lang="hu-HU" sz="2400" dirty="0" err="1" smtClean="0"/>
              <a:t>the</a:t>
            </a:r>
            <a:r>
              <a:rPr lang="hu-HU" sz="2400" dirty="0" smtClean="0"/>
              <a:t> </a:t>
            </a:r>
            <a:r>
              <a:rPr lang="hu-HU" sz="2400" dirty="0" err="1" smtClean="0"/>
              <a:t>problem</a:t>
            </a:r>
            <a:r>
              <a:rPr lang="hu-HU" sz="2400" dirty="0" smtClean="0"/>
              <a:t>. </a:t>
            </a:r>
            <a:r>
              <a:rPr lang="en-US" sz="2400" dirty="0" smtClean="0"/>
              <a:t>Fisher’s Exact Tests uses the hypergeometric distribution and does not rely on approximations</a:t>
            </a:r>
            <a:r>
              <a:rPr lang="hu-HU" sz="2400" dirty="0" smtClean="0"/>
              <a:t>.</a:t>
            </a:r>
            <a:endParaRPr lang="hu-HU" sz="2400" dirty="0"/>
          </a:p>
        </p:txBody>
      </p:sp>
    </p:spTree>
    <p:extLst>
      <p:ext uri="{BB962C8B-B14F-4D97-AF65-F5344CB8AC3E}">
        <p14:creationId xmlns:p14="http://schemas.microsoft.com/office/powerpoint/2010/main" val="167477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61314" y="353331"/>
            <a:ext cx="4893712" cy="769441"/>
          </a:xfrm>
          <a:prstGeom prst="rect">
            <a:avLst/>
          </a:prstGeom>
        </p:spPr>
        <p:txBody>
          <a:bodyPr wrap="none">
            <a:spAutoFit/>
          </a:bodyPr>
          <a:lstStyle/>
          <a:p>
            <a:r>
              <a:rPr lang="hu-HU" sz="4400" b="0" i="0" u="none" strike="noStrike" baseline="0" dirty="0" err="1" smtClean="0">
                <a:latin typeface="TimesNewRomanPSMT"/>
              </a:rPr>
              <a:t>Fisher's</a:t>
            </a:r>
            <a:r>
              <a:rPr lang="hu-HU" sz="4400" b="0" i="0" u="none" strike="noStrike" baseline="0" dirty="0" smtClean="0">
                <a:latin typeface="TimesNewRomanPSMT"/>
              </a:rPr>
              <a:t> </a:t>
            </a:r>
            <a:r>
              <a:rPr lang="hu-HU" sz="4400" b="0" i="0" u="none" strike="noStrike" baseline="0" dirty="0" err="1" smtClean="0">
                <a:latin typeface="TimesNewRomanPSMT"/>
              </a:rPr>
              <a:t>Exact</a:t>
            </a:r>
            <a:r>
              <a:rPr lang="hu-HU" sz="4400" b="0" i="0" u="none" strike="noStrike" baseline="0" dirty="0" smtClean="0">
                <a:latin typeface="TimesNewRomanPSMT"/>
              </a:rPr>
              <a:t> Test</a:t>
            </a:r>
            <a:endParaRPr lang="hu-HU" dirty="0"/>
          </a:p>
        </p:txBody>
      </p:sp>
      <p:sp>
        <p:nvSpPr>
          <p:cNvPr id="3" name="Szövegdoboz 2"/>
          <p:cNvSpPr txBox="1"/>
          <p:nvPr/>
        </p:nvSpPr>
        <p:spPr>
          <a:xfrm>
            <a:off x="862149" y="1397726"/>
            <a:ext cx="7419702" cy="2308324"/>
          </a:xfrm>
          <a:prstGeom prst="rect">
            <a:avLst/>
          </a:prstGeom>
          <a:noFill/>
        </p:spPr>
        <p:txBody>
          <a:bodyPr wrap="square" rtlCol="0">
            <a:spAutoFit/>
          </a:bodyPr>
          <a:lstStyle/>
          <a:p>
            <a:r>
              <a:rPr lang="en-US" sz="2400" b="0" i="0" u="none" strike="noStrike" baseline="0" dirty="0" smtClean="0">
                <a:latin typeface="TimesNewRomanPSMT"/>
              </a:rPr>
              <a:t>Why use Fisher's Exact Test?</a:t>
            </a:r>
            <a:endParaRPr lang="hu-HU" sz="2400" b="0" i="0" u="none" strike="noStrike" baseline="0" dirty="0" smtClean="0">
              <a:latin typeface="TimesNewRomanPSMT"/>
            </a:endParaRPr>
          </a:p>
          <a:p>
            <a:endParaRPr lang="en-US" sz="2400" b="0" i="0" u="none" strike="noStrike" baseline="0" dirty="0" smtClean="0">
              <a:latin typeface="TimesNewRomanPSMT"/>
            </a:endParaRPr>
          </a:p>
          <a:p>
            <a:r>
              <a:rPr lang="en-US" sz="2400" b="0" i="0" u="none" strike="noStrike" baseline="0" dirty="0" smtClean="0">
                <a:latin typeface="TimesNewRomanPSMT"/>
              </a:rPr>
              <a:t>• </a:t>
            </a:r>
            <a:r>
              <a:rPr lang="en-US" sz="2400" dirty="0">
                <a:latin typeface="TimesNewRomanPSMT"/>
              </a:rPr>
              <a:t>Chi-squared test is suitable only when all the</a:t>
            </a:r>
          </a:p>
          <a:p>
            <a:r>
              <a:rPr lang="en-US" sz="2400" dirty="0">
                <a:latin typeface="TimesNewRomanPSMT"/>
              </a:rPr>
              <a:t>cell frequencies are above a lower bound</a:t>
            </a:r>
            <a:r>
              <a:rPr lang="en-US" sz="2400" dirty="0" smtClean="0">
                <a:latin typeface="TimesNewRomanPSMT"/>
              </a:rPr>
              <a:t>.</a:t>
            </a:r>
            <a:endParaRPr lang="hu-HU" sz="2400" dirty="0" smtClean="0">
              <a:latin typeface="TimesNewRomanPSMT"/>
            </a:endParaRPr>
          </a:p>
          <a:p>
            <a:endParaRPr lang="en-US" sz="2400" dirty="0">
              <a:latin typeface="TimesNewRomanPSMT"/>
            </a:endParaRPr>
          </a:p>
          <a:p>
            <a:r>
              <a:rPr lang="hu-HU" sz="2400" b="0" i="0" u="none" strike="noStrike" baseline="0" dirty="0" smtClean="0">
                <a:latin typeface="TimesNewRomanPSMT"/>
              </a:rPr>
              <a:t>• </a:t>
            </a:r>
            <a:r>
              <a:rPr lang="hu-HU" sz="2400" dirty="0" err="1">
                <a:latin typeface="TimesNewRomanPSMT"/>
              </a:rPr>
              <a:t>Exact</a:t>
            </a:r>
            <a:r>
              <a:rPr lang="hu-HU" sz="2400" dirty="0">
                <a:latin typeface="TimesNewRomanPSMT"/>
              </a:rPr>
              <a:t> vs. </a:t>
            </a:r>
            <a:r>
              <a:rPr lang="hu-HU" sz="2400" dirty="0" err="1">
                <a:latin typeface="TimesNewRomanPSMT"/>
              </a:rPr>
              <a:t>approximate</a:t>
            </a:r>
            <a:r>
              <a:rPr lang="hu-HU" sz="2400" dirty="0">
                <a:latin typeface="TimesNewRomanPSMT"/>
              </a:rPr>
              <a:t> </a:t>
            </a:r>
            <a:r>
              <a:rPr lang="hu-HU" sz="2400" dirty="0" err="1">
                <a:latin typeface="TimesNewRomanPSMT"/>
              </a:rPr>
              <a:t>probability</a:t>
            </a:r>
            <a:r>
              <a:rPr lang="hu-HU" sz="2400" dirty="0">
                <a:latin typeface="TimesNewRomanPSMT"/>
              </a:rPr>
              <a:t> </a:t>
            </a:r>
            <a:r>
              <a:rPr lang="hu-HU" sz="2400" dirty="0" err="1">
                <a:latin typeface="TimesNewRomanPSMT"/>
              </a:rPr>
              <a:t>distributions</a:t>
            </a:r>
            <a:r>
              <a:rPr lang="hu-HU" sz="2400" dirty="0">
                <a:latin typeface="TimesNewRomanPSMT"/>
              </a:rPr>
              <a:t>.</a:t>
            </a:r>
            <a:endParaRPr lang="hu-HU" sz="2400" dirty="0"/>
          </a:p>
        </p:txBody>
      </p:sp>
      <p:pic>
        <p:nvPicPr>
          <p:cNvPr id="6" name="Kép 5"/>
          <p:cNvPicPr>
            <a:picLocks noChangeAspect="1"/>
          </p:cNvPicPr>
          <p:nvPr/>
        </p:nvPicPr>
        <p:blipFill>
          <a:blip r:embed="rId2"/>
          <a:stretch>
            <a:fillRect/>
          </a:stretch>
        </p:blipFill>
        <p:spPr>
          <a:xfrm>
            <a:off x="2180969" y="4255324"/>
            <a:ext cx="7681856" cy="1714402"/>
          </a:xfrm>
          <a:prstGeom prst="rect">
            <a:avLst/>
          </a:prstGeom>
        </p:spPr>
      </p:pic>
    </p:spTree>
    <p:extLst>
      <p:ext uri="{BB962C8B-B14F-4D97-AF65-F5344CB8AC3E}">
        <p14:creationId xmlns:p14="http://schemas.microsoft.com/office/powerpoint/2010/main" val="359487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179893" y="1098991"/>
            <a:ext cx="9283574" cy="5130282"/>
          </a:xfrm>
          <a:prstGeom prst="rect">
            <a:avLst/>
          </a:prstGeom>
        </p:spPr>
      </p:pic>
      <p:sp>
        <p:nvSpPr>
          <p:cNvPr id="4" name="Szövegdoboz 3"/>
          <p:cNvSpPr txBox="1"/>
          <p:nvPr/>
        </p:nvSpPr>
        <p:spPr>
          <a:xfrm>
            <a:off x="4049486" y="287383"/>
            <a:ext cx="3189271" cy="707886"/>
          </a:xfrm>
          <a:prstGeom prst="rect">
            <a:avLst/>
          </a:prstGeom>
          <a:noFill/>
        </p:spPr>
        <p:txBody>
          <a:bodyPr wrap="none" rtlCol="0">
            <a:spAutoFit/>
          </a:bodyPr>
          <a:lstStyle/>
          <a:p>
            <a:r>
              <a:rPr lang="hu-HU" sz="4000" dirty="0" smtClean="0"/>
              <a:t>The </a:t>
            </a:r>
            <a:r>
              <a:rPr lang="hu-HU" sz="4000" dirty="0" err="1" smtClean="0"/>
              <a:t>derivation</a:t>
            </a:r>
            <a:endParaRPr lang="hu-HU" sz="4000" dirty="0"/>
          </a:p>
        </p:txBody>
      </p:sp>
    </p:spTree>
    <p:extLst>
      <p:ext uri="{BB962C8B-B14F-4D97-AF65-F5344CB8AC3E}">
        <p14:creationId xmlns:p14="http://schemas.microsoft.com/office/powerpoint/2010/main" val="166700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1514756" y="4835524"/>
            <a:ext cx="8509345" cy="1839596"/>
          </a:xfrm>
          <a:prstGeom prst="rect">
            <a:avLst/>
          </a:prstGeom>
        </p:spPr>
      </p:pic>
      <p:pic>
        <p:nvPicPr>
          <p:cNvPr id="7" name="Kép 6"/>
          <p:cNvPicPr>
            <a:picLocks noChangeAspect="1"/>
          </p:cNvPicPr>
          <p:nvPr/>
        </p:nvPicPr>
        <p:blipFill>
          <a:blip r:embed="rId3"/>
          <a:stretch>
            <a:fillRect/>
          </a:stretch>
        </p:blipFill>
        <p:spPr>
          <a:xfrm>
            <a:off x="1928616" y="978770"/>
            <a:ext cx="7681626" cy="1713124"/>
          </a:xfrm>
          <a:prstGeom prst="rect">
            <a:avLst/>
          </a:prstGeom>
        </p:spPr>
      </p:pic>
      <p:sp>
        <p:nvSpPr>
          <p:cNvPr id="8" name="Szövegdoboz 7"/>
          <p:cNvSpPr txBox="1"/>
          <p:nvPr/>
        </p:nvSpPr>
        <p:spPr>
          <a:xfrm>
            <a:off x="431074" y="3348210"/>
            <a:ext cx="11364685" cy="830997"/>
          </a:xfrm>
          <a:prstGeom prst="rect">
            <a:avLst/>
          </a:prstGeom>
          <a:noFill/>
        </p:spPr>
        <p:txBody>
          <a:bodyPr wrap="square" rtlCol="0">
            <a:spAutoFit/>
          </a:bodyPr>
          <a:lstStyle/>
          <a:p>
            <a:r>
              <a:rPr lang="en-US" sz="2400" dirty="0"/>
              <a:t>Fisher showed that the probability of obtaining any such set of values was given by the hypergeometric distribution:</a:t>
            </a:r>
            <a:endParaRPr lang="hu-HU" sz="2400" dirty="0"/>
          </a:p>
        </p:txBody>
      </p:sp>
    </p:spTree>
    <p:extLst>
      <p:ext uri="{BB962C8B-B14F-4D97-AF65-F5344CB8AC3E}">
        <p14:creationId xmlns:p14="http://schemas.microsoft.com/office/powerpoint/2010/main" val="1490083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61703" y="1031966"/>
            <a:ext cx="10868297" cy="830997"/>
          </a:xfrm>
          <a:prstGeom prst="rect">
            <a:avLst/>
          </a:prstGeom>
          <a:noFill/>
        </p:spPr>
        <p:txBody>
          <a:bodyPr wrap="square" rtlCol="0">
            <a:spAutoFit/>
          </a:bodyPr>
          <a:lstStyle/>
          <a:p>
            <a:r>
              <a:rPr lang="hu-HU" sz="2400" dirty="0" err="1" smtClean="0"/>
              <a:t>Now</a:t>
            </a:r>
            <a:r>
              <a:rPr lang="hu-HU" sz="2400" dirty="0" smtClean="0"/>
              <a:t> </a:t>
            </a:r>
            <a:r>
              <a:rPr lang="hu-HU" sz="2400" dirty="0" err="1" smtClean="0"/>
              <a:t>return</a:t>
            </a:r>
            <a:r>
              <a:rPr lang="hu-HU" sz="2400" dirty="0" smtClean="0"/>
              <a:t> </a:t>
            </a:r>
            <a:r>
              <a:rPr lang="hu-HU" sz="2400" dirty="0" err="1" smtClean="0"/>
              <a:t>to</a:t>
            </a:r>
            <a:r>
              <a:rPr lang="hu-HU" sz="2400" dirty="0" smtClean="0"/>
              <a:t> </a:t>
            </a:r>
            <a:r>
              <a:rPr lang="hu-HU" sz="2400" dirty="0" err="1" smtClean="0"/>
              <a:t>the</a:t>
            </a:r>
            <a:r>
              <a:rPr lang="hu-HU" sz="2400" dirty="0" smtClean="0"/>
              <a:t> tea </a:t>
            </a:r>
            <a:r>
              <a:rPr lang="hu-HU" sz="2400" dirty="0" err="1" smtClean="0"/>
              <a:t>tasting</a:t>
            </a:r>
            <a:r>
              <a:rPr lang="hu-HU" sz="2400" dirty="0" smtClean="0"/>
              <a:t> </a:t>
            </a:r>
            <a:r>
              <a:rPr lang="hu-HU" sz="2400" dirty="0" err="1" smtClean="0"/>
              <a:t>problem</a:t>
            </a:r>
            <a:r>
              <a:rPr lang="hu-HU" sz="2400" dirty="0" smtClean="0"/>
              <a:t>! </a:t>
            </a:r>
            <a:r>
              <a:rPr lang="hu-HU" sz="2400" dirty="0" err="1" smtClean="0"/>
              <a:t>Apply</a:t>
            </a:r>
            <a:r>
              <a:rPr lang="hu-HU" sz="2400" dirty="0" smtClean="0"/>
              <a:t> </a:t>
            </a:r>
            <a:r>
              <a:rPr lang="hu-HU" sz="2400" dirty="0" err="1" smtClean="0"/>
              <a:t>the</a:t>
            </a:r>
            <a:r>
              <a:rPr lang="hu-HU" sz="2400" dirty="0" smtClean="0"/>
              <a:t> </a:t>
            </a:r>
            <a:r>
              <a:rPr lang="hu-HU" sz="2400" dirty="0" err="1" smtClean="0"/>
              <a:t>Fisher</a:t>
            </a:r>
            <a:r>
              <a:rPr lang="hu-HU" sz="2400" dirty="0" smtClean="0"/>
              <a:t> </a:t>
            </a:r>
            <a:r>
              <a:rPr lang="hu-HU" sz="2400" dirty="0" err="1" smtClean="0"/>
              <a:t>method</a:t>
            </a:r>
            <a:r>
              <a:rPr lang="hu-HU" sz="2400" dirty="0" smtClean="0"/>
              <a:t> </a:t>
            </a:r>
            <a:r>
              <a:rPr lang="hu-HU" sz="2400" dirty="0" err="1" smtClean="0"/>
              <a:t>to</a:t>
            </a:r>
            <a:r>
              <a:rPr lang="hu-HU" sz="2400" dirty="0" smtClean="0"/>
              <a:t> </a:t>
            </a:r>
            <a:r>
              <a:rPr lang="hu-HU" sz="2400" dirty="0" err="1" smtClean="0"/>
              <a:t>the</a:t>
            </a:r>
            <a:r>
              <a:rPr lang="hu-HU" sz="2400" dirty="0" smtClean="0"/>
              <a:t> </a:t>
            </a:r>
            <a:r>
              <a:rPr lang="hu-HU" sz="2400" dirty="0" err="1" smtClean="0"/>
              <a:t>given</a:t>
            </a:r>
            <a:r>
              <a:rPr lang="hu-HU" sz="2400" dirty="0" smtClean="0"/>
              <a:t> </a:t>
            </a:r>
            <a:r>
              <a:rPr lang="hu-HU" sz="2400" dirty="0" err="1" smtClean="0"/>
              <a:t>contingency</a:t>
            </a:r>
            <a:r>
              <a:rPr lang="hu-HU" sz="2400" dirty="0" smtClean="0"/>
              <a:t> </a:t>
            </a:r>
            <a:r>
              <a:rPr lang="hu-HU" sz="2400" dirty="0" err="1" smtClean="0"/>
              <a:t>table</a:t>
            </a:r>
            <a:r>
              <a:rPr lang="hu-HU" sz="2400" dirty="0" smtClean="0"/>
              <a:t>:</a:t>
            </a:r>
            <a:endParaRPr lang="hu-HU" sz="2400" dirty="0"/>
          </a:p>
        </p:txBody>
      </p:sp>
      <p:pic>
        <p:nvPicPr>
          <p:cNvPr id="3" name="Kép 2"/>
          <p:cNvPicPr>
            <a:picLocks noChangeAspect="1"/>
          </p:cNvPicPr>
          <p:nvPr/>
        </p:nvPicPr>
        <p:blipFill>
          <a:blip r:embed="rId2"/>
          <a:stretch>
            <a:fillRect/>
          </a:stretch>
        </p:blipFill>
        <p:spPr>
          <a:xfrm>
            <a:off x="1386903" y="2551922"/>
            <a:ext cx="8608298" cy="2877561"/>
          </a:xfrm>
          <a:prstGeom prst="rect">
            <a:avLst/>
          </a:prstGeom>
        </p:spPr>
      </p:pic>
    </p:spTree>
    <p:extLst>
      <p:ext uri="{BB962C8B-B14F-4D97-AF65-F5344CB8AC3E}">
        <p14:creationId xmlns:p14="http://schemas.microsoft.com/office/powerpoint/2010/main" val="204359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744583" y="966651"/>
            <a:ext cx="11089213" cy="1569660"/>
          </a:xfrm>
          <a:prstGeom prst="rect">
            <a:avLst/>
          </a:prstGeom>
          <a:noFill/>
        </p:spPr>
        <p:txBody>
          <a:bodyPr wrap="square" rtlCol="0">
            <a:spAutoFit/>
          </a:bodyPr>
          <a:lstStyle/>
          <a:p>
            <a:r>
              <a:rPr lang="en-US" sz="2400" dirty="0" smtClean="0"/>
              <a:t>The significance level of the Fisher Independence Exact Test (</a:t>
            </a:r>
            <a:r>
              <a:rPr lang="en-US" sz="2400" dirty="0" err="1" smtClean="0"/>
              <a:t>ie</a:t>
            </a:r>
            <a:r>
              <a:rPr lang="en-US" sz="2400" dirty="0" smtClean="0"/>
              <a:t> the first type error of the test) is the sum of the probabilities calculated with the hypergeometric formula at which the cellular frequency is at least as favorable to the alternative hypothesis as the one actually observed.</a:t>
            </a:r>
            <a:r>
              <a:rPr lang="hu-HU" sz="2400" dirty="0" smtClean="0"/>
              <a:t> </a:t>
            </a:r>
            <a:r>
              <a:rPr lang="hu-HU" sz="2400" dirty="0" err="1" smtClean="0"/>
              <a:t>This</a:t>
            </a:r>
            <a:r>
              <a:rPr lang="hu-HU" sz="2400" dirty="0" smtClean="0"/>
              <a:t> is </a:t>
            </a:r>
            <a:r>
              <a:rPr lang="hu-HU" sz="2400" dirty="0" err="1" smtClean="0"/>
              <a:t>now</a:t>
            </a:r>
            <a:r>
              <a:rPr lang="hu-HU" sz="2400" dirty="0" smtClean="0"/>
              <a:t>  0.243</a:t>
            </a:r>
            <a:r>
              <a:rPr lang="hu-HU" sz="2400" dirty="0" smtClean="0"/>
              <a:t>. (The </a:t>
            </a:r>
            <a:r>
              <a:rPr lang="hu-HU" sz="2400" dirty="0" err="1" smtClean="0"/>
              <a:t>details</a:t>
            </a:r>
            <a:r>
              <a:rPr lang="hu-HU" sz="2400" dirty="0" smtClean="0"/>
              <a:t> </a:t>
            </a:r>
            <a:r>
              <a:rPr lang="hu-HU" sz="2400" dirty="0" err="1" smtClean="0"/>
              <a:t>later</a:t>
            </a:r>
            <a:r>
              <a:rPr lang="hu-HU" sz="2400" dirty="0" smtClean="0"/>
              <a:t>…)</a:t>
            </a:r>
            <a:endParaRPr lang="hu-HU" sz="2400" dirty="0"/>
          </a:p>
        </p:txBody>
      </p:sp>
      <p:sp>
        <p:nvSpPr>
          <p:cNvPr id="4" name="Szövegdoboz 3"/>
          <p:cNvSpPr txBox="1"/>
          <p:nvPr/>
        </p:nvSpPr>
        <p:spPr>
          <a:xfrm>
            <a:off x="744583" y="3383280"/>
            <a:ext cx="10759568" cy="1200329"/>
          </a:xfrm>
          <a:prstGeom prst="rect">
            <a:avLst/>
          </a:prstGeom>
          <a:noFill/>
        </p:spPr>
        <p:txBody>
          <a:bodyPr wrap="square" rtlCol="0">
            <a:spAutoFit/>
          </a:bodyPr>
          <a:lstStyle/>
          <a:p>
            <a:r>
              <a:rPr lang="en-US" sz="2400" dirty="0" smtClean="0"/>
              <a:t>We have got that the null hypothesis was much more significant than we did with the Pearson Chi-square test! The test to taste tea does not convince us of the lady's assertion!</a:t>
            </a:r>
            <a:endParaRPr lang="hu-HU" sz="2400" dirty="0"/>
          </a:p>
        </p:txBody>
      </p:sp>
    </p:spTree>
    <p:extLst>
      <p:ext uri="{BB962C8B-B14F-4D97-AF65-F5344CB8AC3E}">
        <p14:creationId xmlns:p14="http://schemas.microsoft.com/office/powerpoint/2010/main" val="3506567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939142" y="535577"/>
            <a:ext cx="3774944" cy="707886"/>
          </a:xfrm>
          <a:prstGeom prst="rect">
            <a:avLst/>
          </a:prstGeom>
          <a:noFill/>
        </p:spPr>
        <p:txBody>
          <a:bodyPr wrap="none" rtlCol="0">
            <a:spAutoFit/>
          </a:bodyPr>
          <a:lstStyle/>
          <a:p>
            <a:r>
              <a:rPr lang="hu-HU" sz="4000" dirty="0" err="1" smtClean="0">
                <a:solidFill>
                  <a:srgbClr val="FF0000"/>
                </a:solidFill>
              </a:rPr>
              <a:t>Choosing</a:t>
            </a:r>
            <a:r>
              <a:rPr lang="hu-HU" sz="4000" dirty="0" smtClean="0">
                <a:solidFill>
                  <a:srgbClr val="FF0000"/>
                </a:solidFill>
              </a:rPr>
              <a:t> </a:t>
            </a:r>
            <a:r>
              <a:rPr lang="hu-HU" sz="4000" dirty="0" err="1" smtClean="0">
                <a:solidFill>
                  <a:srgbClr val="FF0000"/>
                </a:solidFill>
              </a:rPr>
              <a:t>subsets</a:t>
            </a:r>
            <a:endParaRPr lang="hu-HU" sz="4000" dirty="0">
              <a:solidFill>
                <a:srgbClr val="FF0000"/>
              </a:solidFill>
            </a:endParaRPr>
          </a:p>
        </p:txBody>
      </p:sp>
      <p:sp>
        <p:nvSpPr>
          <p:cNvPr id="4" name="Szövegdoboz 3"/>
          <p:cNvSpPr txBox="1"/>
          <p:nvPr/>
        </p:nvSpPr>
        <p:spPr>
          <a:xfrm>
            <a:off x="888275" y="1476102"/>
            <a:ext cx="10672354"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There are 8 × 7 × 6 × 5 = 1680 ways to choose a first cup, a second cup, a third cup, and a fourth cup, in order. </a:t>
            </a:r>
            <a:endParaRPr lang="hu-HU" sz="2400" dirty="0" smtClean="0"/>
          </a:p>
          <a:p>
            <a:pPr marL="342900" indent="-342900">
              <a:buFont typeface="Wingdings" panose="05000000000000000000" pitchFamily="2" charset="2"/>
              <a:buChar char="Ø"/>
            </a:pPr>
            <a:endParaRPr lang="hu-HU" sz="2400" dirty="0"/>
          </a:p>
          <a:p>
            <a:pPr marL="342900" indent="-342900">
              <a:buFont typeface="Wingdings" panose="05000000000000000000" pitchFamily="2" charset="2"/>
              <a:buChar char="Ø"/>
            </a:pPr>
            <a:r>
              <a:rPr lang="en-US" sz="2400" dirty="0" smtClean="0"/>
              <a:t>There are 4 × 3 × 2 × 1 = 24 ways to order four cups. </a:t>
            </a:r>
            <a:endParaRPr lang="hu-HU" sz="2400" dirty="0" smtClean="0"/>
          </a:p>
          <a:p>
            <a:pPr marL="342900" indent="-342900">
              <a:buFont typeface="Wingdings" panose="05000000000000000000" pitchFamily="2" charset="2"/>
              <a:buChar char="Ø"/>
            </a:pPr>
            <a:endParaRPr lang="hu-HU" sz="2400" dirty="0"/>
          </a:p>
          <a:p>
            <a:pPr marL="342900" indent="-342900">
              <a:buFont typeface="Wingdings" panose="05000000000000000000" pitchFamily="2" charset="2"/>
              <a:buChar char="Ø"/>
            </a:pPr>
            <a:r>
              <a:rPr lang="en-US" sz="2400" dirty="0" smtClean="0"/>
              <a:t>So the number of ways to choose 4 cups out of 8 is 1680</a:t>
            </a:r>
            <a:r>
              <a:rPr lang="hu-HU" sz="2400" dirty="0" smtClean="0"/>
              <a:t>/</a:t>
            </a:r>
            <a:r>
              <a:rPr lang="en-US" sz="2400" dirty="0" smtClean="0"/>
              <a:t>24 = 70. </a:t>
            </a:r>
            <a:endParaRPr lang="hu-HU" sz="2400" dirty="0" smtClean="0"/>
          </a:p>
          <a:p>
            <a:pPr marL="342900" indent="-342900">
              <a:buFont typeface="Wingdings" panose="05000000000000000000" pitchFamily="2" charset="2"/>
              <a:buChar char="Ø"/>
            </a:pPr>
            <a:endParaRPr lang="hu-HU" sz="2400" dirty="0"/>
          </a:p>
          <a:p>
            <a:pPr marL="342900" indent="-342900">
              <a:buFont typeface="Wingdings" panose="05000000000000000000" pitchFamily="2" charset="2"/>
              <a:buChar char="Ø"/>
            </a:pPr>
            <a:r>
              <a:rPr lang="en-US" sz="2400" dirty="0" smtClean="0"/>
              <a:t>Note: the lady performs the experiment by selecting 4 cups, say, the ones she claims to have had the tea poured first. </a:t>
            </a:r>
            <a:endParaRPr lang="hu-HU" sz="2400" dirty="0" smtClean="0"/>
          </a:p>
          <a:p>
            <a:pPr marL="342900" indent="-342900">
              <a:buFont typeface="Wingdings" panose="05000000000000000000" pitchFamily="2" charset="2"/>
              <a:buChar char="Ø"/>
            </a:pPr>
            <a:endParaRPr lang="hu-HU" sz="2400" dirty="0"/>
          </a:p>
          <a:p>
            <a:pPr marL="342900" indent="-342900">
              <a:buFont typeface="Wingdings" panose="05000000000000000000" pitchFamily="2" charset="2"/>
              <a:buChar char="Ø"/>
            </a:pPr>
            <a:r>
              <a:rPr lang="en-US" sz="2400" dirty="0" smtClean="0"/>
              <a:t>For example, the probability that she would correctly identify all 4 cups is 1</a:t>
            </a:r>
            <a:r>
              <a:rPr lang="hu-HU" sz="2400" dirty="0" smtClean="0"/>
              <a:t>/</a:t>
            </a:r>
            <a:r>
              <a:rPr lang="en-US" sz="2400" dirty="0" smtClean="0"/>
              <a:t>70 .</a:t>
            </a:r>
            <a:endParaRPr lang="hu-HU" sz="2400" dirty="0"/>
          </a:p>
        </p:txBody>
      </p:sp>
    </p:spTree>
    <p:extLst>
      <p:ext uri="{BB962C8B-B14F-4D97-AF65-F5344CB8AC3E}">
        <p14:creationId xmlns:p14="http://schemas.microsoft.com/office/powerpoint/2010/main" val="3409243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396343" y="444137"/>
            <a:ext cx="2473754" cy="707886"/>
          </a:xfrm>
          <a:prstGeom prst="rect">
            <a:avLst/>
          </a:prstGeom>
          <a:noFill/>
        </p:spPr>
        <p:txBody>
          <a:bodyPr wrap="none" rtlCol="0">
            <a:spAutoFit/>
          </a:bodyPr>
          <a:lstStyle/>
          <a:p>
            <a:r>
              <a:rPr lang="hu-HU" sz="4000" dirty="0" err="1" smtClean="0">
                <a:solidFill>
                  <a:srgbClr val="FF0000"/>
                </a:solidFill>
              </a:rPr>
              <a:t>Choosing</a:t>
            </a:r>
            <a:r>
              <a:rPr lang="hu-HU" sz="4000" dirty="0" smtClean="0">
                <a:solidFill>
                  <a:srgbClr val="FF0000"/>
                </a:solidFill>
              </a:rPr>
              <a:t> 3</a:t>
            </a:r>
          </a:p>
        </p:txBody>
      </p:sp>
      <p:sp>
        <p:nvSpPr>
          <p:cNvPr id="3" name="Szövegdoboz 2"/>
          <p:cNvSpPr txBox="1"/>
          <p:nvPr/>
        </p:nvSpPr>
        <p:spPr>
          <a:xfrm>
            <a:off x="522515" y="1515292"/>
            <a:ext cx="11129554"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To get exactly 3 right, and, hence, 1 wrong, she would first have to</a:t>
            </a:r>
            <a:r>
              <a:rPr lang="hu-HU" sz="2400" dirty="0" smtClean="0"/>
              <a:t> </a:t>
            </a:r>
            <a:r>
              <a:rPr lang="en-US" sz="2400" dirty="0" smtClean="0"/>
              <a:t>choose 3 from the 4 correct ones.</a:t>
            </a:r>
            <a:endParaRPr lang="hu-HU" sz="2400" dirty="0" smtClean="0"/>
          </a:p>
          <a:p>
            <a:endParaRPr lang="en-US" sz="2400" dirty="0" smtClean="0"/>
          </a:p>
          <a:p>
            <a:pPr marL="342900" indent="-342900">
              <a:buFont typeface="Wingdings" panose="05000000000000000000" pitchFamily="2" charset="2"/>
              <a:buChar char="Ø"/>
            </a:pPr>
            <a:r>
              <a:rPr lang="en-US" sz="2400" dirty="0" smtClean="0"/>
              <a:t>She can do this 4 × 3 × 2 = 24 ways with order.</a:t>
            </a:r>
            <a:endParaRPr lang="hu-HU" sz="2400" dirty="0" smtClean="0"/>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Since 3 cups can be ordered in 3 × 2 = 6 ways, there are 4 ways for her</a:t>
            </a:r>
            <a:r>
              <a:rPr lang="hu-HU" sz="2400" dirty="0" smtClean="0"/>
              <a:t> </a:t>
            </a:r>
            <a:r>
              <a:rPr lang="en-US" sz="2400" dirty="0" smtClean="0"/>
              <a:t>to choose the 3 correctly.</a:t>
            </a:r>
            <a:endParaRPr lang="hu-HU" sz="2400" dirty="0" smtClean="0"/>
          </a:p>
          <a:p>
            <a:endParaRPr lang="en-US" sz="2400" dirty="0" smtClean="0"/>
          </a:p>
          <a:p>
            <a:pPr marL="342900" indent="-342900">
              <a:buFont typeface="Wingdings" panose="05000000000000000000" pitchFamily="2" charset="2"/>
              <a:buChar char="Ø"/>
            </a:pPr>
            <a:r>
              <a:rPr lang="en-US" sz="2400" dirty="0" smtClean="0"/>
              <a:t>Since she can now choose the 1 incorrect cup 4 ways, there are a total</a:t>
            </a:r>
            <a:r>
              <a:rPr lang="hu-HU" sz="2400" dirty="0" smtClean="0"/>
              <a:t> </a:t>
            </a:r>
            <a:r>
              <a:rPr lang="en-US" sz="2400" dirty="0" smtClean="0"/>
              <a:t>of 4 × 4 = 16 ways for her to choose exactly 3 right and 1 wrong.</a:t>
            </a:r>
            <a:endParaRPr lang="hu-HU" sz="2400" dirty="0" smtClean="0"/>
          </a:p>
          <a:p>
            <a:endParaRPr lang="en-US" sz="2400" dirty="0" smtClean="0"/>
          </a:p>
          <a:p>
            <a:pPr marL="342900" indent="-342900">
              <a:buFont typeface="Wingdings" panose="05000000000000000000" pitchFamily="2" charset="2"/>
              <a:buChar char="Ø"/>
            </a:pPr>
            <a:r>
              <a:rPr lang="en-US" sz="2400" dirty="0" smtClean="0"/>
              <a:t>Hence the probability that she chooses exactly 3 correctly is 16</a:t>
            </a:r>
            <a:r>
              <a:rPr lang="hu-HU" sz="2400" dirty="0" smtClean="0"/>
              <a:t>/</a:t>
            </a:r>
            <a:r>
              <a:rPr lang="en-US" sz="2400" dirty="0" smtClean="0"/>
              <a:t>70 =8</a:t>
            </a:r>
            <a:r>
              <a:rPr lang="hu-HU" sz="2400" dirty="0"/>
              <a:t>/</a:t>
            </a:r>
            <a:r>
              <a:rPr lang="en-US" sz="2400" dirty="0" smtClean="0"/>
              <a:t>35 .</a:t>
            </a:r>
          </a:p>
          <a:p>
            <a:endParaRPr lang="hu-HU" sz="2400" dirty="0"/>
          </a:p>
        </p:txBody>
      </p:sp>
    </p:spTree>
    <p:extLst>
      <p:ext uri="{BB962C8B-B14F-4D97-AF65-F5344CB8AC3E}">
        <p14:creationId xmlns:p14="http://schemas.microsoft.com/office/powerpoint/2010/main" val="6239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92332" y="679269"/>
            <a:ext cx="10395218" cy="584775"/>
          </a:xfrm>
          <a:prstGeom prst="rect">
            <a:avLst/>
          </a:prstGeom>
          <a:noFill/>
        </p:spPr>
        <p:txBody>
          <a:bodyPr wrap="none" rtlCol="0">
            <a:spAutoFit/>
          </a:bodyPr>
          <a:lstStyle/>
          <a:p>
            <a:r>
              <a:rPr lang="en-US" sz="3200" dirty="0" smtClean="0"/>
              <a:t>Abraham Wald (1902–1950) – Founder of Sequential Analysis</a:t>
            </a:r>
            <a:endParaRPr lang="hu-HU" sz="3200" dirty="0"/>
          </a:p>
        </p:txBody>
      </p:sp>
      <p:pic>
        <p:nvPicPr>
          <p:cNvPr id="3" name="Kép 2"/>
          <p:cNvPicPr>
            <a:picLocks noChangeAspect="1"/>
          </p:cNvPicPr>
          <p:nvPr/>
        </p:nvPicPr>
        <p:blipFill>
          <a:blip r:embed="rId2"/>
          <a:stretch>
            <a:fillRect/>
          </a:stretch>
        </p:blipFill>
        <p:spPr>
          <a:xfrm>
            <a:off x="922548" y="1838275"/>
            <a:ext cx="2117306" cy="2658938"/>
          </a:xfrm>
          <a:prstGeom prst="rect">
            <a:avLst/>
          </a:prstGeom>
        </p:spPr>
      </p:pic>
      <p:pic>
        <p:nvPicPr>
          <p:cNvPr id="4" name="Kép 3"/>
          <p:cNvPicPr>
            <a:picLocks noChangeAspect="1"/>
          </p:cNvPicPr>
          <p:nvPr/>
        </p:nvPicPr>
        <p:blipFill>
          <a:blip r:embed="rId3"/>
          <a:stretch>
            <a:fillRect/>
          </a:stretch>
        </p:blipFill>
        <p:spPr>
          <a:xfrm>
            <a:off x="8603507" y="1642332"/>
            <a:ext cx="2247602" cy="2658938"/>
          </a:xfrm>
          <a:prstGeom prst="rect">
            <a:avLst/>
          </a:prstGeom>
        </p:spPr>
      </p:pic>
      <p:pic>
        <p:nvPicPr>
          <p:cNvPr id="5" name="Kép 4"/>
          <p:cNvPicPr>
            <a:picLocks noChangeAspect="1"/>
          </p:cNvPicPr>
          <p:nvPr/>
        </p:nvPicPr>
        <p:blipFill>
          <a:blip r:embed="rId4"/>
          <a:stretch>
            <a:fillRect/>
          </a:stretch>
        </p:blipFill>
        <p:spPr>
          <a:xfrm>
            <a:off x="3903688" y="4199062"/>
            <a:ext cx="3615708" cy="2658938"/>
          </a:xfrm>
          <a:prstGeom prst="rect">
            <a:avLst/>
          </a:prstGeom>
        </p:spPr>
      </p:pic>
      <p:sp>
        <p:nvSpPr>
          <p:cNvPr id="6" name="Szövegdoboz 5"/>
          <p:cNvSpPr txBox="1"/>
          <p:nvPr/>
        </p:nvSpPr>
        <p:spPr>
          <a:xfrm>
            <a:off x="3435531" y="1838275"/>
            <a:ext cx="4552022" cy="2031325"/>
          </a:xfrm>
          <a:prstGeom prst="rect">
            <a:avLst/>
          </a:prstGeom>
          <a:noFill/>
        </p:spPr>
        <p:txBody>
          <a:bodyPr wrap="square" rtlCol="0">
            <a:spAutoFit/>
          </a:bodyPr>
          <a:lstStyle/>
          <a:p>
            <a:r>
              <a:rPr lang="en-US" b="1" dirty="0" smtClean="0"/>
              <a:t>Abraham Wald </a:t>
            </a:r>
            <a:r>
              <a:rPr lang="en-US" dirty="0" smtClean="0"/>
              <a:t>(Hungarian: Wald </a:t>
            </a:r>
            <a:r>
              <a:rPr lang="en-US" dirty="0" err="1" smtClean="0"/>
              <a:t>Ábrahám</a:t>
            </a:r>
            <a:r>
              <a:rPr lang="hu-HU" dirty="0" smtClean="0"/>
              <a:t>)</a:t>
            </a:r>
            <a:r>
              <a:rPr lang="en-US" dirty="0" smtClean="0"/>
              <a:t>,</a:t>
            </a:r>
            <a:r>
              <a:rPr lang="hu-HU" dirty="0"/>
              <a:t> </a:t>
            </a:r>
            <a:r>
              <a:rPr lang="en-US" dirty="0" smtClean="0"/>
              <a:t>was a mathematician born in </a:t>
            </a:r>
            <a:r>
              <a:rPr lang="hu-HU" dirty="0" smtClean="0"/>
              <a:t>Kolozsvár</a:t>
            </a:r>
            <a:r>
              <a:rPr lang="en-US" dirty="0" smtClean="0"/>
              <a:t>, in the then Austria–Hungary (present-day Romania) who contributed to decision theory, geometry, and econometrics, and founded the field of statistical sequential analysis. He spent his researching years at Columbia University.</a:t>
            </a:r>
            <a:endParaRPr lang="hu-HU" dirty="0"/>
          </a:p>
        </p:txBody>
      </p:sp>
    </p:spTree>
    <p:extLst>
      <p:ext uri="{BB962C8B-B14F-4D97-AF65-F5344CB8AC3E}">
        <p14:creationId xmlns:p14="http://schemas.microsoft.com/office/powerpoint/2010/main" val="1372743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82388" y="143691"/>
            <a:ext cx="6544492" cy="707886"/>
          </a:xfrm>
          <a:prstGeom prst="rect">
            <a:avLst/>
          </a:prstGeom>
          <a:noFill/>
        </p:spPr>
        <p:txBody>
          <a:bodyPr wrap="square" rtlCol="0">
            <a:spAutoFit/>
          </a:bodyPr>
          <a:lstStyle/>
          <a:p>
            <a:r>
              <a:rPr lang="hu-HU" sz="4000" dirty="0" err="1" smtClean="0">
                <a:solidFill>
                  <a:srgbClr val="FF0000"/>
                </a:solidFill>
              </a:rPr>
              <a:t>Statistical</a:t>
            </a:r>
            <a:r>
              <a:rPr lang="hu-HU" sz="4000" dirty="0" smtClean="0">
                <a:solidFill>
                  <a:srgbClr val="FF0000"/>
                </a:solidFill>
              </a:rPr>
              <a:t> </a:t>
            </a:r>
            <a:r>
              <a:rPr lang="hu-HU" sz="4000" dirty="0" err="1" smtClean="0">
                <a:solidFill>
                  <a:srgbClr val="FF0000"/>
                </a:solidFill>
              </a:rPr>
              <a:t>significance</a:t>
            </a:r>
            <a:endParaRPr lang="hu-HU" sz="4000" dirty="0">
              <a:solidFill>
                <a:srgbClr val="FF0000"/>
              </a:solidFill>
            </a:endParaRPr>
          </a:p>
        </p:txBody>
      </p:sp>
      <p:sp>
        <p:nvSpPr>
          <p:cNvPr id="3" name="Szövegdoboz 2"/>
          <p:cNvSpPr txBox="1"/>
          <p:nvPr/>
        </p:nvSpPr>
        <p:spPr>
          <a:xfrm>
            <a:off x="391886" y="982206"/>
            <a:ext cx="11325497" cy="600164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Suppose the lady correctly identifies all 4 cups</a:t>
            </a:r>
            <a:r>
              <a:rPr lang="en-US" sz="2400" dirty="0" smtClean="0"/>
              <a:t>.</a:t>
            </a:r>
            <a:r>
              <a:rPr lang="hu-HU" sz="2400" dirty="0" smtClean="0"/>
              <a:t> The </a:t>
            </a:r>
            <a:r>
              <a:rPr lang="hu-HU" sz="2400" dirty="0" err="1" smtClean="0"/>
              <a:t>probability</a:t>
            </a:r>
            <a:r>
              <a:rPr lang="hu-HU" sz="2400" dirty="0" smtClean="0"/>
              <a:t> of </a:t>
            </a:r>
            <a:r>
              <a:rPr lang="hu-HU" sz="2400" dirty="0" err="1" smtClean="0"/>
              <a:t>this</a:t>
            </a:r>
            <a:r>
              <a:rPr lang="hu-HU" sz="2400" dirty="0" smtClean="0"/>
              <a:t> </a:t>
            </a:r>
            <a:r>
              <a:rPr lang="hu-HU" sz="2400" dirty="0" err="1" smtClean="0"/>
              <a:t>when</a:t>
            </a:r>
            <a:r>
              <a:rPr lang="hu-HU" sz="2400" dirty="0" smtClean="0"/>
              <a:t> </a:t>
            </a:r>
            <a:r>
              <a:rPr lang="hu-HU" sz="2400" dirty="0" err="1" smtClean="0"/>
              <a:t>she</a:t>
            </a:r>
            <a:r>
              <a:rPr lang="hu-HU" sz="2400" dirty="0" smtClean="0"/>
              <a:t> </a:t>
            </a:r>
            <a:r>
              <a:rPr lang="hu-HU" sz="2400" dirty="0" err="1" smtClean="0"/>
              <a:t>choose</a:t>
            </a:r>
            <a:r>
              <a:rPr lang="hu-HU" sz="2400" dirty="0" smtClean="0"/>
              <a:t> random is 1/70=0.014.</a:t>
            </a:r>
            <a:endParaRPr lang="hu-HU" sz="2400" dirty="0" smtClean="0"/>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Conclusion</a:t>
            </a:r>
          </a:p>
          <a:p>
            <a:pPr marL="342900" indent="-342900">
              <a:buFont typeface="Wingdings" panose="05000000000000000000" pitchFamily="2" charset="2"/>
              <a:buChar char="§"/>
            </a:pPr>
            <a:r>
              <a:rPr lang="en-US" sz="2400" dirty="0" smtClean="0"/>
              <a:t>Either she has no ability, and has chosen the correct 4 cups purely by</a:t>
            </a:r>
            <a:r>
              <a:rPr lang="hu-HU" sz="2400" dirty="0" smtClean="0"/>
              <a:t> </a:t>
            </a:r>
            <a:r>
              <a:rPr lang="en-US" sz="2400" dirty="0" smtClean="0"/>
              <a:t>chance, or</a:t>
            </a:r>
          </a:p>
          <a:p>
            <a:pPr marL="342900" indent="-342900">
              <a:buFont typeface="Wingdings" panose="05000000000000000000" pitchFamily="2" charset="2"/>
              <a:buChar char="§"/>
            </a:pPr>
            <a:r>
              <a:rPr lang="en-US" sz="2400" dirty="0" smtClean="0"/>
              <a:t>she has the discriminatory ability she claims.</a:t>
            </a:r>
            <a:endParaRPr lang="hu-HU" sz="2400" dirty="0" smtClean="0"/>
          </a:p>
          <a:p>
            <a:pPr marL="342900" indent="-342900">
              <a:buFont typeface="Wingdings" panose="05000000000000000000" pitchFamily="2" charset="2"/>
              <a:buChar char="§"/>
            </a:pPr>
            <a:endParaRPr lang="en-US" sz="2400" dirty="0" smtClean="0"/>
          </a:p>
          <a:p>
            <a:pPr marL="342900" indent="-342900">
              <a:buFont typeface="Wingdings" panose="05000000000000000000" pitchFamily="2" charset="2"/>
              <a:buChar char="Ø"/>
            </a:pPr>
            <a:r>
              <a:rPr lang="en-US" sz="2400" dirty="0" smtClean="0"/>
              <a:t>Since choosing correctly is highly unlikely in the first case (one chance</a:t>
            </a:r>
            <a:r>
              <a:rPr lang="hu-HU" sz="2400" dirty="0" smtClean="0"/>
              <a:t> </a:t>
            </a:r>
            <a:r>
              <a:rPr lang="en-US" sz="2400" dirty="0" smtClean="0"/>
              <a:t>in seventy), we decide for the second.</a:t>
            </a:r>
            <a:endParaRPr lang="hu-HU" sz="2400" dirty="0" smtClean="0"/>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Note: if she got 3 correct and 1 wrong, this would be evidence for her</a:t>
            </a:r>
            <a:r>
              <a:rPr lang="hu-HU" sz="2400" dirty="0" smtClean="0"/>
              <a:t> </a:t>
            </a:r>
            <a:r>
              <a:rPr lang="en-US" sz="2400" dirty="0" smtClean="0"/>
              <a:t>ability, but not persuasive evidence since the chance of getting 3 or</a:t>
            </a:r>
            <a:r>
              <a:rPr lang="hu-HU" sz="2400" dirty="0" smtClean="0"/>
              <a:t> </a:t>
            </a:r>
            <a:r>
              <a:rPr lang="en-US" sz="2400" dirty="0" smtClean="0"/>
              <a:t>more correct is 17</a:t>
            </a:r>
            <a:r>
              <a:rPr lang="hu-HU" sz="2400" dirty="0" smtClean="0"/>
              <a:t>/</a:t>
            </a:r>
            <a:r>
              <a:rPr lang="en-US" sz="2400" dirty="0" smtClean="0"/>
              <a:t>70 = 0.2429.</a:t>
            </a:r>
            <a:endParaRPr lang="hu-HU" sz="2400" dirty="0" smtClean="0"/>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Note: typically, a result is considered statistically significant if the</a:t>
            </a:r>
            <a:r>
              <a:rPr lang="hu-HU" sz="2400" dirty="0" smtClean="0"/>
              <a:t> </a:t>
            </a:r>
            <a:r>
              <a:rPr lang="en-US" sz="2400" dirty="0" smtClean="0"/>
              <a:t>probability of its occurrence is less than 0.05, that is, less than 1 out</a:t>
            </a:r>
            <a:r>
              <a:rPr lang="hu-HU" sz="2400" dirty="0" smtClean="0"/>
              <a:t> </a:t>
            </a:r>
            <a:r>
              <a:rPr lang="en-US" sz="2400" dirty="0" smtClean="0"/>
              <a:t>of 20.</a:t>
            </a:r>
          </a:p>
          <a:p>
            <a:endParaRPr lang="hu-HU" sz="2400" dirty="0"/>
          </a:p>
        </p:txBody>
      </p:sp>
    </p:spTree>
    <p:extLst>
      <p:ext uri="{BB962C8B-B14F-4D97-AF65-F5344CB8AC3E}">
        <p14:creationId xmlns:p14="http://schemas.microsoft.com/office/powerpoint/2010/main" val="638437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84213" y="404813"/>
            <a:ext cx="7688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hu-HU" altLang="hu-HU" sz="1800" dirty="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Potential</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values</a:t>
            </a:r>
            <a:r>
              <a:rPr lang="hu-HU" altLang="hu-HU" sz="1800" dirty="0" smtClean="0">
                <a:solidFill>
                  <a:srgbClr val="000000"/>
                </a:solidFill>
                <a:latin typeface="Arial" panose="020B0604020202020204" pitchFamily="34" charset="0"/>
              </a:rPr>
              <a:t> of         </a:t>
            </a:r>
            <a:r>
              <a:rPr lang="hu-HU" altLang="hu-HU" sz="1800" dirty="0" err="1" smtClean="0">
                <a:solidFill>
                  <a:srgbClr val="000000"/>
                </a:solidFill>
                <a:latin typeface="Arial" panose="020B0604020202020204" pitchFamily="34" charset="0"/>
              </a:rPr>
              <a:t>are</a:t>
            </a:r>
            <a:r>
              <a:rPr lang="hu-HU" altLang="hu-HU" sz="1800" dirty="0" smtClean="0">
                <a:solidFill>
                  <a:srgbClr val="000000"/>
                </a:solidFill>
                <a:latin typeface="Arial" panose="020B0604020202020204" pitchFamily="34" charset="0"/>
              </a:rPr>
              <a:t>  </a:t>
            </a:r>
            <a:r>
              <a:rPr lang="hu-HU" altLang="hu-HU" sz="1800" dirty="0">
                <a:solidFill>
                  <a:srgbClr val="000000"/>
                </a:solidFill>
                <a:latin typeface="Arial" panose="020B0604020202020204" pitchFamily="34" charset="0"/>
              </a:rPr>
              <a:t>0,1,2,3,4 </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so</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theoritically</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the</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next</a:t>
            </a:r>
            <a:r>
              <a:rPr lang="hu-HU" altLang="hu-HU" sz="1800" dirty="0" smtClean="0">
                <a:solidFill>
                  <a:srgbClr val="000000"/>
                </a:solidFill>
                <a:latin typeface="Arial" panose="020B0604020202020204" pitchFamily="34" charset="0"/>
              </a:rPr>
              <a:t> 2x2 </a:t>
            </a:r>
            <a:r>
              <a:rPr lang="hu-HU" altLang="hu-HU" sz="1800" dirty="0" err="1" smtClean="0">
                <a:solidFill>
                  <a:srgbClr val="000000"/>
                </a:solidFill>
                <a:latin typeface="Arial" panose="020B0604020202020204" pitchFamily="34" charset="0"/>
              </a:rPr>
              <a:t>contingency</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tables</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are</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possible</a:t>
            </a:r>
            <a:r>
              <a:rPr lang="hu-HU" altLang="hu-HU" sz="1800" dirty="0" smtClean="0">
                <a:solidFill>
                  <a:srgbClr val="000000"/>
                </a:solidFill>
                <a:latin typeface="Arial" panose="020B0604020202020204" pitchFamily="34" charset="0"/>
              </a:rPr>
              <a:t>: </a:t>
            </a:r>
            <a:endParaRPr lang="hu-HU" altLang="hu-HU" sz="1800" dirty="0">
              <a:solidFill>
                <a:srgbClr val="000000"/>
              </a:solidFill>
              <a:latin typeface="Arial" panose="020B060402020202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3" y="458788"/>
            <a:ext cx="361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nvGraphicFramePr>
        <p:xfrm>
          <a:off x="539750" y="1341438"/>
          <a:ext cx="5476875" cy="5095875"/>
        </p:xfrm>
        <a:graphic>
          <a:graphicData uri="http://schemas.openxmlformats.org/presentationml/2006/ole">
            <mc:AlternateContent xmlns:mc="http://schemas.openxmlformats.org/markup-compatibility/2006">
              <mc:Choice xmlns:v="urn:schemas-microsoft-com:vml" Requires="v">
                <p:oleObj spid="_x0000_s1078" name="Bitkép" r:id="rId4" imgW="5477640" imgH="5095238" progId="Paint.Picture">
                  <p:embed/>
                </p:oleObj>
              </mc:Choice>
              <mc:Fallback>
                <p:oleObj name="Bitkép" r:id="rId4" imgW="5477640" imgH="5095238" progId="Paint.Picture">
                  <p:embed/>
                  <p:pic>
                    <p:nvPicPr>
                      <p:cNvPr id="10240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1438"/>
                        <a:ext cx="54768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a:spLocks noChangeArrowheads="1"/>
          </p:cNvSpPr>
          <p:nvPr/>
        </p:nvSpPr>
        <p:spPr bwMode="auto">
          <a:xfrm>
            <a:off x="5076825" y="4437063"/>
            <a:ext cx="863600" cy="17287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 name="Rectangle 8"/>
          <p:cNvSpPr>
            <a:spLocks noChangeArrowheads="1"/>
          </p:cNvSpPr>
          <p:nvPr/>
        </p:nvSpPr>
        <p:spPr bwMode="auto">
          <a:xfrm>
            <a:off x="971550" y="4437063"/>
            <a:ext cx="863600" cy="17287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 name="AutoShape 9"/>
          <p:cNvSpPr>
            <a:spLocks noChangeArrowheads="1"/>
          </p:cNvSpPr>
          <p:nvPr/>
        </p:nvSpPr>
        <p:spPr bwMode="auto">
          <a:xfrm>
            <a:off x="6227763" y="2565400"/>
            <a:ext cx="2903174" cy="1079500"/>
          </a:xfrm>
          <a:prstGeom prst="wedgeEllipseCallout">
            <a:avLst>
              <a:gd name="adj1" fmla="val -114903"/>
              <a:gd name="adj2" fmla="val -123528"/>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hu-HU" altLang="hu-HU" sz="1800" b="0" i="0" u="none" strike="noStrike" kern="0" cap="none" spc="0" normalizeH="0" baseline="0" noProof="0" dirty="0" err="1" smtClean="0">
                <a:ln>
                  <a:noFill/>
                </a:ln>
                <a:solidFill>
                  <a:srgbClr val="000000"/>
                </a:solidFill>
                <a:effectLst/>
                <a:uLnTx/>
                <a:uFillTx/>
                <a:latin typeface="Arial" panose="020B0604020202020204" pitchFamily="34" charset="0"/>
              </a:rPr>
              <a:t>Hypergeometrical</a:t>
            </a:r>
            <a:r>
              <a:rPr kumimoji="0" lang="hu-HU" altLang="hu-HU" sz="1800" b="0" i="0" u="none" strike="noStrike" kern="0" cap="none" spc="0" normalizeH="0" noProof="0" dirty="0" smtClean="0">
                <a:ln>
                  <a:noFill/>
                </a:ln>
                <a:solidFill>
                  <a:srgbClr val="000000"/>
                </a:solidFill>
                <a:effectLst/>
                <a:uLnTx/>
                <a:uFillTx/>
                <a:latin typeface="Arial" panose="020B0604020202020204" pitchFamily="34" charset="0"/>
              </a:rPr>
              <a:t> </a:t>
            </a:r>
            <a:r>
              <a:rPr kumimoji="0" lang="hu-HU" altLang="hu-HU" sz="1800" b="0" i="0" u="none" strike="noStrike" kern="0" cap="none" spc="0" normalizeH="0" noProof="0" dirty="0" err="1" smtClean="0">
                <a:ln>
                  <a:noFill/>
                </a:ln>
                <a:solidFill>
                  <a:srgbClr val="000000"/>
                </a:solidFill>
                <a:effectLst/>
                <a:uLnTx/>
                <a:uFillTx/>
                <a:latin typeface="Arial" panose="020B0604020202020204" pitchFamily="34" charset="0"/>
              </a:rPr>
              <a:t>probability</a:t>
            </a:r>
            <a:endParaRPr kumimoji="0" lang="hu-HU" altLang="hu-HU"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11" name="Line 10"/>
          <p:cNvSpPr>
            <a:spLocks noChangeShapeType="1"/>
          </p:cNvSpPr>
          <p:nvPr/>
        </p:nvSpPr>
        <p:spPr bwMode="auto">
          <a:xfrm flipV="1">
            <a:off x="6300788" y="4508500"/>
            <a:ext cx="0" cy="16573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2" name="AutoShape 11"/>
          <p:cNvSpPr>
            <a:spLocks noChangeArrowheads="1"/>
          </p:cNvSpPr>
          <p:nvPr/>
        </p:nvSpPr>
        <p:spPr bwMode="auto">
          <a:xfrm>
            <a:off x="7596188" y="5013324"/>
            <a:ext cx="2579778" cy="1152525"/>
          </a:xfrm>
          <a:prstGeom prst="wedgeEllipseCallout">
            <a:avLst>
              <a:gd name="adj1" fmla="val -120809"/>
              <a:gd name="adj2" fmla="val -73915"/>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hu-HU" altLang="hu-HU" sz="2800" b="0" i="1" u="none" strike="noStrike" kern="0" cap="none" spc="0" normalizeH="0" baseline="0" noProof="0" dirty="0" smtClean="0">
                <a:ln>
                  <a:noFill/>
                </a:ln>
                <a:solidFill>
                  <a:srgbClr val="000000"/>
                </a:solidFill>
                <a:effectLst/>
                <a:uLnTx/>
                <a:uFillTx/>
                <a:latin typeface="Arial" panose="020B0604020202020204" pitchFamily="34" charset="0"/>
                <a:sym typeface="Symbol" panose="05050102010706020507" pitchFamily="18" charset="2"/>
              </a:rPr>
              <a:t></a:t>
            </a:r>
            <a:r>
              <a:rPr kumimoji="0" lang="hu-HU" altLang="hu-HU" sz="1800" b="0" i="0" u="none" strike="noStrike" kern="0" cap="none" spc="0" normalizeH="0" baseline="0" noProof="0" dirty="0" smtClean="0">
                <a:ln>
                  <a:noFill/>
                </a:ln>
                <a:solidFill>
                  <a:srgbClr val="000000"/>
                </a:solidFill>
                <a:effectLst/>
                <a:uLnTx/>
                <a:uFillTx/>
                <a:latin typeface="Arial" panose="020B0604020202020204" pitchFamily="34" charset="0"/>
              </a:rPr>
              <a:t>  </a:t>
            </a:r>
            <a:r>
              <a:rPr lang="hu-HU" altLang="hu-HU" sz="1800" kern="0" dirty="0">
                <a:solidFill>
                  <a:srgbClr val="000000"/>
                </a:solidFill>
                <a:latin typeface="Arial" panose="020B0604020202020204" pitchFamily="34" charset="0"/>
              </a:rPr>
              <a:t>s</a:t>
            </a:r>
            <a:r>
              <a:rPr kumimoji="0" lang="hu-HU" altLang="hu-HU" sz="1800" b="0" i="0" u="none" strike="noStrike" kern="0" cap="none" spc="0" normalizeH="0" baseline="0" noProof="0" dirty="0" err="1" smtClean="0">
                <a:ln>
                  <a:noFill/>
                </a:ln>
                <a:solidFill>
                  <a:srgbClr val="000000"/>
                </a:solidFill>
                <a:effectLst/>
                <a:uLnTx/>
                <a:uFillTx/>
                <a:latin typeface="Arial" panose="020B0604020202020204" pitchFamily="34" charset="0"/>
              </a:rPr>
              <a:t>ignificance</a:t>
            </a:r>
            <a:r>
              <a:rPr kumimoji="0" lang="hu-HU" altLang="hu-HU" sz="1800" b="0" i="0" u="none" strike="noStrike" kern="0" cap="none" spc="0" normalizeH="0" noProof="0" dirty="0" smtClean="0">
                <a:ln>
                  <a:noFill/>
                </a:ln>
                <a:solidFill>
                  <a:srgbClr val="000000"/>
                </a:solidFill>
                <a:effectLst/>
                <a:uLnTx/>
                <a:uFillTx/>
                <a:latin typeface="Arial" panose="020B0604020202020204" pitchFamily="34" charset="0"/>
              </a:rPr>
              <a:t> </a:t>
            </a:r>
            <a:r>
              <a:rPr kumimoji="0" lang="hu-HU" altLang="hu-HU" sz="1800" b="0" i="0" u="none" strike="noStrike" kern="0" cap="none" spc="0" normalizeH="0" noProof="0" dirty="0" err="1" smtClean="0">
                <a:ln>
                  <a:noFill/>
                </a:ln>
                <a:solidFill>
                  <a:srgbClr val="000000"/>
                </a:solidFill>
                <a:effectLst/>
                <a:uLnTx/>
                <a:uFillTx/>
                <a:latin typeface="Arial" panose="020B0604020202020204" pitchFamily="34" charset="0"/>
              </a:rPr>
              <a:t>level</a:t>
            </a:r>
            <a:endParaRPr kumimoji="0" lang="hu-HU" altLang="hu-HU"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71769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18457" y="2821577"/>
            <a:ext cx="10776857" cy="830997"/>
          </a:xfrm>
          <a:prstGeom prst="rect">
            <a:avLst/>
          </a:prstGeom>
          <a:noFill/>
        </p:spPr>
        <p:txBody>
          <a:bodyPr wrap="square" rtlCol="0">
            <a:spAutoFit/>
          </a:bodyPr>
          <a:lstStyle/>
          <a:p>
            <a:r>
              <a:rPr lang="en-US" sz="2400" dirty="0" smtClean="0"/>
              <a:t>What would it have been if the lady had recognized the mixtures with same efficiency at a double or triple sample sizes?</a:t>
            </a:r>
            <a:endParaRPr lang="hu-HU" sz="2400" dirty="0"/>
          </a:p>
        </p:txBody>
      </p:sp>
    </p:spTree>
    <p:extLst>
      <p:ext uri="{BB962C8B-B14F-4D97-AF65-F5344CB8AC3E}">
        <p14:creationId xmlns:p14="http://schemas.microsoft.com/office/powerpoint/2010/main" val="202074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txBox="1">
            <a:spLocks/>
          </p:cNvSpPr>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r" rtl="0" eaLnBrk="1" fontAlgn="base" hangingPunct="1">
              <a:spcBef>
                <a:spcPct val="0"/>
              </a:spcBef>
              <a:spcAft>
                <a:spcPct val="0"/>
              </a:spcAft>
              <a:defRPr sz="2400" kern="1200" smtClean="0">
                <a:solidFill>
                  <a:schemeClr val="tx1"/>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2C02E6-336F-4415-A865-4B58B8A2F1AE}"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Text Box 7"/>
          <p:cNvSpPr txBox="1">
            <a:spLocks noChangeArrowheads="1"/>
          </p:cNvSpPr>
          <p:nvPr/>
        </p:nvSpPr>
        <p:spPr bwMode="auto">
          <a:xfrm>
            <a:off x="2124075" y="188913"/>
            <a:ext cx="22365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hu-HU" altLang="hu-HU" sz="1800" dirty="0" err="1" smtClean="0">
                <a:solidFill>
                  <a:srgbClr val="000000"/>
                </a:solidFill>
                <a:latin typeface="Arial" panose="020B0604020202020204" pitchFamily="34" charset="0"/>
              </a:rPr>
              <a:t>Original</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frequencies</a:t>
            </a:r>
            <a:endParaRPr lang="hu-HU" altLang="hu-HU" sz="1800" dirty="0">
              <a:solidFill>
                <a:srgbClr val="000000"/>
              </a:solidFill>
              <a:latin typeface="Arial" panose="020B0604020202020204" pitchFamily="34" charset="0"/>
            </a:endParaRPr>
          </a:p>
          <a:p>
            <a:pPr fontAlgn="base">
              <a:spcBef>
                <a:spcPct val="0"/>
              </a:spcBef>
              <a:spcAft>
                <a:spcPct val="0"/>
              </a:spcAft>
            </a:pPr>
            <a:endParaRPr lang="hu-HU" altLang="hu-HU" sz="1800" dirty="0">
              <a:solidFill>
                <a:srgbClr val="000000"/>
              </a:solidFill>
              <a:latin typeface="Arial" panose="020B0604020202020204" pitchFamily="34" charset="0"/>
            </a:endParaRPr>
          </a:p>
          <a:p>
            <a:pPr fontAlgn="base">
              <a:spcBef>
                <a:spcPct val="0"/>
              </a:spcBef>
              <a:spcAft>
                <a:spcPct val="0"/>
              </a:spcAft>
            </a:pPr>
            <a:r>
              <a:rPr lang="hu-HU" altLang="hu-HU" sz="1800" dirty="0">
                <a:solidFill>
                  <a:srgbClr val="000000"/>
                </a:solidFill>
                <a:latin typeface="Arial" panose="020B0604020202020204" pitchFamily="34" charset="0"/>
              </a:rPr>
              <a:t>       </a:t>
            </a:r>
            <a:r>
              <a:rPr lang="hu-HU" altLang="hu-HU" sz="1800" i="1" dirty="0">
                <a:solidFill>
                  <a:srgbClr val="000000"/>
                </a:solidFill>
                <a:latin typeface="Arial" panose="020B0604020202020204" pitchFamily="34" charset="0"/>
              </a:rPr>
              <a:t>n</a:t>
            </a:r>
            <a:r>
              <a:rPr lang="hu-HU" altLang="hu-HU" sz="1800" dirty="0">
                <a:solidFill>
                  <a:srgbClr val="000000"/>
                </a:solidFill>
                <a:latin typeface="Arial" panose="020B0604020202020204" pitchFamily="34" charset="0"/>
              </a:rPr>
              <a:t>=8, </a:t>
            </a:r>
            <a:r>
              <a:rPr lang="hu-HU" altLang="hu-HU" sz="1800" i="1" dirty="0">
                <a:solidFill>
                  <a:srgbClr val="000000"/>
                </a:solidFill>
                <a:latin typeface="Arial" panose="020B0604020202020204" pitchFamily="34" charset="0"/>
                <a:sym typeface="Symbol" panose="05050102010706020507" pitchFamily="18" charset="2"/>
              </a:rPr>
              <a:t></a:t>
            </a:r>
            <a:r>
              <a:rPr lang="hu-HU" altLang="hu-HU" sz="1800" dirty="0">
                <a:solidFill>
                  <a:srgbClr val="000000"/>
                </a:solidFill>
                <a:latin typeface="Arial" panose="020B0604020202020204" pitchFamily="34" charset="0"/>
              </a:rPr>
              <a:t>=0,242</a:t>
            </a:r>
          </a:p>
        </p:txBody>
      </p:sp>
      <p:sp>
        <p:nvSpPr>
          <p:cNvPr id="6" name="Text Box 8"/>
          <p:cNvSpPr txBox="1">
            <a:spLocks noChangeArrowheads="1"/>
          </p:cNvSpPr>
          <p:nvPr/>
        </p:nvSpPr>
        <p:spPr bwMode="auto">
          <a:xfrm>
            <a:off x="2051050" y="2636838"/>
            <a:ext cx="22621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hu-HU" altLang="hu-HU" sz="1800" dirty="0" err="1" smtClean="0">
                <a:solidFill>
                  <a:srgbClr val="000000"/>
                </a:solidFill>
                <a:latin typeface="Arial" panose="020B0604020202020204" pitchFamily="34" charset="0"/>
              </a:rPr>
              <a:t>Double</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frequencies</a:t>
            </a:r>
            <a:endParaRPr lang="hu-HU" altLang="hu-HU" sz="1800" dirty="0">
              <a:solidFill>
                <a:srgbClr val="000000"/>
              </a:solidFill>
              <a:latin typeface="Arial" panose="020B0604020202020204" pitchFamily="34" charset="0"/>
            </a:endParaRPr>
          </a:p>
          <a:p>
            <a:pPr fontAlgn="base">
              <a:spcBef>
                <a:spcPct val="0"/>
              </a:spcBef>
              <a:spcAft>
                <a:spcPct val="0"/>
              </a:spcAft>
            </a:pPr>
            <a:endParaRPr lang="hu-HU" altLang="hu-HU" sz="1800" dirty="0">
              <a:solidFill>
                <a:srgbClr val="000000"/>
              </a:solidFill>
              <a:latin typeface="Arial" panose="020B0604020202020204" pitchFamily="34" charset="0"/>
            </a:endParaRPr>
          </a:p>
          <a:p>
            <a:pPr fontAlgn="base">
              <a:spcBef>
                <a:spcPct val="0"/>
              </a:spcBef>
              <a:spcAft>
                <a:spcPct val="0"/>
              </a:spcAft>
            </a:pPr>
            <a:r>
              <a:rPr lang="hu-HU" altLang="hu-HU" sz="1800" dirty="0">
                <a:solidFill>
                  <a:srgbClr val="000000"/>
                </a:solidFill>
                <a:latin typeface="Arial" panose="020B0604020202020204" pitchFamily="34" charset="0"/>
              </a:rPr>
              <a:t>         </a:t>
            </a:r>
            <a:r>
              <a:rPr lang="hu-HU" altLang="hu-HU" sz="1800" i="1" dirty="0">
                <a:solidFill>
                  <a:srgbClr val="000000"/>
                </a:solidFill>
                <a:latin typeface="Arial" panose="020B0604020202020204" pitchFamily="34" charset="0"/>
              </a:rPr>
              <a:t>n</a:t>
            </a:r>
            <a:r>
              <a:rPr lang="hu-HU" altLang="hu-HU" sz="1800" dirty="0">
                <a:solidFill>
                  <a:srgbClr val="000000"/>
                </a:solidFill>
                <a:latin typeface="Arial" panose="020B0604020202020204" pitchFamily="34" charset="0"/>
              </a:rPr>
              <a:t>=16, </a:t>
            </a:r>
            <a:r>
              <a:rPr lang="hu-HU" altLang="hu-HU" sz="1800" i="1" dirty="0">
                <a:solidFill>
                  <a:srgbClr val="000000"/>
                </a:solidFill>
                <a:latin typeface="Arial" panose="020B0604020202020204" pitchFamily="34" charset="0"/>
                <a:sym typeface="Symbol" panose="05050102010706020507" pitchFamily="18" charset="2"/>
              </a:rPr>
              <a:t></a:t>
            </a:r>
            <a:r>
              <a:rPr lang="hu-HU" altLang="hu-HU" sz="1800" dirty="0">
                <a:solidFill>
                  <a:srgbClr val="000000"/>
                </a:solidFill>
                <a:latin typeface="Arial" panose="020B0604020202020204" pitchFamily="34" charset="0"/>
              </a:rPr>
              <a:t>=0,066</a:t>
            </a:r>
          </a:p>
        </p:txBody>
      </p:sp>
      <p:sp>
        <p:nvSpPr>
          <p:cNvPr id="7" name="Text Box 9"/>
          <p:cNvSpPr txBox="1">
            <a:spLocks noChangeArrowheads="1"/>
          </p:cNvSpPr>
          <p:nvPr/>
        </p:nvSpPr>
        <p:spPr bwMode="auto">
          <a:xfrm>
            <a:off x="1763713" y="5013325"/>
            <a:ext cx="22365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r>
              <a:rPr lang="hu-HU" altLang="hu-HU" sz="1800" dirty="0" err="1" smtClean="0">
                <a:solidFill>
                  <a:srgbClr val="000000"/>
                </a:solidFill>
                <a:latin typeface="Arial" panose="020B0604020202020204" pitchFamily="34" charset="0"/>
              </a:rPr>
              <a:t>Triple</a:t>
            </a:r>
            <a:r>
              <a:rPr lang="hu-HU" altLang="hu-HU" sz="1800" dirty="0" smtClean="0">
                <a:solidFill>
                  <a:srgbClr val="000000"/>
                </a:solidFill>
                <a:latin typeface="Arial" panose="020B0604020202020204" pitchFamily="34" charset="0"/>
              </a:rPr>
              <a:t> </a:t>
            </a:r>
            <a:r>
              <a:rPr lang="hu-HU" altLang="hu-HU" sz="1800" dirty="0" err="1" smtClean="0">
                <a:solidFill>
                  <a:srgbClr val="000000"/>
                </a:solidFill>
                <a:latin typeface="Arial" panose="020B0604020202020204" pitchFamily="34" charset="0"/>
              </a:rPr>
              <a:t>frequencies</a:t>
            </a:r>
            <a:endParaRPr lang="hu-HU" altLang="hu-HU" sz="1800" dirty="0">
              <a:solidFill>
                <a:srgbClr val="000000"/>
              </a:solidFill>
              <a:latin typeface="Arial" panose="020B0604020202020204" pitchFamily="34" charset="0"/>
            </a:endParaRPr>
          </a:p>
          <a:p>
            <a:pPr fontAlgn="base">
              <a:spcBef>
                <a:spcPct val="0"/>
              </a:spcBef>
              <a:spcAft>
                <a:spcPct val="0"/>
              </a:spcAft>
            </a:pPr>
            <a:endParaRPr lang="hu-HU" altLang="hu-HU" sz="1800" dirty="0">
              <a:solidFill>
                <a:srgbClr val="000000"/>
              </a:solidFill>
              <a:latin typeface="Arial" panose="020B0604020202020204" pitchFamily="34" charset="0"/>
            </a:endParaRPr>
          </a:p>
          <a:p>
            <a:pPr fontAlgn="base">
              <a:spcBef>
                <a:spcPct val="0"/>
              </a:spcBef>
              <a:spcAft>
                <a:spcPct val="0"/>
              </a:spcAft>
            </a:pPr>
            <a:r>
              <a:rPr lang="hu-HU" altLang="hu-HU" sz="1800" dirty="0">
                <a:solidFill>
                  <a:srgbClr val="000000"/>
                </a:solidFill>
                <a:latin typeface="Arial" panose="020B0604020202020204" pitchFamily="34" charset="0"/>
              </a:rPr>
              <a:t>         </a:t>
            </a:r>
            <a:r>
              <a:rPr lang="hu-HU" altLang="hu-HU" sz="1800" i="1" dirty="0">
                <a:solidFill>
                  <a:srgbClr val="000000"/>
                </a:solidFill>
                <a:latin typeface="Arial" panose="020B0604020202020204" pitchFamily="34" charset="0"/>
              </a:rPr>
              <a:t>n</a:t>
            </a:r>
            <a:r>
              <a:rPr lang="hu-HU" altLang="hu-HU" sz="1800" dirty="0">
                <a:solidFill>
                  <a:srgbClr val="000000"/>
                </a:solidFill>
                <a:latin typeface="Arial" panose="020B0604020202020204" pitchFamily="34" charset="0"/>
              </a:rPr>
              <a:t>=24, </a:t>
            </a:r>
            <a:r>
              <a:rPr lang="hu-HU" altLang="hu-HU" sz="1800" i="1" dirty="0">
                <a:solidFill>
                  <a:srgbClr val="000000"/>
                </a:solidFill>
                <a:latin typeface="Arial" panose="020B0604020202020204" pitchFamily="34" charset="0"/>
                <a:sym typeface="Symbol" panose="05050102010706020507" pitchFamily="18" charset="2"/>
              </a:rPr>
              <a:t></a:t>
            </a:r>
            <a:r>
              <a:rPr lang="hu-HU" altLang="hu-HU" sz="1800" dirty="0">
                <a:solidFill>
                  <a:srgbClr val="000000"/>
                </a:solidFill>
                <a:latin typeface="Arial" panose="020B0604020202020204" pitchFamily="34" charset="0"/>
              </a:rPr>
              <a:t>=0,020</a:t>
            </a:r>
          </a:p>
        </p:txBody>
      </p:sp>
      <p:sp>
        <p:nvSpPr>
          <p:cNvPr id="8" name="AutoShape 10"/>
          <p:cNvSpPr>
            <a:spLocks noChangeArrowheads="1"/>
          </p:cNvSpPr>
          <p:nvPr/>
        </p:nvSpPr>
        <p:spPr bwMode="auto">
          <a:xfrm>
            <a:off x="9055130" y="1082378"/>
            <a:ext cx="3059113" cy="2016125"/>
          </a:xfrm>
          <a:prstGeom prst="wedgeEllipseCallout">
            <a:avLst>
              <a:gd name="adj1" fmla="val -219843"/>
              <a:gd name="adj2" fmla="val 172451"/>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lgn="ctr" fontAlgn="base">
              <a:spcBef>
                <a:spcPct val="0"/>
              </a:spcBef>
              <a:spcAft>
                <a:spcPct val="0"/>
              </a:spcAft>
            </a:pPr>
            <a:r>
              <a:rPr kumimoji="0" lang="en-US" altLang="hu-HU" sz="1800" b="0" i="0" u="none" strike="noStrike" kern="0" cap="none" spc="0" normalizeH="0" baseline="0" noProof="0" dirty="0" smtClean="0">
                <a:ln>
                  <a:noFill/>
                </a:ln>
                <a:solidFill>
                  <a:srgbClr val="000000"/>
                </a:solidFill>
                <a:effectLst/>
                <a:uLnTx/>
                <a:uFillTx/>
                <a:latin typeface="Arial" panose="020B0604020202020204" pitchFamily="34" charset="0"/>
              </a:rPr>
              <a:t>It can be seen that after drinking 24 cup of tea she would have been convincing!</a:t>
            </a:r>
            <a:endParaRPr kumimoji="0" lang="hu-HU" altLang="hu-HU"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87313"/>
            <a:ext cx="40671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349500"/>
            <a:ext cx="4081462"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941888"/>
            <a:ext cx="408146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952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66160" y="365759"/>
            <a:ext cx="3841052" cy="707886"/>
          </a:xfrm>
          <a:prstGeom prst="rect">
            <a:avLst/>
          </a:prstGeom>
          <a:noFill/>
        </p:spPr>
        <p:txBody>
          <a:bodyPr wrap="none" rtlCol="0">
            <a:spAutoFit/>
          </a:bodyPr>
          <a:lstStyle/>
          <a:p>
            <a:r>
              <a:rPr lang="hu-HU" sz="4000" dirty="0" smtClean="0">
                <a:solidFill>
                  <a:srgbClr val="FF0000"/>
                </a:solidFill>
              </a:rPr>
              <a:t>The </a:t>
            </a:r>
            <a:r>
              <a:rPr lang="hu-HU" sz="4000" dirty="0" err="1" smtClean="0">
                <a:solidFill>
                  <a:srgbClr val="FF0000"/>
                </a:solidFill>
              </a:rPr>
              <a:t>Biominal</a:t>
            </a:r>
            <a:r>
              <a:rPr lang="hu-HU" sz="4000" dirty="0" smtClean="0">
                <a:solidFill>
                  <a:srgbClr val="FF0000"/>
                </a:solidFill>
              </a:rPr>
              <a:t> Test</a:t>
            </a:r>
            <a:endParaRPr lang="hu-HU" sz="4000" dirty="0">
              <a:solidFill>
                <a:srgbClr val="FF0000"/>
              </a:solidFill>
            </a:endParaRPr>
          </a:p>
        </p:txBody>
      </p:sp>
      <p:sp>
        <p:nvSpPr>
          <p:cNvPr id="3" name="Szövegdoboz 2"/>
          <p:cNvSpPr txBox="1"/>
          <p:nvPr/>
        </p:nvSpPr>
        <p:spPr>
          <a:xfrm>
            <a:off x="404949" y="1280159"/>
            <a:ext cx="11347012" cy="2677656"/>
          </a:xfrm>
          <a:prstGeom prst="rect">
            <a:avLst/>
          </a:prstGeom>
          <a:noFill/>
        </p:spPr>
        <p:txBody>
          <a:bodyPr wrap="square" rtlCol="0">
            <a:spAutoFit/>
          </a:bodyPr>
          <a:lstStyle/>
          <a:p>
            <a:r>
              <a:rPr lang="en-US" sz="2400" dirty="0"/>
              <a:t>Who is going to win an election? Do observed hiring rates of minorities reflect </a:t>
            </a:r>
            <a:r>
              <a:rPr lang="en-US" sz="2400" dirty="0" smtClean="0"/>
              <a:t>their</a:t>
            </a:r>
            <a:r>
              <a:rPr lang="hu-HU" sz="2400" dirty="0" smtClean="0"/>
              <a:t> </a:t>
            </a:r>
          </a:p>
          <a:p>
            <a:r>
              <a:rPr lang="en-US" sz="2400" dirty="0" smtClean="0"/>
              <a:t>representation </a:t>
            </a:r>
            <a:r>
              <a:rPr lang="en-US" sz="2400" dirty="0"/>
              <a:t>in the population? These questions relate to claims about a binomial </a:t>
            </a:r>
            <a:endParaRPr lang="hu-HU" sz="2400" dirty="0" smtClean="0"/>
          </a:p>
          <a:p>
            <a:r>
              <a:rPr lang="en-US" sz="2400" dirty="0" smtClean="0"/>
              <a:t>proportion</a:t>
            </a:r>
            <a:r>
              <a:rPr lang="hu-HU" sz="2400" dirty="0" smtClean="0"/>
              <a:t> </a:t>
            </a:r>
            <a:r>
              <a:rPr lang="en-US" sz="2400" i="1" dirty="0" smtClean="0"/>
              <a:t>p</a:t>
            </a:r>
            <a:r>
              <a:rPr lang="en-US" sz="2400" dirty="0"/>
              <a:t>. </a:t>
            </a:r>
            <a:endParaRPr lang="hu-HU" sz="2400" dirty="0" smtClean="0"/>
          </a:p>
          <a:p>
            <a:endParaRPr lang="hu-HU" sz="2400" dirty="0"/>
          </a:p>
          <a:p>
            <a:r>
              <a:rPr lang="en-US" sz="2400" dirty="0" smtClean="0"/>
              <a:t>For </a:t>
            </a:r>
            <a:r>
              <a:rPr lang="en-US" sz="2400" dirty="0"/>
              <a:t>example, in an election between two candidates, if </a:t>
            </a:r>
            <a:r>
              <a:rPr lang="en-US" sz="2400" i="1" dirty="0"/>
              <a:t>p</a:t>
            </a:r>
            <a:r>
              <a:rPr lang="en-US" sz="2400" dirty="0"/>
              <a:t> is the probability </a:t>
            </a:r>
            <a:r>
              <a:rPr lang="en-US" sz="2400" dirty="0" smtClean="0"/>
              <a:t>of</a:t>
            </a:r>
            <a:r>
              <a:rPr lang="hu-HU" sz="2400" dirty="0" smtClean="0"/>
              <a:t> </a:t>
            </a:r>
            <a:r>
              <a:rPr lang="en-US" sz="2400" dirty="0" smtClean="0"/>
              <a:t>candidate </a:t>
            </a:r>
            <a:r>
              <a:rPr lang="en-US" sz="2400" i="1" dirty="0"/>
              <a:t>A</a:t>
            </a:r>
            <a:r>
              <a:rPr lang="en-US" sz="2400" dirty="0"/>
              <a:t> winning, </a:t>
            </a:r>
            <a:r>
              <a:rPr lang="en-US" sz="2400" i="1" dirty="0"/>
              <a:t>p</a:t>
            </a:r>
            <a:r>
              <a:rPr lang="en-US" sz="2400" dirty="0"/>
              <a:t> being greater than or less than .5 corresponds to candidate </a:t>
            </a:r>
            <a:r>
              <a:rPr lang="en-US" sz="2400" i="1" dirty="0" smtClean="0"/>
              <a:t>A</a:t>
            </a:r>
            <a:r>
              <a:rPr lang="hu-HU" sz="2400" i="1" dirty="0" smtClean="0"/>
              <a:t> </a:t>
            </a:r>
            <a:r>
              <a:rPr lang="en-US" sz="2400" dirty="0" smtClean="0"/>
              <a:t>winning </a:t>
            </a:r>
            <a:r>
              <a:rPr lang="en-US" sz="2400" dirty="0"/>
              <a:t>or losing, respectively</a:t>
            </a:r>
            <a:r>
              <a:rPr lang="en-US" sz="2400" dirty="0" smtClean="0"/>
              <a:t>.</a:t>
            </a:r>
            <a:endParaRPr lang="en-US" sz="2400" dirty="0"/>
          </a:p>
        </p:txBody>
      </p:sp>
      <p:sp>
        <p:nvSpPr>
          <p:cNvPr id="4" name="Szövegdoboz 3"/>
          <p:cNvSpPr txBox="1"/>
          <p:nvPr/>
        </p:nvSpPr>
        <p:spPr>
          <a:xfrm>
            <a:off x="404949" y="4164329"/>
            <a:ext cx="5976316" cy="461665"/>
          </a:xfrm>
          <a:prstGeom prst="rect">
            <a:avLst/>
          </a:prstGeom>
          <a:noFill/>
        </p:spPr>
        <p:txBody>
          <a:bodyPr wrap="none" rtlCol="0">
            <a:spAutoFit/>
          </a:bodyPr>
          <a:lstStyle/>
          <a:p>
            <a:r>
              <a:rPr lang="en-US" sz="2400" dirty="0"/>
              <a:t>Generally, we are interested in the hypotheses</a:t>
            </a:r>
            <a:endParaRPr lang="hu-HU" sz="2400" dirty="0"/>
          </a:p>
        </p:txBody>
      </p:sp>
      <p:pic>
        <p:nvPicPr>
          <p:cNvPr id="5" name="Kép 4"/>
          <p:cNvPicPr>
            <a:picLocks noChangeAspect="1"/>
          </p:cNvPicPr>
          <p:nvPr/>
        </p:nvPicPr>
        <p:blipFill>
          <a:blip r:embed="rId2"/>
          <a:stretch>
            <a:fillRect/>
          </a:stretch>
        </p:blipFill>
        <p:spPr>
          <a:xfrm>
            <a:off x="7407212" y="4062550"/>
            <a:ext cx="2005610" cy="581804"/>
          </a:xfrm>
          <a:prstGeom prst="rect">
            <a:avLst/>
          </a:prstGeom>
        </p:spPr>
      </p:pic>
      <p:sp>
        <p:nvSpPr>
          <p:cNvPr id="6" name="Szövegdoboz 5"/>
          <p:cNvSpPr txBox="1"/>
          <p:nvPr/>
        </p:nvSpPr>
        <p:spPr>
          <a:xfrm>
            <a:off x="5401766" y="5107576"/>
            <a:ext cx="979499" cy="461665"/>
          </a:xfrm>
          <a:prstGeom prst="rect">
            <a:avLst/>
          </a:prstGeom>
          <a:noFill/>
        </p:spPr>
        <p:txBody>
          <a:bodyPr wrap="none" rtlCol="0">
            <a:spAutoFit/>
          </a:bodyPr>
          <a:lstStyle/>
          <a:p>
            <a:r>
              <a:rPr lang="hu-HU" sz="2400" dirty="0"/>
              <a:t>versus</a:t>
            </a:r>
          </a:p>
        </p:txBody>
      </p:sp>
      <p:pic>
        <p:nvPicPr>
          <p:cNvPr id="7" name="Kép 6"/>
          <p:cNvPicPr>
            <a:picLocks noChangeAspect="1"/>
          </p:cNvPicPr>
          <p:nvPr/>
        </p:nvPicPr>
        <p:blipFill>
          <a:blip r:embed="rId3"/>
          <a:stretch>
            <a:fillRect/>
          </a:stretch>
        </p:blipFill>
        <p:spPr>
          <a:xfrm>
            <a:off x="7403492" y="4856835"/>
            <a:ext cx="2210771" cy="585372"/>
          </a:xfrm>
          <a:prstGeom prst="rect">
            <a:avLst/>
          </a:prstGeom>
        </p:spPr>
      </p:pic>
      <p:sp>
        <p:nvSpPr>
          <p:cNvPr id="8" name="Szövegdoboz 7"/>
          <p:cNvSpPr txBox="1"/>
          <p:nvPr/>
        </p:nvSpPr>
        <p:spPr>
          <a:xfrm>
            <a:off x="404949" y="6050823"/>
            <a:ext cx="4999125" cy="461665"/>
          </a:xfrm>
          <a:prstGeom prst="rect">
            <a:avLst/>
          </a:prstGeom>
          <a:noFill/>
        </p:spPr>
        <p:txBody>
          <a:bodyPr wrap="none" rtlCol="0">
            <a:spAutoFit/>
          </a:bodyPr>
          <a:lstStyle/>
          <a:p>
            <a:r>
              <a:rPr lang="en-US" sz="2400" dirty="0"/>
              <a:t>where </a:t>
            </a:r>
            <a:r>
              <a:rPr lang="en-US" sz="2400" i="1" dirty="0"/>
              <a:t>p</a:t>
            </a:r>
            <a:r>
              <a:rPr lang="en-US" sz="2400" dirty="0"/>
              <a:t> is the probability of a success.</a:t>
            </a:r>
            <a:endParaRPr lang="hu-HU" sz="2400" dirty="0"/>
          </a:p>
        </p:txBody>
      </p:sp>
    </p:spTree>
    <p:extLst>
      <p:ext uri="{BB962C8B-B14F-4D97-AF65-F5344CB8AC3E}">
        <p14:creationId xmlns:p14="http://schemas.microsoft.com/office/powerpoint/2010/main" val="3532063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66160" y="365759"/>
            <a:ext cx="3841052" cy="707886"/>
          </a:xfrm>
          <a:prstGeom prst="rect">
            <a:avLst/>
          </a:prstGeom>
          <a:noFill/>
        </p:spPr>
        <p:txBody>
          <a:bodyPr wrap="none" rtlCol="0">
            <a:spAutoFit/>
          </a:bodyPr>
          <a:lstStyle/>
          <a:p>
            <a:r>
              <a:rPr lang="hu-HU" sz="4000" dirty="0" smtClean="0">
                <a:solidFill>
                  <a:srgbClr val="FF0000"/>
                </a:solidFill>
              </a:rPr>
              <a:t>The </a:t>
            </a:r>
            <a:r>
              <a:rPr lang="hu-HU" sz="4000" dirty="0" err="1" smtClean="0">
                <a:solidFill>
                  <a:srgbClr val="FF0000"/>
                </a:solidFill>
              </a:rPr>
              <a:t>Biominal</a:t>
            </a:r>
            <a:r>
              <a:rPr lang="hu-HU" sz="4000" dirty="0" smtClean="0">
                <a:solidFill>
                  <a:srgbClr val="FF0000"/>
                </a:solidFill>
              </a:rPr>
              <a:t> Test</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265904" y="1766202"/>
            <a:ext cx="11256113" cy="3694071"/>
          </a:xfrm>
          <a:prstGeom prst="rect">
            <a:avLst/>
          </a:prstGeom>
        </p:spPr>
      </p:pic>
    </p:spTree>
    <p:extLst>
      <p:ext uri="{BB962C8B-B14F-4D97-AF65-F5344CB8AC3E}">
        <p14:creationId xmlns:p14="http://schemas.microsoft.com/office/powerpoint/2010/main" val="2004681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66160" y="365759"/>
            <a:ext cx="3841052" cy="707886"/>
          </a:xfrm>
          <a:prstGeom prst="rect">
            <a:avLst/>
          </a:prstGeom>
          <a:noFill/>
        </p:spPr>
        <p:txBody>
          <a:bodyPr wrap="none" rtlCol="0">
            <a:spAutoFit/>
          </a:bodyPr>
          <a:lstStyle/>
          <a:p>
            <a:r>
              <a:rPr lang="hu-HU" sz="4000" dirty="0" smtClean="0">
                <a:solidFill>
                  <a:srgbClr val="FF0000"/>
                </a:solidFill>
              </a:rPr>
              <a:t>The </a:t>
            </a:r>
            <a:r>
              <a:rPr lang="hu-HU" sz="4000" dirty="0" err="1" smtClean="0">
                <a:solidFill>
                  <a:srgbClr val="FF0000"/>
                </a:solidFill>
              </a:rPr>
              <a:t>Biominal</a:t>
            </a:r>
            <a:r>
              <a:rPr lang="hu-HU" sz="4000" dirty="0" smtClean="0">
                <a:solidFill>
                  <a:srgbClr val="FF0000"/>
                </a:solidFill>
              </a:rPr>
              <a:t> Test</a:t>
            </a:r>
            <a:endParaRPr lang="hu-HU" sz="4000" dirty="0">
              <a:solidFill>
                <a:srgbClr val="FF0000"/>
              </a:solidFill>
            </a:endParaRPr>
          </a:p>
        </p:txBody>
      </p:sp>
      <p:pic>
        <p:nvPicPr>
          <p:cNvPr id="3" name="Kép 2"/>
          <p:cNvPicPr>
            <a:picLocks noChangeAspect="1"/>
          </p:cNvPicPr>
          <p:nvPr/>
        </p:nvPicPr>
        <p:blipFill>
          <a:blip r:embed="rId2"/>
          <a:stretch>
            <a:fillRect/>
          </a:stretch>
        </p:blipFill>
        <p:spPr>
          <a:xfrm>
            <a:off x="422774" y="1520486"/>
            <a:ext cx="11375264" cy="1092085"/>
          </a:xfrm>
          <a:prstGeom prst="rect">
            <a:avLst/>
          </a:prstGeom>
        </p:spPr>
      </p:pic>
      <p:pic>
        <p:nvPicPr>
          <p:cNvPr id="4" name="Kép 3"/>
          <p:cNvPicPr>
            <a:picLocks noChangeAspect="1"/>
          </p:cNvPicPr>
          <p:nvPr/>
        </p:nvPicPr>
        <p:blipFill>
          <a:blip r:embed="rId3"/>
          <a:stretch>
            <a:fillRect/>
          </a:stretch>
        </p:blipFill>
        <p:spPr>
          <a:xfrm>
            <a:off x="4180115" y="3256191"/>
            <a:ext cx="2890665" cy="1093741"/>
          </a:xfrm>
          <a:prstGeom prst="rect">
            <a:avLst/>
          </a:prstGeom>
        </p:spPr>
      </p:pic>
      <p:sp>
        <p:nvSpPr>
          <p:cNvPr id="5" name="Szövegdoboz 4"/>
          <p:cNvSpPr txBox="1"/>
          <p:nvPr/>
        </p:nvSpPr>
        <p:spPr>
          <a:xfrm>
            <a:off x="1435064" y="4993552"/>
            <a:ext cx="5972148" cy="1200329"/>
          </a:xfrm>
          <a:prstGeom prst="rect">
            <a:avLst/>
          </a:prstGeom>
          <a:noFill/>
        </p:spPr>
        <p:txBody>
          <a:bodyPr wrap="none" rtlCol="0">
            <a:spAutoFit/>
          </a:bodyPr>
          <a:lstStyle/>
          <a:p>
            <a:r>
              <a:rPr lang="hu-HU" sz="2400" dirty="0" err="1" smtClean="0"/>
              <a:t>What</a:t>
            </a:r>
            <a:r>
              <a:rPr lang="hu-HU" sz="2400" dirty="0" smtClean="0"/>
              <a:t> </a:t>
            </a:r>
            <a:r>
              <a:rPr lang="hu-HU" sz="2400" dirty="0" err="1" smtClean="0"/>
              <a:t>can</a:t>
            </a:r>
            <a:r>
              <a:rPr lang="hu-HU" sz="2400" dirty="0" smtClean="0"/>
              <a:t> we </a:t>
            </a:r>
            <a:r>
              <a:rPr lang="hu-HU" sz="2400" dirty="0" err="1" smtClean="0"/>
              <a:t>do</a:t>
            </a:r>
            <a:r>
              <a:rPr lang="hu-HU" sz="2400" dirty="0" smtClean="0"/>
              <a:t> </a:t>
            </a:r>
            <a:r>
              <a:rPr lang="hu-HU" sz="2400" dirty="0" err="1" smtClean="0"/>
              <a:t>when</a:t>
            </a:r>
            <a:r>
              <a:rPr lang="hu-HU" sz="2400" dirty="0" smtClean="0"/>
              <a:t> </a:t>
            </a:r>
            <a:r>
              <a:rPr lang="hu-HU" sz="2400" dirty="0" err="1" smtClean="0"/>
              <a:t>the</a:t>
            </a:r>
            <a:r>
              <a:rPr lang="hu-HU" sz="2400" dirty="0" smtClean="0"/>
              <a:t> </a:t>
            </a:r>
            <a:r>
              <a:rPr lang="hu-HU" sz="2400" dirty="0" err="1" smtClean="0"/>
              <a:t>sample</a:t>
            </a:r>
            <a:r>
              <a:rPr lang="hu-HU" sz="2400" dirty="0" smtClean="0"/>
              <a:t> </a:t>
            </a:r>
            <a:r>
              <a:rPr lang="hu-HU" sz="2400" dirty="0" err="1" smtClean="0"/>
              <a:t>size</a:t>
            </a:r>
            <a:r>
              <a:rPr lang="hu-HU" sz="2400" dirty="0" smtClean="0"/>
              <a:t> </a:t>
            </a:r>
            <a:r>
              <a:rPr lang="hu-HU" sz="2400" dirty="0" err="1" smtClean="0"/>
              <a:t>small</a:t>
            </a:r>
            <a:r>
              <a:rPr lang="hu-HU" sz="2400" dirty="0" smtClean="0"/>
              <a:t>? </a:t>
            </a:r>
          </a:p>
          <a:p>
            <a:endParaRPr lang="hu-HU" sz="2400" dirty="0"/>
          </a:p>
          <a:p>
            <a:r>
              <a:rPr lang="hu-HU" sz="2400" dirty="0" err="1" smtClean="0"/>
              <a:t>What</a:t>
            </a:r>
            <a:r>
              <a:rPr lang="hu-HU" sz="2400" dirty="0" smtClean="0"/>
              <a:t> is </a:t>
            </a:r>
            <a:r>
              <a:rPr lang="hu-HU" sz="2400" dirty="0" err="1" smtClean="0"/>
              <a:t>the</a:t>
            </a:r>
            <a:r>
              <a:rPr lang="hu-HU" sz="2400" dirty="0" smtClean="0"/>
              <a:t> </a:t>
            </a:r>
            <a:r>
              <a:rPr lang="hu-HU" sz="2400" dirty="0" err="1" smtClean="0"/>
              <a:t>exact</a:t>
            </a:r>
            <a:r>
              <a:rPr lang="hu-HU" sz="2400" dirty="0" smtClean="0"/>
              <a:t> version of </a:t>
            </a:r>
            <a:r>
              <a:rPr lang="hu-HU" sz="2400" dirty="0" err="1" smtClean="0"/>
              <a:t>the</a:t>
            </a:r>
            <a:r>
              <a:rPr lang="hu-HU" sz="2400" dirty="0" smtClean="0"/>
              <a:t> </a:t>
            </a:r>
            <a:r>
              <a:rPr lang="hu-HU" sz="2400" dirty="0" err="1" smtClean="0"/>
              <a:t>binomial</a:t>
            </a:r>
            <a:r>
              <a:rPr lang="hu-HU" sz="2400" dirty="0" smtClean="0"/>
              <a:t> test?</a:t>
            </a:r>
            <a:endParaRPr lang="hu-HU" sz="2400" dirty="0"/>
          </a:p>
        </p:txBody>
      </p:sp>
    </p:spTree>
    <p:extLst>
      <p:ext uri="{BB962C8B-B14F-4D97-AF65-F5344CB8AC3E}">
        <p14:creationId xmlns:p14="http://schemas.microsoft.com/office/powerpoint/2010/main" val="2521389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40526" y="1306286"/>
            <a:ext cx="10153298" cy="1569660"/>
          </a:xfrm>
          <a:prstGeom prst="rect">
            <a:avLst/>
          </a:prstGeom>
          <a:noFill/>
        </p:spPr>
        <p:txBody>
          <a:bodyPr wrap="square" rtlCol="0">
            <a:spAutoFit/>
          </a:bodyPr>
          <a:lstStyle/>
          <a:p>
            <a:r>
              <a:rPr lang="en-US" sz="2400" dirty="0"/>
              <a:t>For quality control, it is examined whether the reject rate produced during manufacture does not exceed the prescribed </a:t>
            </a:r>
            <a:r>
              <a:rPr lang="hu-HU" sz="2400" i="1" dirty="0" smtClean="0"/>
              <a:t>p</a:t>
            </a:r>
            <a:r>
              <a:rPr lang="en-US" sz="2400" baseline="-25000" dirty="0" smtClean="0"/>
              <a:t>0</a:t>
            </a:r>
            <a:r>
              <a:rPr lang="en-US" sz="2400" dirty="0" smtClean="0"/>
              <a:t> </a:t>
            </a:r>
            <a:r>
              <a:rPr lang="en-US" sz="2400" dirty="0"/>
              <a:t>= 0.05 level.</a:t>
            </a:r>
          </a:p>
          <a:p>
            <a:endParaRPr lang="en-US" sz="2400" dirty="0"/>
          </a:p>
          <a:p>
            <a:r>
              <a:rPr lang="en-US" sz="2400" dirty="0"/>
              <a:t>In a sample of </a:t>
            </a:r>
            <a:r>
              <a:rPr lang="en-US" sz="2400" i="1" dirty="0"/>
              <a:t>N</a:t>
            </a:r>
            <a:r>
              <a:rPr lang="en-US" sz="2400" dirty="0"/>
              <a:t> = 10 </a:t>
            </a:r>
            <a:r>
              <a:rPr lang="en-US" sz="2400" i="1" dirty="0"/>
              <a:t>k</a:t>
            </a:r>
            <a:r>
              <a:rPr lang="en-US" sz="2400" baseline="-25000" dirty="0"/>
              <a:t>0</a:t>
            </a:r>
            <a:r>
              <a:rPr lang="en-US" sz="2400" dirty="0"/>
              <a:t> = 3 </a:t>
            </a:r>
            <a:r>
              <a:rPr lang="en-US" sz="2400" dirty="0" err="1"/>
              <a:t>rejectamentas</a:t>
            </a:r>
            <a:r>
              <a:rPr lang="en-US" sz="2400" dirty="0"/>
              <a:t> were found. How to decide?</a:t>
            </a:r>
            <a:endParaRPr lang="hu-HU" sz="2400" dirty="0"/>
          </a:p>
        </p:txBody>
      </p:sp>
      <p:sp>
        <p:nvSpPr>
          <p:cNvPr id="3" name="Szövegdoboz 2"/>
          <p:cNvSpPr txBox="1"/>
          <p:nvPr/>
        </p:nvSpPr>
        <p:spPr>
          <a:xfrm>
            <a:off x="3566160" y="365759"/>
            <a:ext cx="3841052" cy="707886"/>
          </a:xfrm>
          <a:prstGeom prst="rect">
            <a:avLst/>
          </a:prstGeom>
          <a:noFill/>
        </p:spPr>
        <p:txBody>
          <a:bodyPr wrap="none" rtlCol="0">
            <a:spAutoFit/>
          </a:bodyPr>
          <a:lstStyle/>
          <a:p>
            <a:r>
              <a:rPr lang="hu-HU" sz="4000" dirty="0" smtClean="0">
                <a:solidFill>
                  <a:srgbClr val="FF0000"/>
                </a:solidFill>
              </a:rPr>
              <a:t>The </a:t>
            </a:r>
            <a:r>
              <a:rPr lang="hu-HU" sz="4000" dirty="0" err="1" smtClean="0">
                <a:solidFill>
                  <a:srgbClr val="FF0000"/>
                </a:solidFill>
              </a:rPr>
              <a:t>Biominal</a:t>
            </a:r>
            <a:r>
              <a:rPr lang="hu-HU" sz="4000" dirty="0" smtClean="0">
                <a:solidFill>
                  <a:srgbClr val="FF0000"/>
                </a:solidFill>
              </a:rPr>
              <a:t> Test</a:t>
            </a:r>
            <a:endParaRPr lang="hu-HU" sz="4000" dirty="0">
              <a:solidFill>
                <a:srgbClr val="FF0000"/>
              </a:solidFill>
            </a:endParaRPr>
          </a:p>
        </p:txBody>
      </p:sp>
      <p:pic>
        <p:nvPicPr>
          <p:cNvPr id="4" name="Kép 3"/>
          <p:cNvPicPr>
            <a:picLocks noChangeAspect="1"/>
          </p:cNvPicPr>
          <p:nvPr/>
        </p:nvPicPr>
        <p:blipFill>
          <a:blip r:embed="rId2"/>
          <a:stretch>
            <a:fillRect/>
          </a:stretch>
        </p:blipFill>
        <p:spPr>
          <a:xfrm>
            <a:off x="4147564" y="3844275"/>
            <a:ext cx="3094554" cy="1733565"/>
          </a:xfrm>
          <a:prstGeom prst="rect">
            <a:avLst/>
          </a:prstGeom>
        </p:spPr>
      </p:pic>
    </p:spTree>
    <p:extLst>
      <p:ext uri="{BB962C8B-B14F-4D97-AF65-F5344CB8AC3E}">
        <p14:creationId xmlns:p14="http://schemas.microsoft.com/office/powerpoint/2010/main" val="254957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75657" y="1175657"/>
            <a:ext cx="10106425" cy="830997"/>
          </a:xfrm>
          <a:prstGeom prst="rect">
            <a:avLst/>
          </a:prstGeom>
          <a:noFill/>
        </p:spPr>
        <p:txBody>
          <a:bodyPr wrap="square" rtlCol="0">
            <a:spAutoFit/>
          </a:bodyPr>
          <a:lstStyle/>
          <a:p>
            <a:r>
              <a:rPr lang="en-US" sz="2400" dirty="0"/>
              <a:t>In the sample </a:t>
            </a:r>
            <a:r>
              <a:rPr lang="en-US" sz="2400" i="1" dirty="0"/>
              <a:t>N</a:t>
            </a:r>
            <a:r>
              <a:rPr lang="en-US" sz="2400" dirty="0"/>
              <a:t> = 10, the number of </a:t>
            </a:r>
            <a:r>
              <a:rPr lang="en-US" sz="2400" dirty="0" err="1"/>
              <a:t>rejetamentas</a:t>
            </a:r>
            <a:r>
              <a:rPr lang="en-US" sz="2400" dirty="0"/>
              <a:t> follows </a:t>
            </a:r>
            <a:r>
              <a:rPr lang="en-US" sz="2400" dirty="0" smtClean="0"/>
              <a:t>B </a:t>
            </a:r>
            <a:r>
              <a:rPr lang="en-US" sz="2400" dirty="0"/>
              <a:t>(</a:t>
            </a:r>
            <a:r>
              <a:rPr lang="en-US" sz="2400" i="1" dirty="0"/>
              <a:t>N</a:t>
            </a:r>
            <a:r>
              <a:rPr lang="en-US" sz="2400" dirty="0"/>
              <a:t>, </a:t>
            </a:r>
            <a:r>
              <a:rPr lang="en-US" sz="2400" i="1" dirty="0"/>
              <a:t>p</a:t>
            </a:r>
            <a:r>
              <a:rPr lang="en-US" sz="2400" dirty="0"/>
              <a:t>) binomial distribution, where </a:t>
            </a:r>
            <a:r>
              <a:rPr lang="en-US" sz="2400" i="1" dirty="0"/>
              <a:t>p</a:t>
            </a:r>
            <a:r>
              <a:rPr lang="en-US" sz="2400" dirty="0"/>
              <a:t> is the actual </a:t>
            </a:r>
            <a:r>
              <a:rPr lang="en-US" sz="2400" dirty="0" err="1"/>
              <a:t>rejectamenta</a:t>
            </a:r>
            <a:r>
              <a:rPr lang="en-US" sz="2400" dirty="0"/>
              <a:t> ratio in the total population.</a:t>
            </a:r>
            <a:endParaRPr lang="hu-HU" sz="2400" dirty="0"/>
          </a:p>
        </p:txBody>
      </p:sp>
      <p:pic>
        <p:nvPicPr>
          <p:cNvPr id="3" name="Kép 2"/>
          <p:cNvPicPr>
            <a:picLocks noChangeAspect="1"/>
          </p:cNvPicPr>
          <p:nvPr/>
        </p:nvPicPr>
        <p:blipFill>
          <a:blip r:embed="rId2"/>
          <a:stretch>
            <a:fillRect/>
          </a:stretch>
        </p:blipFill>
        <p:spPr>
          <a:xfrm>
            <a:off x="4310211" y="2345158"/>
            <a:ext cx="2213040" cy="1383912"/>
          </a:xfrm>
          <a:prstGeom prst="rect">
            <a:avLst/>
          </a:prstGeom>
        </p:spPr>
      </p:pic>
      <p:sp>
        <p:nvSpPr>
          <p:cNvPr id="4" name="Szövegdoboz 3"/>
          <p:cNvSpPr txBox="1"/>
          <p:nvPr/>
        </p:nvSpPr>
        <p:spPr>
          <a:xfrm>
            <a:off x="1175657" y="4067574"/>
            <a:ext cx="9457508" cy="830997"/>
          </a:xfrm>
          <a:prstGeom prst="rect">
            <a:avLst/>
          </a:prstGeom>
          <a:noFill/>
        </p:spPr>
        <p:txBody>
          <a:bodyPr wrap="square" rtlCol="0">
            <a:spAutoFit/>
          </a:bodyPr>
          <a:lstStyle/>
          <a:p>
            <a:r>
              <a:rPr lang="en-US" sz="2400" dirty="0"/>
              <a:t>In the case of a null hypothesis, the probability that the number of </a:t>
            </a:r>
            <a:r>
              <a:rPr lang="en-US" sz="2400" dirty="0" err="1"/>
              <a:t>rejectamentas</a:t>
            </a:r>
            <a:r>
              <a:rPr lang="en-US" sz="2400" dirty="0"/>
              <a:t>  is 3 or </a:t>
            </a:r>
            <a:r>
              <a:rPr lang="en-US" sz="2400" dirty="0" smtClean="0"/>
              <a:t>more</a:t>
            </a:r>
            <a:r>
              <a:rPr lang="hu-HU" sz="2400" dirty="0" smtClean="0"/>
              <a:t>:</a:t>
            </a:r>
            <a:endParaRPr lang="hu-HU" sz="2400" dirty="0"/>
          </a:p>
        </p:txBody>
      </p:sp>
      <p:pic>
        <p:nvPicPr>
          <p:cNvPr id="5" name="Kép 4"/>
          <p:cNvPicPr>
            <a:picLocks noChangeAspect="1"/>
          </p:cNvPicPr>
          <p:nvPr/>
        </p:nvPicPr>
        <p:blipFill>
          <a:blip r:embed="rId3"/>
          <a:stretch>
            <a:fillRect/>
          </a:stretch>
        </p:blipFill>
        <p:spPr>
          <a:xfrm>
            <a:off x="2655877" y="5058470"/>
            <a:ext cx="6497067" cy="1463040"/>
          </a:xfrm>
          <a:prstGeom prst="rect">
            <a:avLst/>
          </a:prstGeom>
        </p:spPr>
      </p:pic>
      <p:pic>
        <p:nvPicPr>
          <p:cNvPr id="6" name="Kép 5"/>
          <p:cNvPicPr>
            <a:picLocks noChangeAspect="1"/>
          </p:cNvPicPr>
          <p:nvPr/>
        </p:nvPicPr>
        <p:blipFill>
          <a:blip r:embed="rId4"/>
          <a:stretch>
            <a:fillRect/>
          </a:stretch>
        </p:blipFill>
        <p:spPr>
          <a:xfrm>
            <a:off x="3604730" y="241709"/>
            <a:ext cx="4224894" cy="1072989"/>
          </a:xfrm>
          <a:prstGeom prst="rect">
            <a:avLst/>
          </a:prstGeom>
        </p:spPr>
      </p:pic>
    </p:spTree>
    <p:extLst>
      <p:ext uri="{BB962C8B-B14F-4D97-AF65-F5344CB8AC3E}">
        <p14:creationId xmlns:p14="http://schemas.microsoft.com/office/powerpoint/2010/main" val="3422161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26353" y="116059"/>
            <a:ext cx="4224894" cy="1072989"/>
          </a:xfrm>
          <a:prstGeom prst="rect">
            <a:avLst/>
          </a:prstGeom>
        </p:spPr>
      </p:pic>
      <p:sp>
        <p:nvSpPr>
          <p:cNvPr id="3" name="Szövegdoboz 2"/>
          <p:cNvSpPr txBox="1"/>
          <p:nvPr/>
        </p:nvSpPr>
        <p:spPr>
          <a:xfrm>
            <a:off x="883536" y="1174609"/>
            <a:ext cx="9510528" cy="830997"/>
          </a:xfrm>
          <a:prstGeom prst="rect">
            <a:avLst/>
          </a:prstGeom>
          <a:noFill/>
        </p:spPr>
        <p:txBody>
          <a:bodyPr wrap="square" rtlCol="0">
            <a:spAutoFit/>
          </a:bodyPr>
          <a:lstStyle/>
          <a:p>
            <a:r>
              <a:rPr lang="en-US" sz="2400" dirty="0"/>
              <a:t>If we accept the null hypothesis, then the first type of error, with the significance level being maximum (</a:t>
            </a:r>
            <a:r>
              <a:rPr lang="en-US" sz="2400" i="1" dirty="0"/>
              <a:t>p</a:t>
            </a:r>
            <a:r>
              <a:rPr lang="en-US" sz="2400" dirty="0"/>
              <a:t> = </a:t>
            </a:r>
            <a:r>
              <a:rPr lang="en-US" sz="2400" i="1" dirty="0"/>
              <a:t>p</a:t>
            </a:r>
            <a:r>
              <a:rPr lang="en-US" sz="2400" baseline="-25000" dirty="0"/>
              <a:t>0</a:t>
            </a:r>
            <a:r>
              <a:rPr lang="en-US" sz="2400" dirty="0"/>
              <a:t> = 0.05), is 0.01504:</a:t>
            </a:r>
            <a:endParaRPr lang="hu-HU" sz="2400" dirty="0"/>
          </a:p>
        </p:txBody>
      </p:sp>
      <p:pic>
        <p:nvPicPr>
          <p:cNvPr id="4" name="Kép 3"/>
          <p:cNvPicPr>
            <a:picLocks noChangeAspect="1"/>
          </p:cNvPicPr>
          <p:nvPr/>
        </p:nvPicPr>
        <p:blipFill>
          <a:blip r:embed="rId3"/>
          <a:stretch>
            <a:fillRect/>
          </a:stretch>
        </p:blipFill>
        <p:spPr>
          <a:xfrm>
            <a:off x="4041964" y="2247598"/>
            <a:ext cx="2749534" cy="2926334"/>
          </a:xfrm>
          <a:prstGeom prst="rect">
            <a:avLst/>
          </a:prstGeom>
        </p:spPr>
      </p:pic>
      <p:sp>
        <p:nvSpPr>
          <p:cNvPr id="5" name="Szövegdoboz 4"/>
          <p:cNvSpPr txBox="1"/>
          <p:nvPr/>
        </p:nvSpPr>
        <p:spPr>
          <a:xfrm>
            <a:off x="1489166" y="5721531"/>
            <a:ext cx="7955768" cy="461665"/>
          </a:xfrm>
          <a:prstGeom prst="rect">
            <a:avLst/>
          </a:prstGeom>
          <a:noFill/>
        </p:spPr>
        <p:txBody>
          <a:bodyPr wrap="none" rtlCol="0">
            <a:spAutoFit/>
          </a:bodyPr>
          <a:lstStyle/>
          <a:p>
            <a:r>
              <a:rPr lang="en-US" sz="2400" dirty="0"/>
              <a:t>So on </a:t>
            </a:r>
            <a:r>
              <a:rPr lang="hu-HU" sz="2400" i="1" dirty="0">
                <a:latin typeface="Symbol" panose="05050102010706020507" pitchFamily="18" charset="2"/>
              </a:rPr>
              <a:t>e</a:t>
            </a:r>
            <a:r>
              <a:rPr lang="en-US" sz="2400" dirty="0" smtClean="0"/>
              <a:t> </a:t>
            </a:r>
            <a:r>
              <a:rPr lang="en-US" sz="2400" dirty="0"/>
              <a:t>= 0.05 significance level, we reject the null hypothesis!</a:t>
            </a:r>
            <a:endParaRPr lang="hu-HU" sz="2400" dirty="0"/>
          </a:p>
        </p:txBody>
      </p:sp>
    </p:spTree>
    <p:extLst>
      <p:ext uri="{BB962C8B-B14F-4D97-AF65-F5344CB8AC3E}">
        <p14:creationId xmlns:p14="http://schemas.microsoft.com/office/powerpoint/2010/main" val="39588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88720" y="1541417"/>
            <a:ext cx="9966960" cy="5262979"/>
          </a:xfrm>
          <a:prstGeom prst="rect">
            <a:avLst/>
          </a:prstGeom>
          <a:noFill/>
        </p:spPr>
        <p:txBody>
          <a:bodyPr wrap="square" rtlCol="0">
            <a:spAutoFit/>
          </a:bodyPr>
          <a:lstStyle/>
          <a:p>
            <a:r>
              <a:rPr lang="en-US" sz="2400" dirty="0" smtClean="0"/>
              <a:t>We have set up the testing problem as if we were forced to</a:t>
            </a:r>
            <a:r>
              <a:rPr lang="hu-HU" sz="2400" dirty="0" smtClean="0"/>
              <a:t> </a:t>
            </a:r>
            <a:r>
              <a:rPr lang="en-US" sz="2400" dirty="0" smtClean="0"/>
              <a:t>take a decision: accept or reject the null hypothesis.</a:t>
            </a:r>
            <a:endParaRPr lang="hu-HU" sz="2400" dirty="0" smtClean="0"/>
          </a:p>
          <a:p>
            <a:endParaRPr lang="en-US" sz="2400" dirty="0" smtClean="0"/>
          </a:p>
          <a:p>
            <a:r>
              <a:rPr lang="en-US" sz="2400" dirty="0" smtClean="0"/>
              <a:t>But suppose that we in fact rather would say that </a:t>
            </a:r>
            <a:r>
              <a:rPr lang="en-US" sz="2400" i="1" dirty="0" smtClean="0"/>
              <a:t>the</a:t>
            </a:r>
            <a:r>
              <a:rPr lang="hu-HU" sz="2400" i="1" dirty="0" smtClean="0"/>
              <a:t> </a:t>
            </a:r>
            <a:r>
              <a:rPr lang="en-US" sz="2400" i="1" dirty="0" smtClean="0"/>
              <a:t>matter is not clear and we would </a:t>
            </a:r>
            <a:r>
              <a:rPr lang="en-US" sz="2400" i="1" dirty="0" err="1" smtClean="0"/>
              <a:t>wich</a:t>
            </a:r>
            <a:r>
              <a:rPr lang="en-US" sz="2400" i="1" dirty="0" smtClean="0"/>
              <a:t> to collect additional</a:t>
            </a:r>
            <a:r>
              <a:rPr lang="hu-HU" sz="2400" i="1" dirty="0" smtClean="0"/>
              <a:t> </a:t>
            </a:r>
            <a:r>
              <a:rPr lang="en-US" sz="2400" i="1" dirty="0" smtClean="0"/>
              <a:t>observations.</a:t>
            </a:r>
            <a:endParaRPr lang="hu-HU" sz="2400" i="1" dirty="0" smtClean="0"/>
          </a:p>
          <a:p>
            <a:endParaRPr lang="en-US" sz="2400" i="1" dirty="0" smtClean="0"/>
          </a:p>
          <a:p>
            <a:r>
              <a:rPr lang="en-US" sz="2400" dirty="0" smtClean="0"/>
              <a:t>The idea behind the sequential testing is that we collect</a:t>
            </a:r>
            <a:r>
              <a:rPr lang="hu-HU" sz="2400" dirty="0" smtClean="0"/>
              <a:t> </a:t>
            </a:r>
            <a:r>
              <a:rPr lang="en-US" sz="2400" dirty="0" smtClean="0"/>
              <a:t>observations one at a time; when observation </a:t>
            </a:r>
            <a:r>
              <a:rPr lang="en-US" sz="2400" i="1" dirty="0" smtClean="0">
                <a:latin typeface="Times New Roman" panose="02020603050405020304" pitchFamily="18" charset="0"/>
                <a:cs typeface="Times New Roman" panose="02020603050405020304" pitchFamily="18" charset="0"/>
              </a:rPr>
              <a:t>X</a:t>
            </a:r>
            <a:r>
              <a:rPr lang="en-US" sz="2400" i="1" baseline="-25000" dirty="0" smtClean="0"/>
              <a:t>i</a:t>
            </a:r>
            <a:r>
              <a:rPr lang="en-US" sz="2400" baseline="-25000" dirty="0" smtClean="0"/>
              <a:t> </a:t>
            </a:r>
            <a:r>
              <a:rPr lang="en-US" sz="2400" dirty="0" smtClean="0"/>
              <a:t>= </a:t>
            </a:r>
            <a:r>
              <a:rPr lang="en-US" sz="2400" i="1" dirty="0" smtClean="0">
                <a:latin typeface="Times New Roman" panose="02020603050405020304" pitchFamily="18" charset="0"/>
                <a:cs typeface="Times New Roman" panose="02020603050405020304" pitchFamily="18" charset="0"/>
              </a:rPr>
              <a:t>x</a:t>
            </a:r>
            <a:r>
              <a:rPr lang="en-US" sz="2400" i="1" baseline="-25000" dirty="0" smtClean="0"/>
              <a:t>i</a:t>
            </a:r>
            <a:r>
              <a:rPr lang="en-US" sz="2400" dirty="0" smtClean="0"/>
              <a:t> has</a:t>
            </a:r>
            <a:r>
              <a:rPr lang="hu-HU" sz="2400" dirty="0" smtClean="0"/>
              <a:t> </a:t>
            </a:r>
            <a:r>
              <a:rPr lang="en-US" sz="2400" dirty="0" smtClean="0"/>
              <a:t>been made, we choose between the following options:</a:t>
            </a:r>
            <a:endParaRPr lang="hu-HU" sz="2400" dirty="0" smtClean="0"/>
          </a:p>
          <a:p>
            <a:endParaRPr lang="en-US" sz="2400" dirty="0" smtClean="0"/>
          </a:p>
          <a:p>
            <a:r>
              <a:rPr lang="en-US" sz="2400" dirty="0" smtClean="0"/>
              <a:t>• Accept the null hypothesis and stop observation;</a:t>
            </a:r>
          </a:p>
          <a:p>
            <a:pPr lvl="0"/>
            <a:r>
              <a:rPr lang="en-US" sz="2400" dirty="0" smtClean="0"/>
              <a:t>• Reject the null hypothesis and stop observation;</a:t>
            </a:r>
            <a:r>
              <a:rPr lang="hu-HU" sz="2400" dirty="0" smtClean="0"/>
              <a:t/>
            </a:r>
            <a:br>
              <a:rPr lang="hu-HU" sz="2400" dirty="0" smtClean="0"/>
            </a:br>
            <a:r>
              <a:rPr lang="en-US" dirty="0">
                <a:solidFill>
                  <a:prstClr val="black"/>
                </a:solidFill>
              </a:rPr>
              <a:t>• </a:t>
            </a:r>
            <a:r>
              <a:rPr lang="hu-HU" dirty="0" smtClean="0">
                <a:solidFill>
                  <a:prstClr val="black"/>
                </a:solidFill>
              </a:rPr>
              <a:t> </a:t>
            </a:r>
            <a:r>
              <a:rPr lang="en-US" sz="2400" dirty="0" smtClean="0">
                <a:solidFill>
                  <a:prstClr val="black"/>
                </a:solidFill>
              </a:rPr>
              <a:t>Defer </a:t>
            </a:r>
            <a:r>
              <a:rPr lang="en-US" sz="2400" dirty="0">
                <a:solidFill>
                  <a:prstClr val="black"/>
                </a:solidFill>
              </a:rPr>
              <a:t>decision until we have collected another piece</a:t>
            </a:r>
            <a:r>
              <a:rPr lang="hu-HU" sz="2400" dirty="0">
                <a:solidFill>
                  <a:prstClr val="black"/>
                </a:solidFill>
              </a:rPr>
              <a:t> </a:t>
            </a:r>
            <a:r>
              <a:rPr lang="en-US" sz="2400" dirty="0">
                <a:solidFill>
                  <a:prstClr val="black"/>
                </a:solidFill>
              </a:rPr>
              <a:t>of information as </a:t>
            </a:r>
            <a:r>
              <a:rPr lang="en-US" sz="2400" i="1" dirty="0">
                <a:solidFill>
                  <a:prstClr val="black"/>
                </a:solidFill>
                <a:latin typeface="Times New Roman" panose="02020603050405020304" pitchFamily="18" charset="0"/>
                <a:cs typeface="Times New Roman" panose="02020603050405020304" pitchFamily="18" charset="0"/>
              </a:rPr>
              <a:t>X</a:t>
            </a:r>
            <a:r>
              <a:rPr lang="en-US" sz="2400" baseline="-25000" dirty="0">
                <a:solidFill>
                  <a:prstClr val="black"/>
                </a:solidFill>
                <a:latin typeface="Times New Roman" panose="02020603050405020304" pitchFamily="18" charset="0"/>
                <a:cs typeface="Times New Roman" panose="02020603050405020304" pitchFamily="18" charset="0"/>
              </a:rPr>
              <a:t>i</a:t>
            </a:r>
            <a:r>
              <a:rPr lang="en-US" sz="2400" baseline="-25000" dirty="0">
                <a:solidFill>
                  <a:prstClr val="black"/>
                </a:solidFill>
              </a:rPr>
              <a:t>+1</a:t>
            </a:r>
            <a:r>
              <a:rPr lang="en-US" sz="2400" dirty="0">
                <a:solidFill>
                  <a:prstClr val="black"/>
                </a:solidFill>
              </a:rPr>
              <a:t>.</a:t>
            </a:r>
            <a:endParaRPr lang="hu-HU" sz="2400" dirty="0">
              <a:solidFill>
                <a:prstClr val="black"/>
              </a:solidFill>
            </a:endParaRPr>
          </a:p>
          <a:p>
            <a:endParaRPr lang="hu-HU" sz="2400" dirty="0"/>
          </a:p>
        </p:txBody>
      </p:sp>
      <p:sp>
        <p:nvSpPr>
          <p:cNvPr id="3" name="Szövegdoboz 2"/>
          <p:cNvSpPr txBox="1"/>
          <p:nvPr/>
        </p:nvSpPr>
        <p:spPr>
          <a:xfrm>
            <a:off x="3513909" y="561703"/>
            <a:ext cx="4018280" cy="1323439"/>
          </a:xfrm>
          <a:prstGeom prst="rect">
            <a:avLst/>
          </a:prstGeom>
          <a:noFill/>
        </p:spPr>
        <p:txBody>
          <a:bodyPr wrap="none" rtlCol="0">
            <a:spAutoFit/>
          </a:bodyPr>
          <a:lstStyle/>
          <a:p>
            <a:r>
              <a:rPr lang="hu-HU" sz="4000" b="1" dirty="0" err="1" smtClean="0"/>
              <a:t>Sequential</a:t>
            </a:r>
            <a:r>
              <a:rPr lang="hu-HU" sz="4000" b="1" dirty="0" smtClean="0"/>
              <a:t> testing</a:t>
            </a:r>
          </a:p>
          <a:p>
            <a:endParaRPr lang="hu-HU" sz="4000" b="1" dirty="0"/>
          </a:p>
        </p:txBody>
      </p:sp>
    </p:spTree>
    <p:extLst>
      <p:ext uri="{BB962C8B-B14F-4D97-AF65-F5344CB8AC3E}">
        <p14:creationId xmlns:p14="http://schemas.microsoft.com/office/powerpoint/2010/main" val="2637103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396955" y="223656"/>
            <a:ext cx="4389619" cy="54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hu-HU" altLang="hu-HU" sz="3200" kern="0" dirty="0" err="1" smtClean="0">
                <a:latin typeface="+mn-lt"/>
              </a:rPr>
              <a:t>Executing</a:t>
            </a:r>
            <a:r>
              <a:rPr lang="hu-HU" altLang="hu-HU" sz="3200" kern="0" dirty="0" smtClean="0">
                <a:latin typeface="+mn-lt"/>
              </a:rPr>
              <a:t> </a:t>
            </a:r>
            <a:r>
              <a:rPr lang="hu-HU" altLang="hu-HU" sz="3200" kern="0" dirty="0" err="1" smtClean="0">
                <a:latin typeface="+mn-lt"/>
              </a:rPr>
              <a:t>with</a:t>
            </a:r>
            <a:r>
              <a:rPr lang="hu-HU" altLang="hu-HU" sz="3200" kern="0" dirty="0" smtClean="0">
                <a:latin typeface="+mn-lt"/>
              </a:rPr>
              <a:t> IBM SPSS</a:t>
            </a:r>
            <a:endParaRPr kumimoji="0" lang="hu-HU" altLang="hu-HU" sz="3200" u="none" strike="noStrike" kern="0" cap="none" spc="0" normalizeH="0" baseline="0" noProof="0" dirty="0" smtClean="0">
              <a:ln>
                <a:noFill/>
              </a:ln>
              <a:effectLst/>
              <a:uLnTx/>
              <a:uFillTx/>
              <a:latin typeface="+mn-lt"/>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3424611097"/>
              </p:ext>
            </p:extLst>
          </p:nvPr>
        </p:nvGraphicFramePr>
        <p:xfrm>
          <a:off x="2469153" y="765175"/>
          <a:ext cx="6245225" cy="4191000"/>
        </p:xfrm>
        <a:graphic>
          <a:graphicData uri="http://schemas.openxmlformats.org/presentationml/2006/ole">
            <mc:AlternateContent xmlns:mc="http://schemas.openxmlformats.org/markup-compatibility/2006">
              <mc:Choice xmlns:v="urn:schemas-microsoft-com:vml" Requires="v">
                <p:oleObj spid="_x0000_s2082" name="Bitkép" r:id="rId3" imgW="8430802" imgH="5657143" progId="Paint.Picture">
                  <p:embed/>
                </p:oleObj>
              </mc:Choice>
              <mc:Fallback>
                <p:oleObj name="Bitkép" r:id="rId3" imgW="8430802" imgH="5657143" progId="Paint.Picture">
                  <p:embed/>
                  <p:pic>
                    <p:nvPicPr>
                      <p:cNvPr id="1105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153" y="765175"/>
                        <a:ext cx="62452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Kép 7"/>
          <p:cNvPicPr>
            <a:picLocks noChangeAspect="1"/>
          </p:cNvPicPr>
          <p:nvPr/>
        </p:nvPicPr>
        <p:blipFill>
          <a:blip r:embed="rId5"/>
          <a:stretch>
            <a:fillRect/>
          </a:stretch>
        </p:blipFill>
        <p:spPr>
          <a:xfrm>
            <a:off x="1584850" y="5050200"/>
            <a:ext cx="8013828" cy="1611857"/>
          </a:xfrm>
          <a:prstGeom prst="rect">
            <a:avLst/>
          </a:prstGeom>
        </p:spPr>
      </p:pic>
    </p:spTree>
    <p:extLst>
      <p:ext uri="{BB962C8B-B14F-4D97-AF65-F5344CB8AC3E}">
        <p14:creationId xmlns:p14="http://schemas.microsoft.com/office/powerpoint/2010/main" val="265739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441372" y="2821576"/>
            <a:ext cx="2895280" cy="707886"/>
          </a:xfrm>
          <a:prstGeom prst="rect">
            <a:avLst/>
          </a:prstGeom>
          <a:noFill/>
        </p:spPr>
        <p:txBody>
          <a:bodyPr wrap="none" rtlCol="0">
            <a:spAutoFit/>
          </a:bodyPr>
          <a:lstStyle/>
          <a:p>
            <a:r>
              <a:rPr lang="hu-HU" sz="4000" dirty="0" smtClean="0"/>
              <a:t>The </a:t>
            </a:r>
            <a:r>
              <a:rPr lang="hu-HU" sz="4000" dirty="0" err="1" smtClean="0"/>
              <a:t>run</a:t>
            </a:r>
            <a:r>
              <a:rPr lang="hu-HU" sz="4000" dirty="0" smtClean="0"/>
              <a:t> </a:t>
            </a:r>
            <a:r>
              <a:rPr lang="hu-HU" sz="4000" dirty="0" err="1" smtClean="0"/>
              <a:t>tests</a:t>
            </a:r>
            <a:endParaRPr lang="hu-HU" sz="4000" dirty="0"/>
          </a:p>
        </p:txBody>
      </p:sp>
    </p:spTree>
    <p:extLst>
      <p:ext uri="{BB962C8B-B14F-4D97-AF65-F5344CB8AC3E}">
        <p14:creationId xmlns:p14="http://schemas.microsoft.com/office/powerpoint/2010/main" val="2076200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34501" y="245121"/>
            <a:ext cx="2776529" cy="707886"/>
          </a:xfrm>
          <a:prstGeom prst="rect">
            <a:avLst/>
          </a:prstGeom>
          <a:noFill/>
        </p:spPr>
        <p:txBody>
          <a:bodyPr wrap="none" rtlCol="0">
            <a:spAutoFit/>
          </a:bodyPr>
          <a:lstStyle/>
          <a:p>
            <a:r>
              <a:rPr lang="hu-HU" sz="4000" dirty="0" err="1" smtClean="0"/>
              <a:t>Introduction</a:t>
            </a:r>
            <a:endParaRPr lang="hu-HU" sz="4000" dirty="0"/>
          </a:p>
        </p:txBody>
      </p:sp>
      <p:sp>
        <p:nvSpPr>
          <p:cNvPr id="3" name="Szövegdoboz 2"/>
          <p:cNvSpPr txBox="1"/>
          <p:nvPr/>
        </p:nvSpPr>
        <p:spPr>
          <a:xfrm>
            <a:off x="883281" y="1059245"/>
            <a:ext cx="9699554" cy="5262979"/>
          </a:xfrm>
          <a:prstGeom prst="rect">
            <a:avLst/>
          </a:prstGeom>
          <a:noFill/>
        </p:spPr>
        <p:txBody>
          <a:bodyPr wrap="square" rtlCol="0">
            <a:spAutoFit/>
          </a:bodyPr>
          <a:lstStyle/>
          <a:p>
            <a:r>
              <a:rPr lang="en-US" sz="2400" dirty="0"/>
              <a:t> Let consider a dichotomous sequence which consists of only two elements. Any consecutive subsection consisting same elements in the dichotomous sequence is a </a:t>
            </a:r>
            <a:r>
              <a:rPr lang="en-US" sz="2400" b="1" dirty="0">
                <a:solidFill>
                  <a:srgbClr val="FF0000"/>
                </a:solidFill>
              </a:rPr>
              <a:t>run</a:t>
            </a:r>
            <a:r>
              <a:rPr lang="en-US" sz="2400" dirty="0"/>
              <a:t>. </a:t>
            </a:r>
            <a:endParaRPr lang="hu-HU" sz="2400" dirty="0" smtClean="0"/>
          </a:p>
          <a:p>
            <a:r>
              <a:rPr lang="en-US" sz="2400" dirty="0" smtClean="0"/>
              <a:t>For </a:t>
            </a:r>
            <a:r>
              <a:rPr lang="en-US" sz="2400" dirty="0"/>
              <a:t>example in a coin tossing Bernoulli experiment the symbols T (tail) and H (head) forms a dichotomous sequence. Any consecutive T subsequence or consecutive H subsequence mean a </a:t>
            </a:r>
            <a:r>
              <a:rPr lang="en-US" sz="2400" i="1" dirty="0"/>
              <a:t>run</a:t>
            </a:r>
            <a:r>
              <a:rPr lang="en-US" sz="2400" dirty="0"/>
              <a:t> in the sequence.     </a:t>
            </a:r>
            <a:endParaRPr lang="hu-HU" sz="2400" dirty="0" smtClean="0"/>
          </a:p>
          <a:p>
            <a:r>
              <a:rPr lang="en-US" sz="2400" dirty="0" smtClean="0"/>
              <a:t>For </a:t>
            </a:r>
            <a:r>
              <a:rPr lang="en-US" sz="2400" dirty="0"/>
              <a:t>example in the sequence TTHTHHHTTHHHHTTHTT we have the next runs: {TT},{H},{T},{HHH},{TT},{HHHH},{TT},{H},{TT}.     </a:t>
            </a:r>
            <a:endParaRPr lang="hu-HU" sz="2400" dirty="0" smtClean="0"/>
          </a:p>
          <a:p>
            <a:r>
              <a:rPr lang="en-US" sz="2400" dirty="0" smtClean="0"/>
              <a:t>That </a:t>
            </a:r>
            <a:r>
              <a:rPr lang="en-US" sz="2400" dirty="0"/>
              <a:t>is </a:t>
            </a:r>
            <a:r>
              <a:rPr lang="en-US" sz="2400" dirty="0" err="1" smtClean="0"/>
              <a:t>th</a:t>
            </a:r>
            <a:r>
              <a:rPr lang="hu-HU" sz="2400" dirty="0" smtClean="0"/>
              <a:t>is</a:t>
            </a:r>
            <a:r>
              <a:rPr lang="en-US" sz="2400" dirty="0" smtClean="0"/>
              <a:t> </a:t>
            </a:r>
            <a:r>
              <a:rPr lang="en-US" sz="2400" dirty="0"/>
              <a:t>coin tossing sequence consists of 9 runs.     </a:t>
            </a:r>
            <a:endParaRPr lang="hu-HU" sz="2400" dirty="0" smtClean="0"/>
          </a:p>
          <a:p>
            <a:r>
              <a:rPr lang="en-US" sz="2400" dirty="0" smtClean="0"/>
              <a:t>The </a:t>
            </a:r>
            <a:r>
              <a:rPr lang="en-US" sz="2400" dirty="0"/>
              <a:t>length of the sequence is 18,     </a:t>
            </a:r>
            <a:endParaRPr lang="hu-HU" sz="2400" dirty="0" smtClean="0"/>
          </a:p>
          <a:p>
            <a:r>
              <a:rPr lang="en-US" sz="2400" dirty="0" smtClean="0"/>
              <a:t>the </a:t>
            </a:r>
            <a:r>
              <a:rPr lang="en-US" sz="2400" dirty="0"/>
              <a:t>number of the 1 length run is 3 ({H},{T},{H}),     </a:t>
            </a:r>
            <a:endParaRPr lang="hu-HU" sz="2400" dirty="0" smtClean="0"/>
          </a:p>
          <a:p>
            <a:r>
              <a:rPr lang="en-US" sz="2400" dirty="0" smtClean="0"/>
              <a:t>the </a:t>
            </a:r>
            <a:r>
              <a:rPr lang="en-US" sz="2400" dirty="0"/>
              <a:t>number of the 2 length run is 4 ({TT},{TT},{TT},{TT}),     </a:t>
            </a:r>
            <a:endParaRPr lang="hu-HU" sz="2400" dirty="0" smtClean="0"/>
          </a:p>
          <a:p>
            <a:r>
              <a:rPr lang="en-US" sz="2400" dirty="0" smtClean="0"/>
              <a:t>the </a:t>
            </a:r>
            <a:r>
              <a:rPr lang="en-US" sz="2400" dirty="0"/>
              <a:t>number of the 3 length run is 1 ({HHH}),     </a:t>
            </a:r>
            <a:endParaRPr lang="hu-HU" sz="2400" dirty="0" smtClean="0"/>
          </a:p>
          <a:p>
            <a:r>
              <a:rPr lang="en-US" sz="2400" dirty="0" smtClean="0"/>
              <a:t>and </a:t>
            </a:r>
            <a:r>
              <a:rPr lang="en-US" sz="2400" dirty="0"/>
              <a:t>the number of the 4 length run is 1 ({HHHH}).</a:t>
            </a:r>
            <a:endParaRPr lang="hu-HU" sz="2400" dirty="0"/>
          </a:p>
        </p:txBody>
      </p:sp>
    </p:spTree>
    <p:extLst>
      <p:ext uri="{BB962C8B-B14F-4D97-AF65-F5344CB8AC3E}">
        <p14:creationId xmlns:p14="http://schemas.microsoft.com/office/powerpoint/2010/main" val="3708825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389121" y="548640"/>
            <a:ext cx="2222275" cy="707886"/>
          </a:xfrm>
          <a:prstGeom prst="rect">
            <a:avLst/>
          </a:prstGeom>
          <a:noFill/>
        </p:spPr>
        <p:txBody>
          <a:bodyPr wrap="none" rtlCol="0">
            <a:spAutoFit/>
          </a:bodyPr>
          <a:lstStyle/>
          <a:p>
            <a:r>
              <a:rPr lang="hu-HU" sz="4000" dirty="0" err="1" smtClean="0"/>
              <a:t>Notations</a:t>
            </a:r>
            <a:endParaRPr lang="hu-HU" sz="4000" dirty="0"/>
          </a:p>
        </p:txBody>
      </p:sp>
      <p:sp>
        <p:nvSpPr>
          <p:cNvPr id="3" name="Szövegdoboz 2"/>
          <p:cNvSpPr txBox="1"/>
          <p:nvPr/>
        </p:nvSpPr>
        <p:spPr>
          <a:xfrm>
            <a:off x="1449978" y="1854926"/>
            <a:ext cx="10306593" cy="2677656"/>
          </a:xfrm>
          <a:prstGeom prst="rect">
            <a:avLst/>
          </a:prstGeom>
          <a:noFill/>
        </p:spPr>
        <p:txBody>
          <a:bodyPr wrap="square" rtlCol="0">
            <a:spAutoFit/>
          </a:bodyPr>
          <a:lstStyle/>
          <a:p>
            <a:r>
              <a:rPr lang="en-US" sz="2400" i="1" dirty="0" smtClean="0"/>
              <a:t>n</a:t>
            </a:r>
            <a:r>
              <a:rPr lang="en-US" sz="2400" dirty="0" smtClean="0"/>
              <a:t>   </a:t>
            </a:r>
            <a:r>
              <a:rPr lang="en-US" sz="2400" dirty="0"/>
              <a:t>is the total length of the dichotomous sequence    </a:t>
            </a:r>
            <a:endParaRPr lang="hu-HU" sz="2400" dirty="0" smtClean="0"/>
          </a:p>
          <a:p>
            <a:r>
              <a:rPr lang="en-US" sz="2400" i="1" dirty="0" smtClean="0"/>
              <a:t>n</a:t>
            </a:r>
            <a:r>
              <a:rPr lang="en-US" sz="2400" dirty="0"/>
              <a:t>₁   is the number of the first elements in the sequence    </a:t>
            </a:r>
            <a:endParaRPr lang="hu-HU" sz="2400" dirty="0" smtClean="0"/>
          </a:p>
          <a:p>
            <a:r>
              <a:rPr lang="en-US" sz="2400" i="1" dirty="0" smtClean="0"/>
              <a:t>n</a:t>
            </a:r>
            <a:r>
              <a:rPr lang="en-US" sz="2400" dirty="0"/>
              <a:t>₂   is the number of the second elements in the sequence    </a:t>
            </a:r>
            <a:endParaRPr lang="hu-HU" sz="2400" dirty="0" smtClean="0"/>
          </a:p>
          <a:p>
            <a:r>
              <a:rPr lang="en-US" sz="2400" i="1" dirty="0" smtClean="0"/>
              <a:t>n</a:t>
            </a:r>
            <a:r>
              <a:rPr lang="en-US" sz="2400" dirty="0" smtClean="0"/>
              <a:t>=</a:t>
            </a:r>
            <a:r>
              <a:rPr lang="en-US" sz="2400" i="1" dirty="0" smtClean="0"/>
              <a:t>n</a:t>
            </a:r>
            <a:r>
              <a:rPr lang="en-US" sz="2400" dirty="0"/>
              <a:t>₁+</a:t>
            </a:r>
            <a:r>
              <a:rPr lang="en-US" sz="2400" i="1" dirty="0"/>
              <a:t>n</a:t>
            </a:r>
            <a:r>
              <a:rPr lang="en-US" sz="2400" dirty="0"/>
              <a:t>₂    </a:t>
            </a:r>
            <a:endParaRPr lang="hu-HU" sz="2400" dirty="0" smtClean="0"/>
          </a:p>
          <a:p>
            <a:r>
              <a:rPr lang="en-US" sz="2400" dirty="0" smtClean="0"/>
              <a:t>Suppose </a:t>
            </a:r>
            <a:r>
              <a:rPr lang="en-US" sz="2400" dirty="0"/>
              <a:t>that any permutation of the elements may occur with equal chance.    </a:t>
            </a:r>
            <a:endParaRPr lang="hu-HU" sz="2400" dirty="0" smtClean="0"/>
          </a:p>
          <a:p>
            <a:r>
              <a:rPr lang="en-US" sz="2400" i="1" dirty="0" smtClean="0"/>
              <a:t>R</a:t>
            </a:r>
            <a:r>
              <a:rPr lang="en-US" sz="2400" dirty="0" smtClean="0"/>
              <a:t>   </a:t>
            </a:r>
            <a:r>
              <a:rPr lang="en-US" sz="2400" dirty="0"/>
              <a:t>is the number of the runs in the sequence    </a:t>
            </a:r>
            <a:endParaRPr lang="hu-HU" sz="2400" dirty="0" smtClean="0"/>
          </a:p>
          <a:p>
            <a:r>
              <a:rPr lang="en-US" sz="2400" i="1" dirty="0" smtClean="0"/>
              <a:t>R</a:t>
            </a:r>
            <a:r>
              <a:rPr lang="en-US" sz="2400" dirty="0" smtClean="0"/>
              <a:t> </a:t>
            </a:r>
            <a:r>
              <a:rPr lang="en-US" sz="2400" dirty="0"/>
              <a:t>is a discrete random variable with range {1,2,...,</a:t>
            </a:r>
            <a:r>
              <a:rPr lang="en-US" sz="2400" i="1" dirty="0"/>
              <a:t>n</a:t>
            </a:r>
            <a:r>
              <a:rPr lang="en-US" sz="2400" dirty="0"/>
              <a:t>}</a:t>
            </a:r>
            <a:endParaRPr lang="hu-HU" sz="2400" dirty="0"/>
          </a:p>
        </p:txBody>
      </p:sp>
    </p:spTree>
    <p:extLst>
      <p:ext uri="{BB962C8B-B14F-4D97-AF65-F5344CB8AC3E}">
        <p14:creationId xmlns:p14="http://schemas.microsoft.com/office/powerpoint/2010/main" val="3748051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6268" y="704233"/>
            <a:ext cx="11411409" cy="5565939"/>
          </a:xfrm>
          <a:prstGeom prst="rect">
            <a:avLst/>
          </a:prstGeom>
        </p:spPr>
      </p:pic>
    </p:spTree>
    <p:extLst>
      <p:ext uri="{BB962C8B-B14F-4D97-AF65-F5344CB8AC3E}">
        <p14:creationId xmlns:p14="http://schemas.microsoft.com/office/powerpoint/2010/main" val="37265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750423" y="522514"/>
            <a:ext cx="8100744" cy="1938992"/>
          </a:xfrm>
          <a:prstGeom prst="rect">
            <a:avLst/>
          </a:prstGeom>
          <a:noFill/>
        </p:spPr>
        <p:txBody>
          <a:bodyPr wrap="none" rtlCol="0">
            <a:spAutoFit/>
          </a:bodyPr>
          <a:lstStyle/>
          <a:p>
            <a:pPr algn="ctr"/>
            <a:r>
              <a:rPr lang="en-US" sz="4000" dirty="0"/>
              <a:t>Testing the homogeneity with run </a:t>
            </a:r>
            <a:r>
              <a:rPr lang="en-US" sz="4000" dirty="0" smtClean="0"/>
              <a:t>test</a:t>
            </a:r>
            <a:endParaRPr lang="hu-HU" sz="4000" dirty="0" smtClean="0"/>
          </a:p>
          <a:p>
            <a:pPr algn="ctr"/>
            <a:r>
              <a:rPr lang="hu-HU" sz="4000" dirty="0"/>
              <a:t>(</a:t>
            </a:r>
            <a:r>
              <a:rPr lang="hu-HU" sz="4000" dirty="0" err="1"/>
              <a:t>Wald-Wolfowitz</a:t>
            </a:r>
            <a:r>
              <a:rPr lang="hu-HU" sz="4000" dirty="0"/>
              <a:t> test)</a:t>
            </a:r>
          </a:p>
          <a:p>
            <a:endParaRPr lang="hu-HU" sz="4000" dirty="0"/>
          </a:p>
        </p:txBody>
      </p:sp>
      <p:sp>
        <p:nvSpPr>
          <p:cNvPr id="3" name="Szövegdoboz 2"/>
          <p:cNvSpPr txBox="1"/>
          <p:nvPr/>
        </p:nvSpPr>
        <p:spPr>
          <a:xfrm>
            <a:off x="1402052" y="2376237"/>
            <a:ext cx="5894883" cy="461665"/>
          </a:xfrm>
          <a:prstGeom prst="rect">
            <a:avLst/>
          </a:prstGeom>
          <a:noFill/>
        </p:spPr>
        <p:txBody>
          <a:bodyPr wrap="none" rtlCol="0">
            <a:spAutoFit/>
          </a:bodyPr>
          <a:lstStyle/>
          <a:p>
            <a:r>
              <a:rPr lang="hu-HU" sz="2400" dirty="0" smtClean="0"/>
              <a:t>We </a:t>
            </a:r>
            <a:r>
              <a:rPr lang="hu-HU" sz="2400" dirty="0" err="1" smtClean="0"/>
              <a:t>have</a:t>
            </a:r>
            <a:r>
              <a:rPr lang="hu-HU" sz="2400" dirty="0" smtClean="0"/>
              <a:t> </a:t>
            </a:r>
            <a:r>
              <a:rPr lang="hu-HU" sz="2400" dirty="0" err="1" smtClean="0"/>
              <a:t>two</a:t>
            </a:r>
            <a:r>
              <a:rPr lang="hu-HU" sz="2400" dirty="0" smtClean="0"/>
              <a:t> </a:t>
            </a:r>
            <a:r>
              <a:rPr lang="hu-HU" sz="2400" dirty="0" err="1" smtClean="0"/>
              <a:t>independent</a:t>
            </a:r>
            <a:r>
              <a:rPr lang="hu-HU" sz="2400" dirty="0" smtClean="0"/>
              <a:t> </a:t>
            </a:r>
            <a:r>
              <a:rPr lang="hu-HU" sz="2400" dirty="0" err="1" smtClean="0"/>
              <a:t>statistical</a:t>
            </a:r>
            <a:r>
              <a:rPr lang="hu-HU" sz="2400" dirty="0" smtClean="0"/>
              <a:t> </a:t>
            </a:r>
            <a:r>
              <a:rPr lang="hu-HU" sz="2400" dirty="0" err="1" smtClean="0"/>
              <a:t>samples</a:t>
            </a:r>
            <a:r>
              <a:rPr lang="hu-HU" sz="2400" dirty="0" smtClean="0"/>
              <a:t>:</a:t>
            </a:r>
            <a:endParaRPr lang="hu-HU" sz="2400" dirty="0"/>
          </a:p>
        </p:txBody>
      </p:sp>
      <p:pic>
        <p:nvPicPr>
          <p:cNvPr id="4" name="Kép 3"/>
          <p:cNvPicPr>
            <a:picLocks noChangeAspect="1"/>
          </p:cNvPicPr>
          <p:nvPr/>
        </p:nvPicPr>
        <p:blipFill>
          <a:blip r:embed="rId2"/>
          <a:stretch>
            <a:fillRect/>
          </a:stretch>
        </p:blipFill>
        <p:spPr>
          <a:xfrm>
            <a:off x="1402052" y="3599524"/>
            <a:ext cx="1693845" cy="399656"/>
          </a:xfrm>
          <a:prstGeom prst="rect">
            <a:avLst/>
          </a:prstGeom>
        </p:spPr>
      </p:pic>
      <p:sp>
        <p:nvSpPr>
          <p:cNvPr id="5" name="Szövegdoboz 4"/>
          <p:cNvSpPr txBox="1"/>
          <p:nvPr/>
        </p:nvSpPr>
        <p:spPr>
          <a:xfrm>
            <a:off x="3252651" y="3536959"/>
            <a:ext cx="655949" cy="461665"/>
          </a:xfrm>
          <a:prstGeom prst="rect">
            <a:avLst/>
          </a:prstGeom>
          <a:noFill/>
        </p:spPr>
        <p:txBody>
          <a:bodyPr wrap="none" rtlCol="0">
            <a:spAutoFit/>
          </a:bodyPr>
          <a:lstStyle/>
          <a:p>
            <a:r>
              <a:rPr lang="hu-HU" sz="2400" dirty="0" smtClean="0"/>
              <a:t>and</a:t>
            </a:r>
            <a:endParaRPr lang="hu-HU" sz="2400" dirty="0"/>
          </a:p>
        </p:txBody>
      </p:sp>
      <p:pic>
        <p:nvPicPr>
          <p:cNvPr id="6" name="Kép 5"/>
          <p:cNvPicPr>
            <a:picLocks noChangeAspect="1"/>
          </p:cNvPicPr>
          <p:nvPr/>
        </p:nvPicPr>
        <p:blipFill>
          <a:blip r:embed="rId3"/>
          <a:stretch>
            <a:fillRect/>
          </a:stretch>
        </p:blipFill>
        <p:spPr>
          <a:xfrm>
            <a:off x="4136161" y="3596751"/>
            <a:ext cx="1563549" cy="407813"/>
          </a:xfrm>
          <a:prstGeom prst="rect">
            <a:avLst/>
          </a:prstGeom>
        </p:spPr>
      </p:pic>
      <p:pic>
        <p:nvPicPr>
          <p:cNvPr id="7" name="Kép 6"/>
          <p:cNvPicPr>
            <a:picLocks noChangeAspect="1"/>
          </p:cNvPicPr>
          <p:nvPr/>
        </p:nvPicPr>
        <p:blipFill>
          <a:blip r:embed="rId4"/>
          <a:stretch>
            <a:fillRect/>
          </a:stretch>
        </p:blipFill>
        <p:spPr>
          <a:xfrm>
            <a:off x="6739974" y="3470829"/>
            <a:ext cx="4495204" cy="513844"/>
          </a:xfrm>
          <a:prstGeom prst="rect">
            <a:avLst/>
          </a:prstGeom>
        </p:spPr>
      </p:pic>
      <p:pic>
        <p:nvPicPr>
          <p:cNvPr id="8" name="Kép 7"/>
          <p:cNvPicPr>
            <a:picLocks noChangeAspect="1"/>
          </p:cNvPicPr>
          <p:nvPr/>
        </p:nvPicPr>
        <p:blipFill>
          <a:blip r:embed="rId5"/>
          <a:stretch>
            <a:fillRect/>
          </a:stretch>
        </p:blipFill>
        <p:spPr>
          <a:xfrm>
            <a:off x="4349570" y="4763413"/>
            <a:ext cx="3127099" cy="880875"/>
          </a:xfrm>
          <a:prstGeom prst="rect">
            <a:avLst/>
          </a:prstGeom>
        </p:spPr>
      </p:pic>
    </p:spTree>
    <p:extLst>
      <p:ext uri="{BB962C8B-B14F-4D97-AF65-F5344CB8AC3E}">
        <p14:creationId xmlns:p14="http://schemas.microsoft.com/office/powerpoint/2010/main" val="1432688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055697" y="1642953"/>
            <a:ext cx="3811151" cy="3433782"/>
          </a:xfrm>
          <a:prstGeom prst="rect">
            <a:avLst/>
          </a:prstGeom>
        </p:spPr>
      </p:pic>
      <p:sp>
        <p:nvSpPr>
          <p:cNvPr id="3" name="Szövegdoboz 2"/>
          <p:cNvSpPr txBox="1"/>
          <p:nvPr/>
        </p:nvSpPr>
        <p:spPr>
          <a:xfrm>
            <a:off x="1084217" y="692331"/>
            <a:ext cx="9754112" cy="830997"/>
          </a:xfrm>
          <a:prstGeom prst="rect">
            <a:avLst/>
          </a:prstGeom>
          <a:noFill/>
        </p:spPr>
        <p:txBody>
          <a:bodyPr wrap="square" rtlCol="0">
            <a:spAutoFit/>
          </a:bodyPr>
          <a:lstStyle/>
          <a:p>
            <a:r>
              <a:rPr lang="en-US" sz="2400" dirty="0"/>
              <a:t>Let's start with the case in which the distributions are equal. In that case, we might observe something like this.</a:t>
            </a:r>
            <a:endParaRPr lang="hu-HU" sz="2400" dirty="0"/>
          </a:p>
        </p:txBody>
      </p:sp>
      <p:sp>
        <p:nvSpPr>
          <p:cNvPr id="4" name="Szövegdoboz 3"/>
          <p:cNvSpPr txBox="1"/>
          <p:nvPr/>
        </p:nvSpPr>
        <p:spPr>
          <a:xfrm>
            <a:off x="1317811" y="5486400"/>
            <a:ext cx="9668435" cy="830997"/>
          </a:xfrm>
          <a:prstGeom prst="rect">
            <a:avLst/>
          </a:prstGeom>
          <a:noFill/>
        </p:spPr>
        <p:txBody>
          <a:bodyPr wrap="square" rtlCol="0">
            <a:spAutoFit/>
          </a:bodyPr>
          <a:lstStyle/>
          <a:p>
            <a:r>
              <a:rPr lang="en-US" sz="2400" dirty="0"/>
              <a:t>The picture suggests that when the </a:t>
            </a:r>
            <a:r>
              <a:rPr lang="en-US" sz="2400" dirty="0" err="1"/>
              <a:t>distrubutions</a:t>
            </a:r>
            <a:r>
              <a:rPr lang="en-US" sz="2400" dirty="0"/>
              <a:t> are equal, the number of runs will likely be large.</a:t>
            </a:r>
            <a:endParaRPr lang="hu-HU" sz="2400" dirty="0"/>
          </a:p>
        </p:txBody>
      </p:sp>
    </p:spTree>
    <p:extLst>
      <p:ext uri="{BB962C8B-B14F-4D97-AF65-F5344CB8AC3E}">
        <p14:creationId xmlns:p14="http://schemas.microsoft.com/office/powerpoint/2010/main" val="2976360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150117" y="1605249"/>
            <a:ext cx="4951240" cy="3621375"/>
          </a:xfrm>
          <a:prstGeom prst="rect">
            <a:avLst/>
          </a:prstGeom>
        </p:spPr>
      </p:pic>
      <p:sp>
        <p:nvSpPr>
          <p:cNvPr id="3" name="Szövegdoboz 2"/>
          <p:cNvSpPr txBox="1"/>
          <p:nvPr/>
        </p:nvSpPr>
        <p:spPr>
          <a:xfrm>
            <a:off x="1075765" y="564776"/>
            <a:ext cx="10986247" cy="1200329"/>
          </a:xfrm>
          <a:prstGeom prst="rect">
            <a:avLst/>
          </a:prstGeom>
          <a:noFill/>
        </p:spPr>
        <p:txBody>
          <a:bodyPr wrap="square" rtlCol="0">
            <a:spAutoFit/>
          </a:bodyPr>
          <a:lstStyle/>
          <a:p>
            <a:r>
              <a:rPr lang="en-US" sz="2400" dirty="0"/>
              <a:t>An extreme case of the possibilities, when one of the distribution functions is at least great as the other </a:t>
            </a:r>
            <a:r>
              <a:rPr lang="en-US" sz="2400" dirty="0" err="1" smtClean="0"/>
              <a:t>distr</a:t>
            </a:r>
            <a:r>
              <a:rPr lang="hu-HU" sz="2400" dirty="0" smtClean="0"/>
              <a:t>i</a:t>
            </a:r>
            <a:r>
              <a:rPr lang="en-US" sz="2400" dirty="0" err="1" smtClean="0"/>
              <a:t>bution</a:t>
            </a:r>
            <a:r>
              <a:rPr lang="en-US" sz="2400" dirty="0" smtClean="0"/>
              <a:t> </a:t>
            </a:r>
            <a:r>
              <a:rPr lang="en-US" sz="2400" dirty="0"/>
              <a:t>function at all points </a:t>
            </a:r>
            <a:r>
              <a:rPr lang="en-US" sz="2400" i="1" dirty="0"/>
              <a:t>z</a:t>
            </a:r>
            <a:r>
              <a:rPr lang="en-US" sz="2400" dirty="0"/>
              <a:t>. This situation might look something like this:</a:t>
            </a:r>
            <a:endParaRPr lang="hu-HU" sz="2400" dirty="0"/>
          </a:p>
        </p:txBody>
      </p:sp>
      <p:sp>
        <p:nvSpPr>
          <p:cNvPr id="4" name="Szövegdoboz 3"/>
          <p:cNvSpPr txBox="1"/>
          <p:nvPr/>
        </p:nvSpPr>
        <p:spPr>
          <a:xfrm>
            <a:off x="1075765" y="5447211"/>
            <a:ext cx="10986247" cy="830997"/>
          </a:xfrm>
          <a:prstGeom prst="rect">
            <a:avLst/>
          </a:prstGeom>
          <a:noFill/>
        </p:spPr>
        <p:txBody>
          <a:bodyPr wrap="square" rtlCol="0">
            <a:spAutoFit/>
          </a:bodyPr>
          <a:lstStyle/>
          <a:p>
            <a:r>
              <a:rPr lang="hu-HU" sz="2400" dirty="0" err="1" smtClean="0"/>
              <a:t>This</a:t>
            </a:r>
            <a:r>
              <a:rPr lang="hu-HU" sz="2400" dirty="0" smtClean="0"/>
              <a:t> </a:t>
            </a:r>
            <a:r>
              <a:rPr lang="hu-HU" sz="2400" dirty="0" err="1" smtClean="0"/>
              <a:t>kind</a:t>
            </a:r>
            <a:r>
              <a:rPr lang="hu-HU" sz="2400" dirty="0" smtClean="0"/>
              <a:t> of </a:t>
            </a:r>
            <a:r>
              <a:rPr lang="hu-HU" sz="2400" dirty="0" err="1" smtClean="0"/>
              <a:t>situation</a:t>
            </a:r>
            <a:r>
              <a:rPr lang="hu-HU" sz="2400" dirty="0" smtClean="0"/>
              <a:t> </a:t>
            </a:r>
            <a:r>
              <a:rPr lang="hu-HU" sz="2400" dirty="0" err="1" smtClean="0"/>
              <a:t>suggests</a:t>
            </a:r>
            <a:r>
              <a:rPr lang="hu-HU" sz="2400" dirty="0" smtClean="0"/>
              <a:t>, </a:t>
            </a:r>
            <a:r>
              <a:rPr lang="hu-HU" sz="2400" dirty="0" err="1" smtClean="0"/>
              <a:t>that</a:t>
            </a:r>
            <a:r>
              <a:rPr lang="hu-HU" sz="2400" dirty="0" smtClean="0"/>
              <a:t> </a:t>
            </a:r>
            <a:r>
              <a:rPr lang="hu-HU" sz="2400" dirty="0" err="1" smtClean="0"/>
              <a:t>when</a:t>
            </a:r>
            <a:r>
              <a:rPr lang="hu-HU" sz="2400" dirty="0" smtClean="0"/>
              <a:t> </a:t>
            </a:r>
            <a:r>
              <a:rPr lang="hu-HU" sz="2400" dirty="0" err="1" smtClean="0"/>
              <a:t>one</a:t>
            </a:r>
            <a:r>
              <a:rPr lang="hu-HU" sz="2400" dirty="0" smtClean="0"/>
              <a:t> of </a:t>
            </a:r>
            <a:r>
              <a:rPr lang="hu-HU" sz="2400" dirty="0" err="1" smtClean="0"/>
              <a:t>the</a:t>
            </a:r>
            <a:r>
              <a:rPr lang="hu-HU" sz="2400" dirty="0" smtClean="0"/>
              <a:t> </a:t>
            </a:r>
            <a:r>
              <a:rPr lang="hu-HU" sz="2400" dirty="0" err="1" smtClean="0"/>
              <a:t>distribution</a:t>
            </a:r>
            <a:r>
              <a:rPr lang="hu-HU" sz="2400" dirty="0" smtClean="0"/>
              <a:t> </a:t>
            </a:r>
            <a:r>
              <a:rPr lang="hu-HU" sz="2400" dirty="0" err="1" smtClean="0"/>
              <a:t>functions</a:t>
            </a:r>
            <a:r>
              <a:rPr lang="hu-HU" sz="2400" dirty="0" smtClean="0"/>
              <a:t> is </a:t>
            </a:r>
            <a:r>
              <a:rPr lang="hu-HU" sz="2400" dirty="0" err="1" smtClean="0"/>
              <a:t>at</a:t>
            </a:r>
            <a:r>
              <a:rPr lang="hu-HU" sz="2400" dirty="0" smtClean="0"/>
              <a:t> </a:t>
            </a:r>
            <a:r>
              <a:rPr lang="hu-HU" sz="2400" dirty="0" err="1" smtClean="0"/>
              <a:t>least</a:t>
            </a:r>
            <a:r>
              <a:rPr lang="hu-HU" sz="2400" dirty="0" smtClean="0"/>
              <a:t> </a:t>
            </a:r>
            <a:r>
              <a:rPr lang="hu-HU" sz="2400" dirty="0" err="1" smtClean="0"/>
              <a:t>as</a:t>
            </a:r>
            <a:r>
              <a:rPr lang="hu-HU" sz="2400" dirty="0" smtClean="0"/>
              <a:t> </a:t>
            </a:r>
            <a:r>
              <a:rPr lang="hu-HU" sz="2400" dirty="0" err="1" smtClean="0"/>
              <a:t>great</a:t>
            </a:r>
            <a:r>
              <a:rPr lang="hu-HU" sz="2400" dirty="0" smtClean="0"/>
              <a:t> </a:t>
            </a:r>
            <a:r>
              <a:rPr lang="hu-HU" sz="2400" dirty="0" err="1" smtClean="0"/>
              <a:t>as</a:t>
            </a:r>
            <a:r>
              <a:rPr lang="hu-HU" sz="2400" dirty="0" smtClean="0"/>
              <a:t> </a:t>
            </a:r>
            <a:r>
              <a:rPr lang="hu-HU" sz="2400" dirty="0" err="1" smtClean="0"/>
              <a:t>the</a:t>
            </a:r>
            <a:r>
              <a:rPr lang="hu-HU" sz="2400" dirty="0" smtClean="0"/>
              <a:t> </a:t>
            </a:r>
            <a:r>
              <a:rPr lang="hu-HU" sz="2400" dirty="0" err="1" smtClean="0"/>
              <a:t>other</a:t>
            </a:r>
            <a:r>
              <a:rPr lang="hu-HU" sz="2400" dirty="0" smtClean="0"/>
              <a:t> </a:t>
            </a:r>
            <a:r>
              <a:rPr lang="hu-HU" sz="2400" dirty="0" err="1" smtClean="0"/>
              <a:t>distribution</a:t>
            </a:r>
            <a:r>
              <a:rPr lang="hu-HU" sz="2400" dirty="0" smtClean="0"/>
              <a:t> </a:t>
            </a:r>
            <a:r>
              <a:rPr lang="hu-HU" sz="2400" dirty="0" err="1" smtClean="0"/>
              <a:t>function</a:t>
            </a:r>
            <a:r>
              <a:rPr lang="hu-HU" sz="2400" dirty="0" smtClean="0"/>
              <a:t> </a:t>
            </a:r>
            <a:r>
              <a:rPr lang="hu-HU" sz="2400" dirty="0" err="1" smtClean="0"/>
              <a:t>the</a:t>
            </a:r>
            <a:r>
              <a:rPr lang="hu-HU" sz="2400" dirty="0" smtClean="0"/>
              <a:t> </a:t>
            </a:r>
            <a:r>
              <a:rPr lang="hu-HU" sz="2400" dirty="0" err="1" smtClean="0"/>
              <a:t>number</a:t>
            </a:r>
            <a:r>
              <a:rPr lang="hu-HU" sz="2400" dirty="0" smtClean="0"/>
              <a:t> of </a:t>
            </a:r>
            <a:r>
              <a:rPr lang="hu-HU" sz="2400" dirty="0" err="1" smtClean="0"/>
              <a:t>runs</a:t>
            </a:r>
            <a:r>
              <a:rPr lang="hu-HU" sz="2400" dirty="0" smtClean="0"/>
              <a:t> </a:t>
            </a:r>
            <a:r>
              <a:rPr lang="hu-HU" sz="2400" dirty="0" err="1" smtClean="0"/>
              <a:t>will</a:t>
            </a:r>
            <a:r>
              <a:rPr lang="hu-HU" sz="2400" dirty="0" smtClean="0"/>
              <a:t> </a:t>
            </a:r>
            <a:r>
              <a:rPr lang="hu-HU" sz="2400" dirty="0" err="1" smtClean="0"/>
              <a:t>likely</a:t>
            </a:r>
            <a:r>
              <a:rPr lang="hu-HU" sz="2400" dirty="0" smtClean="0"/>
              <a:t> be </a:t>
            </a:r>
            <a:r>
              <a:rPr lang="hu-HU" sz="2400" dirty="0" err="1" smtClean="0"/>
              <a:t>small</a:t>
            </a:r>
            <a:r>
              <a:rPr lang="hu-HU" sz="2400" dirty="0" smtClean="0"/>
              <a:t>.</a:t>
            </a:r>
            <a:endParaRPr lang="hu-HU" sz="2400" dirty="0"/>
          </a:p>
        </p:txBody>
      </p:sp>
    </p:spTree>
    <p:extLst>
      <p:ext uri="{BB962C8B-B14F-4D97-AF65-F5344CB8AC3E}">
        <p14:creationId xmlns:p14="http://schemas.microsoft.com/office/powerpoint/2010/main" val="1995944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75790" y="1419663"/>
            <a:ext cx="7231416" cy="3539813"/>
          </a:xfrm>
          <a:prstGeom prst="rect">
            <a:avLst/>
          </a:prstGeom>
        </p:spPr>
      </p:pic>
      <p:sp>
        <p:nvSpPr>
          <p:cNvPr id="3" name="Szövegdoboz 2"/>
          <p:cNvSpPr txBox="1"/>
          <p:nvPr/>
        </p:nvSpPr>
        <p:spPr>
          <a:xfrm>
            <a:off x="679269" y="535577"/>
            <a:ext cx="9270487" cy="461665"/>
          </a:xfrm>
          <a:prstGeom prst="rect">
            <a:avLst/>
          </a:prstGeom>
          <a:noFill/>
        </p:spPr>
        <p:txBody>
          <a:bodyPr wrap="none" rtlCol="0">
            <a:spAutoFit/>
          </a:bodyPr>
          <a:lstStyle/>
          <a:p>
            <a:r>
              <a:rPr lang="en-US" sz="2400" dirty="0"/>
              <a:t>Here's another way in which the distribution functions could be unequal:</a:t>
            </a:r>
            <a:endParaRPr lang="hu-HU" sz="2400" dirty="0"/>
          </a:p>
        </p:txBody>
      </p:sp>
      <p:sp>
        <p:nvSpPr>
          <p:cNvPr id="4" name="Szövegdoboz 3"/>
          <p:cNvSpPr txBox="1"/>
          <p:nvPr/>
        </p:nvSpPr>
        <p:spPr>
          <a:xfrm>
            <a:off x="679269" y="5381897"/>
            <a:ext cx="11286308" cy="830997"/>
          </a:xfrm>
          <a:prstGeom prst="rect">
            <a:avLst/>
          </a:prstGeom>
          <a:noFill/>
        </p:spPr>
        <p:txBody>
          <a:bodyPr wrap="square" rtlCol="0">
            <a:spAutoFit/>
          </a:bodyPr>
          <a:lstStyle/>
          <a:p>
            <a:r>
              <a:rPr lang="en-US" sz="2400" dirty="0"/>
              <a:t>In this case, the medians of </a:t>
            </a:r>
            <a:r>
              <a:rPr lang="en-US" sz="2400" i="1" dirty="0"/>
              <a:t>X</a:t>
            </a:r>
            <a:r>
              <a:rPr lang="en-US" sz="2400" dirty="0"/>
              <a:t> and </a:t>
            </a:r>
            <a:r>
              <a:rPr lang="en-US" sz="2400" i="1" dirty="0"/>
              <a:t>Y</a:t>
            </a:r>
            <a:r>
              <a:rPr lang="en-US" sz="2400" dirty="0"/>
              <a:t> are nearly equal, but the variance of </a:t>
            </a:r>
            <a:r>
              <a:rPr lang="en-US" sz="2400" i="1" dirty="0"/>
              <a:t>Y</a:t>
            </a:r>
            <a:r>
              <a:rPr lang="en-US" sz="2400" dirty="0"/>
              <a:t> is much greater than the variance of </a:t>
            </a:r>
            <a:r>
              <a:rPr lang="en-US" sz="2400" i="1" dirty="0"/>
              <a:t>X</a:t>
            </a:r>
            <a:r>
              <a:rPr lang="en-US" sz="2400" dirty="0"/>
              <a:t>. Again, we would expect the number of runs to be small.</a:t>
            </a:r>
            <a:endParaRPr lang="hu-HU" sz="2400" dirty="0"/>
          </a:p>
        </p:txBody>
      </p:sp>
    </p:spTree>
    <p:extLst>
      <p:ext uri="{BB962C8B-B14F-4D97-AF65-F5344CB8AC3E}">
        <p14:creationId xmlns:p14="http://schemas.microsoft.com/office/powerpoint/2010/main" val="2740939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619794" y="470263"/>
            <a:ext cx="9274629" cy="707886"/>
          </a:xfrm>
          <a:prstGeom prst="rect">
            <a:avLst/>
          </a:prstGeom>
          <a:noFill/>
        </p:spPr>
        <p:txBody>
          <a:bodyPr wrap="square" rtlCol="0">
            <a:spAutoFit/>
          </a:bodyPr>
          <a:lstStyle/>
          <a:p>
            <a:r>
              <a:rPr lang="en-US" sz="4000" dirty="0"/>
              <a:t>Testing the homogeneity with run test</a:t>
            </a:r>
            <a:endParaRPr lang="hu-HU" sz="4000" dirty="0"/>
          </a:p>
        </p:txBody>
      </p:sp>
      <mc:AlternateContent xmlns:mc="http://schemas.openxmlformats.org/markup-compatibility/2006" xmlns:a14="http://schemas.microsoft.com/office/drawing/2010/main">
        <mc:Choice Requires="a14">
          <p:sp>
            <p:nvSpPr>
              <p:cNvPr id="5" name="Szövegdoboz 4"/>
              <p:cNvSpPr txBox="1"/>
              <p:nvPr/>
            </p:nvSpPr>
            <p:spPr>
              <a:xfrm>
                <a:off x="1123790" y="1822186"/>
                <a:ext cx="7075142" cy="461665"/>
              </a:xfrm>
              <a:prstGeom prst="rect">
                <a:avLst/>
              </a:prstGeom>
              <a:noFill/>
            </p:spPr>
            <p:txBody>
              <a:bodyPr wrap="none" rtlCol="0">
                <a:spAutoFit/>
              </a:bodyPr>
              <a:lstStyle/>
              <a:p>
                <a:r>
                  <a:rPr lang="hu-HU" sz="2400" dirty="0" smtClean="0"/>
                  <a:t>The </a:t>
                </a:r>
                <a:r>
                  <a:rPr lang="hu-HU" sz="2400" dirty="0" err="1" smtClean="0"/>
                  <a:t>case</a:t>
                </a:r>
                <a:r>
                  <a:rPr lang="hu-HU" sz="2400" dirty="0" smtClean="0"/>
                  <a:t>, </a:t>
                </a:r>
                <a:r>
                  <a:rPr lang="hu-HU" sz="2400" dirty="0" err="1" smtClean="0"/>
                  <a:t>when</a:t>
                </a:r>
                <a:r>
                  <a:rPr lang="hu-HU" sz="2400" dirty="0" smtClean="0"/>
                  <a:t> </a:t>
                </a:r>
                <a:r>
                  <a:rPr lang="hu-HU" sz="2400" dirty="0" err="1" smtClean="0"/>
                  <a:t>the</a:t>
                </a:r>
                <a:r>
                  <a:rPr lang="hu-HU" sz="2400" dirty="0" smtClean="0"/>
                  <a:t> </a:t>
                </a:r>
                <a:r>
                  <a:rPr lang="hu-HU" sz="2400" dirty="0" err="1" smtClean="0"/>
                  <a:t>samples</a:t>
                </a:r>
                <a:r>
                  <a:rPr lang="hu-HU" sz="2400" dirty="0" smtClean="0"/>
                  <a:t> </a:t>
                </a:r>
                <a:r>
                  <a:rPr lang="hu-HU" sz="2400" dirty="0" err="1" smtClean="0"/>
                  <a:t>large</a:t>
                </a:r>
                <a:r>
                  <a:rPr lang="hu-HU" sz="2400" dirty="0" smtClean="0"/>
                  <a:t> </a:t>
                </a:r>
                <a:r>
                  <a:rPr lang="hu-HU" sz="2400" dirty="0" err="1" smtClean="0"/>
                  <a:t>enough</a:t>
                </a:r>
                <a:r>
                  <a:rPr lang="hu-HU" sz="2400" dirty="0" smtClean="0"/>
                  <a:t> (</a:t>
                </a:r>
                <a:r>
                  <a:rPr lang="hu-HU" sz="2400" i="1" dirty="0" smtClean="0"/>
                  <a:t>n</a:t>
                </a:r>
                <a:r>
                  <a:rPr lang="hu-HU" sz="2400" baseline="-25000" dirty="0" smtClean="0"/>
                  <a:t>1</a:t>
                </a:r>
                <a:r>
                  <a:rPr lang="hu-HU" sz="2400" dirty="0" smtClean="0"/>
                  <a:t>, </a:t>
                </a:r>
                <a:r>
                  <a:rPr lang="hu-HU" sz="2400" i="1" dirty="0" smtClean="0"/>
                  <a:t>n</a:t>
                </a:r>
                <a:r>
                  <a:rPr lang="hu-HU" sz="2400" baseline="-25000" dirty="0" smtClean="0"/>
                  <a:t>2</a:t>
                </a:r>
                <a:r>
                  <a:rPr lang="hu-HU" sz="2400" dirty="0" smtClean="0"/>
                  <a:t> </a:t>
                </a:r>
                <a14:m>
                  <m:oMath xmlns:m="http://schemas.openxmlformats.org/officeDocument/2006/math">
                    <m:r>
                      <a:rPr lang="hu-HU" sz="240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10)</m:t>
                    </m:r>
                  </m:oMath>
                </a14:m>
                <a:endParaRPr lang="hu-HU" sz="2400"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1123790" y="1822186"/>
                <a:ext cx="7075142" cy="461665"/>
              </a:xfrm>
              <a:prstGeom prst="rect">
                <a:avLst/>
              </a:prstGeom>
              <a:blipFill>
                <a:blip r:embed="rId2"/>
                <a:stretch>
                  <a:fillRect l="-1292" t="-10526" b="-28947"/>
                </a:stretch>
              </a:blipFill>
            </p:spPr>
            <p:txBody>
              <a:bodyPr/>
              <a:lstStyle/>
              <a:p>
                <a:r>
                  <a:rPr lang="hu-HU">
                    <a:noFill/>
                  </a:rPr>
                  <a:t> </a:t>
                </a:r>
              </a:p>
            </p:txBody>
          </p:sp>
        </mc:Fallback>
      </mc:AlternateContent>
      <p:sp>
        <p:nvSpPr>
          <p:cNvPr id="6" name="Szövegdoboz 5"/>
          <p:cNvSpPr txBox="1"/>
          <p:nvPr/>
        </p:nvSpPr>
        <p:spPr>
          <a:xfrm>
            <a:off x="1240972" y="2730137"/>
            <a:ext cx="10431076" cy="2308324"/>
          </a:xfrm>
          <a:prstGeom prst="rect">
            <a:avLst/>
          </a:prstGeom>
          <a:noFill/>
        </p:spPr>
        <p:txBody>
          <a:bodyPr wrap="square" rtlCol="0">
            <a:spAutoFit/>
          </a:bodyPr>
          <a:lstStyle/>
          <a:p>
            <a:pPr marL="285750" indent="-285750">
              <a:buFont typeface="Wingdings" panose="05000000000000000000" pitchFamily="2" charset="2"/>
              <a:buChar char="Ø"/>
            </a:pPr>
            <a:r>
              <a:rPr lang="hu-HU" sz="2400" dirty="0"/>
              <a:t> </a:t>
            </a:r>
            <a:r>
              <a:rPr lang="hu-HU" sz="2400" dirty="0" err="1" smtClean="0"/>
              <a:t>Merge</a:t>
            </a:r>
            <a:r>
              <a:rPr lang="hu-HU" sz="2400" dirty="0" smtClean="0"/>
              <a:t> </a:t>
            </a:r>
            <a:r>
              <a:rPr lang="hu-HU" sz="2400" dirty="0" err="1" smtClean="0"/>
              <a:t>the</a:t>
            </a:r>
            <a:r>
              <a:rPr lang="hu-HU" sz="2400" dirty="0" smtClean="0"/>
              <a:t> </a:t>
            </a:r>
            <a:r>
              <a:rPr lang="hu-HU" sz="2400" dirty="0" err="1" smtClean="0"/>
              <a:t>samples</a:t>
            </a:r>
            <a:r>
              <a:rPr lang="hu-HU" sz="2400" dirty="0" smtClean="0"/>
              <a:t> and </a:t>
            </a:r>
            <a:r>
              <a:rPr lang="hu-HU" sz="2400" dirty="0" err="1" smtClean="0"/>
              <a:t>order</a:t>
            </a:r>
            <a:r>
              <a:rPr lang="hu-HU" sz="2400" dirty="0" smtClean="0"/>
              <a:t> </a:t>
            </a:r>
            <a:r>
              <a:rPr lang="hu-HU" sz="2400" dirty="0" err="1" smtClean="0"/>
              <a:t>the</a:t>
            </a:r>
            <a:r>
              <a:rPr lang="hu-HU" sz="2400" dirty="0" smtClean="0"/>
              <a:t> </a:t>
            </a:r>
            <a:r>
              <a:rPr lang="hu-HU" sz="2400" dirty="0" err="1" smtClean="0"/>
              <a:t>merged</a:t>
            </a:r>
            <a:r>
              <a:rPr lang="hu-HU" sz="2400" dirty="0" smtClean="0"/>
              <a:t> </a:t>
            </a:r>
            <a:r>
              <a:rPr lang="hu-HU" sz="2400" dirty="0" err="1" smtClean="0"/>
              <a:t>sample</a:t>
            </a:r>
            <a:endParaRPr lang="hu-HU" sz="2400" dirty="0" smtClean="0"/>
          </a:p>
          <a:p>
            <a:pPr marL="285750" indent="-285750">
              <a:buFont typeface="Wingdings" panose="05000000000000000000" pitchFamily="2" charset="2"/>
              <a:buChar char="Ø"/>
            </a:pPr>
            <a:r>
              <a:rPr lang="hu-HU" sz="2400" dirty="0"/>
              <a:t> </a:t>
            </a:r>
            <a:r>
              <a:rPr lang="en-US" sz="2400" dirty="0"/>
              <a:t>We consider this ordered sample as a special dichotomous sequence. The elements of the </a:t>
            </a:r>
            <a:r>
              <a:rPr lang="en-US" sz="2400" i="1" dirty="0"/>
              <a:t>X</a:t>
            </a:r>
            <a:r>
              <a:rPr lang="en-US" sz="2400" dirty="0"/>
              <a:t> sample means the first symbol, the elements of the </a:t>
            </a:r>
            <a:r>
              <a:rPr lang="en-US" sz="2400" i="1" dirty="0"/>
              <a:t>Y</a:t>
            </a:r>
            <a:r>
              <a:rPr lang="en-US" sz="2400" dirty="0"/>
              <a:t> sample means the other symbol in the ordered sequence</a:t>
            </a:r>
            <a:r>
              <a:rPr lang="en-US" sz="2400" dirty="0" smtClean="0"/>
              <a:t>.</a:t>
            </a:r>
            <a:endParaRPr lang="hu-HU" sz="2400" dirty="0" smtClean="0"/>
          </a:p>
          <a:p>
            <a:pPr marL="285750" indent="-285750">
              <a:buFont typeface="Wingdings" panose="05000000000000000000" pitchFamily="2" charset="2"/>
              <a:buChar char="Ø"/>
            </a:pPr>
            <a:r>
              <a:rPr lang="en-US" sz="2400" dirty="0"/>
              <a:t>After this we count the number of the </a:t>
            </a:r>
            <a:r>
              <a:rPr lang="en-US" sz="2400" dirty="0" smtClean="0"/>
              <a:t>runs</a:t>
            </a:r>
            <a:r>
              <a:rPr lang="hu-HU" sz="2400" dirty="0" smtClean="0"/>
              <a:t>: </a:t>
            </a:r>
            <a:r>
              <a:rPr lang="hu-HU" sz="2400" i="1" dirty="0" smtClean="0"/>
              <a:t>R</a:t>
            </a:r>
            <a:r>
              <a:rPr lang="hu-HU" sz="2400" dirty="0" smtClean="0"/>
              <a:t> </a:t>
            </a:r>
          </a:p>
          <a:p>
            <a:pPr marL="285750" indent="-285750">
              <a:buFont typeface="Wingdings" panose="05000000000000000000" pitchFamily="2" charset="2"/>
              <a:buChar char="Ø"/>
            </a:pPr>
            <a:r>
              <a:rPr lang="hu-HU" sz="2400" dirty="0"/>
              <a:t> </a:t>
            </a:r>
            <a:r>
              <a:rPr lang="hu-HU" sz="2400" dirty="0" err="1" smtClean="0"/>
              <a:t>If</a:t>
            </a:r>
            <a:r>
              <a:rPr lang="hu-HU" sz="2400" dirty="0" smtClean="0"/>
              <a:t> </a:t>
            </a:r>
            <a:r>
              <a:rPr lang="hu-HU" sz="2400" dirty="0" err="1" smtClean="0"/>
              <a:t>the</a:t>
            </a:r>
            <a:r>
              <a:rPr lang="hu-HU" sz="2400" dirty="0" smtClean="0"/>
              <a:t> null </a:t>
            </a:r>
            <a:r>
              <a:rPr lang="hu-HU" sz="2400" dirty="0" err="1" smtClean="0"/>
              <a:t>hypothesis</a:t>
            </a:r>
            <a:r>
              <a:rPr lang="hu-HU" sz="2400" dirty="0" smtClean="0"/>
              <a:t> </a:t>
            </a:r>
            <a:r>
              <a:rPr lang="hu-HU" sz="2400" dirty="0" err="1" smtClean="0"/>
              <a:t>true</a:t>
            </a:r>
            <a:r>
              <a:rPr lang="hu-HU" sz="2400" dirty="0" smtClean="0"/>
              <a:t>, </a:t>
            </a:r>
            <a:r>
              <a:rPr lang="hu-HU" sz="2400" i="1" dirty="0" smtClean="0"/>
              <a:t>R</a:t>
            </a:r>
            <a:r>
              <a:rPr lang="hu-HU" sz="2400" dirty="0" smtClean="0"/>
              <a:t> </a:t>
            </a:r>
            <a:r>
              <a:rPr lang="hu-HU" sz="2400" dirty="0" err="1" smtClean="0"/>
              <a:t>follows</a:t>
            </a:r>
            <a:r>
              <a:rPr lang="hu-HU" sz="2400" dirty="0" smtClean="0"/>
              <a:t> </a:t>
            </a:r>
            <a:r>
              <a:rPr lang="hu-HU" sz="2400" dirty="0" err="1" smtClean="0"/>
              <a:t>the</a:t>
            </a:r>
            <a:r>
              <a:rPr lang="hu-HU" sz="2400" dirty="0" smtClean="0"/>
              <a:t> </a:t>
            </a:r>
            <a:r>
              <a:rPr lang="hu-HU" sz="2400" dirty="0" err="1" smtClean="0"/>
              <a:t>normal</a:t>
            </a:r>
            <a:r>
              <a:rPr lang="hu-HU" sz="2400" dirty="0" smtClean="0"/>
              <a:t> </a:t>
            </a:r>
            <a:r>
              <a:rPr lang="hu-HU" sz="2400" dirty="0" err="1" smtClean="0"/>
              <a:t>distribution</a:t>
            </a:r>
            <a:r>
              <a:rPr lang="hu-HU" sz="2400" dirty="0" smtClean="0"/>
              <a:t> </a:t>
            </a:r>
            <a:r>
              <a:rPr lang="hu-HU" sz="2400" dirty="0" err="1" smtClean="0"/>
              <a:t>with</a:t>
            </a:r>
            <a:endParaRPr lang="hu-HU" sz="2400" dirty="0"/>
          </a:p>
        </p:txBody>
      </p:sp>
      <p:pic>
        <p:nvPicPr>
          <p:cNvPr id="7" name="Kép 6"/>
          <p:cNvPicPr>
            <a:picLocks noChangeAspect="1"/>
          </p:cNvPicPr>
          <p:nvPr/>
        </p:nvPicPr>
        <p:blipFill>
          <a:blip r:embed="rId3"/>
          <a:stretch>
            <a:fillRect/>
          </a:stretch>
        </p:blipFill>
        <p:spPr>
          <a:xfrm>
            <a:off x="1619794" y="5345405"/>
            <a:ext cx="3355116" cy="709594"/>
          </a:xfrm>
          <a:prstGeom prst="rect">
            <a:avLst/>
          </a:prstGeom>
        </p:spPr>
      </p:pic>
      <p:sp>
        <p:nvSpPr>
          <p:cNvPr id="8" name="Szövegdoboz 7"/>
          <p:cNvSpPr txBox="1"/>
          <p:nvPr/>
        </p:nvSpPr>
        <p:spPr>
          <a:xfrm>
            <a:off x="5329261" y="5469369"/>
            <a:ext cx="927847" cy="461665"/>
          </a:xfrm>
          <a:prstGeom prst="rect">
            <a:avLst/>
          </a:prstGeom>
          <a:noFill/>
        </p:spPr>
        <p:txBody>
          <a:bodyPr wrap="square" rtlCol="0">
            <a:spAutoFit/>
          </a:bodyPr>
          <a:lstStyle/>
          <a:p>
            <a:r>
              <a:rPr lang="hu-HU" sz="2400" dirty="0" smtClean="0"/>
              <a:t>and</a:t>
            </a:r>
            <a:endParaRPr lang="hu-HU" sz="2400" dirty="0"/>
          </a:p>
        </p:txBody>
      </p:sp>
      <p:pic>
        <p:nvPicPr>
          <p:cNvPr id="9" name="Kép 8"/>
          <p:cNvPicPr>
            <a:picLocks noChangeAspect="1"/>
          </p:cNvPicPr>
          <p:nvPr/>
        </p:nvPicPr>
        <p:blipFill>
          <a:blip r:embed="rId4"/>
          <a:stretch>
            <a:fillRect/>
          </a:stretch>
        </p:blipFill>
        <p:spPr>
          <a:xfrm>
            <a:off x="6456510" y="5288310"/>
            <a:ext cx="4658074" cy="823781"/>
          </a:xfrm>
          <a:prstGeom prst="rect">
            <a:avLst/>
          </a:prstGeom>
        </p:spPr>
      </p:pic>
    </p:spTree>
    <p:extLst>
      <p:ext uri="{BB962C8B-B14F-4D97-AF65-F5344CB8AC3E}">
        <p14:creationId xmlns:p14="http://schemas.microsoft.com/office/powerpoint/2010/main" val="182781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38372" y="1199432"/>
            <a:ext cx="11469188" cy="4062651"/>
          </a:xfrm>
          <a:prstGeom prst="rect">
            <a:avLst/>
          </a:prstGeom>
          <a:noFill/>
        </p:spPr>
        <p:txBody>
          <a:bodyPr wrap="square" rtlCol="0">
            <a:spAutoFit/>
          </a:bodyPr>
          <a:lstStyle/>
          <a:p>
            <a:endParaRPr lang="en-US" sz="2400" dirty="0" smtClean="0"/>
          </a:p>
          <a:p>
            <a:r>
              <a:rPr lang="en-US" sz="2400" dirty="0" smtClean="0"/>
              <a:t>The challenge is now to find out when to choose which of the above options. We would want to </a:t>
            </a:r>
            <a:r>
              <a:rPr lang="hu-HU" sz="2400" dirty="0" smtClean="0"/>
              <a:t> </a:t>
            </a:r>
            <a:r>
              <a:rPr lang="en-US" sz="2400" dirty="0" smtClean="0"/>
              <a:t>control the two types of error</a:t>
            </a:r>
            <a:endParaRPr lang="hu-HU" sz="2400" dirty="0" smtClean="0"/>
          </a:p>
          <a:p>
            <a:endParaRPr lang="en-US" sz="2400" dirty="0" smtClean="0"/>
          </a:p>
          <a:p>
            <a:r>
              <a:rPr lang="hu-HU" sz="2400" dirty="0" smtClean="0"/>
              <a:t>		</a:t>
            </a:r>
            <a:r>
              <a:rPr lang="en-US" sz="2400" i="1" dirty="0" smtClean="0"/>
              <a:t>α</a:t>
            </a:r>
            <a:r>
              <a:rPr lang="en-US" sz="2400" dirty="0" smtClean="0"/>
              <a:t> = </a:t>
            </a:r>
            <a:r>
              <a:rPr lang="en-US" sz="2400" b="1" dirty="0" smtClean="0"/>
              <a:t>P</a:t>
            </a:r>
            <a:r>
              <a:rPr lang="en-US" sz="2400" dirty="0" smtClean="0"/>
              <a:t>{Deciding for H</a:t>
            </a:r>
            <a:r>
              <a:rPr lang="en-US" sz="2400" baseline="-25000" dirty="0" smtClean="0"/>
              <a:t>A</a:t>
            </a:r>
            <a:r>
              <a:rPr lang="en-US" sz="2400" dirty="0" smtClean="0"/>
              <a:t> when H</a:t>
            </a:r>
            <a:r>
              <a:rPr lang="en-US" sz="2400" baseline="-25000" dirty="0" smtClean="0"/>
              <a:t>0</a:t>
            </a:r>
            <a:r>
              <a:rPr lang="en-US" sz="2400" dirty="0" smtClean="0"/>
              <a:t> is true}</a:t>
            </a:r>
            <a:r>
              <a:rPr lang="hu-HU" sz="2400" dirty="0" smtClean="0"/>
              <a:t>   </a:t>
            </a:r>
            <a:r>
              <a:rPr lang="hu-HU" sz="2400" dirty="0" err="1" smtClean="0"/>
              <a:t>probability</a:t>
            </a:r>
            <a:r>
              <a:rPr lang="hu-HU" sz="2400" dirty="0" smtClean="0"/>
              <a:t> of  </a:t>
            </a:r>
            <a:r>
              <a:rPr lang="hu-HU" sz="2400" dirty="0" err="1" smtClean="0"/>
              <a:t>type</a:t>
            </a:r>
            <a:r>
              <a:rPr lang="hu-HU" sz="2400" dirty="0" smtClean="0"/>
              <a:t> I </a:t>
            </a:r>
            <a:r>
              <a:rPr lang="hu-HU" sz="2400" dirty="0" err="1" smtClean="0"/>
              <a:t>error</a:t>
            </a:r>
            <a:endParaRPr lang="en-US" sz="2400" dirty="0" smtClean="0"/>
          </a:p>
          <a:p>
            <a:r>
              <a:rPr lang="en-US" sz="2400" dirty="0" smtClean="0"/>
              <a:t>and</a:t>
            </a:r>
          </a:p>
          <a:p>
            <a:pPr lvl="0"/>
            <a:r>
              <a:rPr lang="hu-HU" sz="2400" dirty="0" smtClean="0"/>
              <a:t>		</a:t>
            </a:r>
            <a:r>
              <a:rPr lang="hu-HU" sz="2400" i="1" dirty="0" smtClean="0">
                <a:latin typeface="Symbol" panose="05050102010706020507" pitchFamily="18" charset="2"/>
              </a:rPr>
              <a:t>b</a:t>
            </a:r>
            <a:r>
              <a:rPr lang="en-US" sz="2400" dirty="0" smtClean="0"/>
              <a:t> = </a:t>
            </a:r>
            <a:r>
              <a:rPr lang="en-US" sz="2400" b="1" dirty="0" smtClean="0"/>
              <a:t>P</a:t>
            </a:r>
            <a:r>
              <a:rPr lang="en-US" sz="2400" dirty="0" smtClean="0"/>
              <a:t>{Deciding for H</a:t>
            </a:r>
            <a:r>
              <a:rPr lang="en-US" sz="2400" baseline="-25000" dirty="0" smtClean="0"/>
              <a:t>0</a:t>
            </a:r>
            <a:r>
              <a:rPr lang="en-US" sz="2400" dirty="0" smtClean="0"/>
              <a:t> when H</a:t>
            </a:r>
            <a:r>
              <a:rPr lang="en-US" sz="2400" baseline="-25000" dirty="0" smtClean="0"/>
              <a:t>A</a:t>
            </a:r>
            <a:r>
              <a:rPr lang="en-US" sz="2400" dirty="0" smtClean="0"/>
              <a:t>  is true}</a:t>
            </a:r>
            <a:r>
              <a:rPr lang="hu-HU" sz="2400" dirty="0" smtClean="0"/>
              <a:t>   </a:t>
            </a:r>
            <a:r>
              <a:rPr lang="hu-HU" sz="2400" dirty="0" err="1" smtClean="0">
                <a:solidFill>
                  <a:prstClr val="black"/>
                </a:solidFill>
              </a:rPr>
              <a:t>probability</a:t>
            </a:r>
            <a:r>
              <a:rPr lang="hu-HU" sz="2400" dirty="0" smtClean="0">
                <a:solidFill>
                  <a:prstClr val="black"/>
                </a:solidFill>
              </a:rPr>
              <a:t> </a:t>
            </a:r>
            <a:r>
              <a:rPr lang="hu-HU" sz="2400" dirty="0">
                <a:solidFill>
                  <a:prstClr val="black"/>
                </a:solidFill>
              </a:rPr>
              <a:t>of  </a:t>
            </a:r>
            <a:r>
              <a:rPr lang="hu-HU" sz="2400" dirty="0" err="1">
                <a:solidFill>
                  <a:prstClr val="black"/>
                </a:solidFill>
              </a:rPr>
              <a:t>type</a:t>
            </a:r>
            <a:r>
              <a:rPr lang="hu-HU" sz="2400" dirty="0">
                <a:solidFill>
                  <a:prstClr val="black"/>
                </a:solidFill>
              </a:rPr>
              <a:t> </a:t>
            </a:r>
            <a:r>
              <a:rPr lang="hu-HU" sz="2400" dirty="0" smtClean="0">
                <a:solidFill>
                  <a:prstClr val="black"/>
                </a:solidFill>
              </a:rPr>
              <a:t>II </a:t>
            </a:r>
            <a:r>
              <a:rPr lang="hu-HU" sz="2400" dirty="0" err="1">
                <a:solidFill>
                  <a:prstClr val="black"/>
                </a:solidFill>
              </a:rPr>
              <a:t>error</a:t>
            </a:r>
            <a:endParaRPr lang="en-US" sz="2400" dirty="0">
              <a:solidFill>
                <a:prstClr val="black"/>
              </a:solidFill>
            </a:endParaRPr>
          </a:p>
          <a:p>
            <a:endParaRPr lang="hu-HU" sz="2400" dirty="0" smtClean="0"/>
          </a:p>
          <a:p>
            <a:endParaRPr lang="en-US" sz="2400" dirty="0" smtClean="0"/>
          </a:p>
          <a:p>
            <a:r>
              <a:rPr lang="en-US" sz="2400" dirty="0" smtClean="0"/>
              <a:t>Note that it is traditional in this context to treat H</a:t>
            </a:r>
            <a:r>
              <a:rPr lang="en-US" sz="2400" baseline="-25000" dirty="0" smtClean="0"/>
              <a:t>A</a:t>
            </a:r>
            <a:r>
              <a:rPr lang="en-US" sz="2400" dirty="0" smtClean="0"/>
              <a:t> and</a:t>
            </a:r>
            <a:r>
              <a:rPr lang="hu-HU" sz="2400" dirty="0" smtClean="0"/>
              <a:t> </a:t>
            </a:r>
            <a:r>
              <a:rPr lang="en-US" sz="2400" dirty="0" smtClean="0"/>
              <a:t>H</a:t>
            </a:r>
            <a:r>
              <a:rPr lang="en-US" sz="2400" baseline="-25000" dirty="0" smtClean="0"/>
              <a:t>0</a:t>
            </a:r>
            <a:r>
              <a:rPr lang="en-US" sz="2400" dirty="0" smtClean="0"/>
              <a:t> symmetrically.</a:t>
            </a:r>
          </a:p>
          <a:p>
            <a:endParaRPr lang="hu-HU" dirty="0"/>
          </a:p>
        </p:txBody>
      </p:sp>
      <p:sp>
        <p:nvSpPr>
          <p:cNvPr id="3" name="Szövegdoboz 2"/>
          <p:cNvSpPr txBox="1"/>
          <p:nvPr/>
        </p:nvSpPr>
        <p:spPr>
          <a:xfrm>
            <a:off x="1652177" y="491546"/>
            <a:ext cx="9041578" cy="707886"/>
          </a:xfrm>
          <a:prstGeom prst="rect">
            <a:avLst/>
          </a:prstGeom>
          <a:noFill/>
        </p:spPr>
        <p:txBody>
          <a:bodyPr wrap="none" rtlCol="0">
            <a:spAutoFit/>
          </a:bodyPr>
          <a:lstStyle/>
          <a:p>
            <a:r>
              <a:rPr lang="en-US" sz="4000" dirty="0" smtClean="0"/>
              <a:t>The sequential probability ratio test</a:t>
            </a:r>
            <a:r>
              <a:rPr lang="hu-HU" sz="4000" dirty="0" smtClean="0"/>
              <a:t> (SPRT)</a:t>
            </a:r>
            <a:endParaRPr lang="hu-HU" sz="4000" dirty="0"/>
          </a:p>
        </p:txBody>
      </p:sp>
      <p:pic>
        <p:nvPicPr>
          <p:cNvPr id="4" name="Kép 3"/>
          <p:cNvPicPr>
            <a:picLocks noChangeAspect="1"/>
          </p:cNvPicPr>
          <p:nvPr/>
        </p:nvPicPr>
        <p:blipFill>
          <a:blip r:embed="rId2"/>
          <a:stretch>
            <a:fillRect/>
          </a:stretch>
        </p:blipFill>
        <p:spPr>
          <a:xfrm>
            <a:off x="334166" y="5323737"/>
            <a:ext cx="10431160" cy="646232"/>
          </a:xfrm>
          <a:prstGeom prst="rect">
            <a:avLst/>
          </a:prstGeom>
        </p:spPr>
      </p:pic>
      <p:pic>
        <p:nvPicPr>
          <p:cNvPr id="5" name="Kép 4"/>
          <p:cNvPicPr>
            <a:picLocks noChangeAspect="1"/>
          </p:cNvPicPr>
          <p:nvPr/>
        </p:nvPicPr>
        <p:blipFill>
          <a:blip r:embed="rId3"/>
          <a:stretch>
            <a:fillRect/>
          </a:stretch>
        </p:blipFill>
        <p:spPr>
          <a:xfrm>
            <a:off x="4556698" y="5372882"/>
            <a:ext cx="1426091" cy="503684"/>
          </a:xfrm>
          <a:prstGeom prst="rect">
            <a:avLst/>
          </a:prstGeom>
        </p:spPr>
      </p:pic>
      <p:pic>
        <p:nvPicPr>
          <p:cNvPr id="6" name="Kép 5"/>
          <p:cNvPicPr>
            <a:picLocks noChangeAspect="1"/>
          </p:cNvPicPr>
          <p:nvPr/>
        </p:nvPicPr>
        <p:blipFill>
          <a:blip r:embed="rId4"/>
          <a:stretch>
            <a:fillRect/>
          </a:stretch>
        </p:blipFill>
        <p:spPr>
          <a:xfrm>
            <a:off x="9653451" y="5421086"/>
            <a:ext cx="1564093" cy="408024"/>
          </a:xfrm>
          <a:prstGeom prst="rect">
            <a:avLst/>
          </a:prstGeom>
        </p:spPr>
      </p:pic>
    </p:spTree>
    <p:extLst>
      <p:ext uri="{BB962C8B-B14F-4D97-AF65-F5344CB8AC3E}">
        <p14:creationId xmlns:p14="http://schemas.microsoft.com/office/powerpoint/2010/main" val="2459393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67418" y="567316"/>
            <a:ext cx="9492295" cy="1072989"/>
          </a:xfrm>
          <a:prstGeom prst="rect">
            <a:avLst/>
          </a:prstGeom>
        </p:spPr>
      </p:pic>
      <p:sp>
        <p:nvSpPr>
          <p:cNvPr id="3" name="Szövegdoboz 2"/>
          <p:cNvSpPr txBox="1"/>
          <p:nvPr/>
        </p:nvSpPr>
        <p:spPr>
          <a:xfrm>
            <a:off x="1045029" y="1920240"/>
            <a:ext cx="9523376" cy="461665"/>
          </a:xfrm>
          <a:prstGeom prst="rect">
            <a:avLst/>
          </a:prstGeom>
          <a:noFill/>
        </p:spPr>
        <p:txBody>
          <a:bodyPr wrap="none" rtlCol="0">
            <a:spAutoFit/>
          </a:bodyPr>
          <a:lstStyle/>
          <a:p>
            <a:r>
              <a:rPr lang="hu-HU" sz="2400" dirty="0" err="1" smtClean="0"/>
              <a:t>That</a:t>
            </a:r>
            <a:r>
              <a:rPr lang="hu-HU" sz="2400" dirty="0" smtClean="0"/>
              <a:t> is, </a:t>
            </a:r>
            <a:r>
              <a:rPr lang="hu-HU" sz="2400" dirty="0" err="1" smtClean="0"/>
              <a:t>when</a:t>
            </a:r>
            <a:r>
              <a:rPr lang="hu-HU" sz="2400" dirty="0" smtClean="0"/>
              <a:t> </a:t>
            </a:r>
            <a:r>
              <a:rPr lang="hu-HU" sz="2400" dirty="0" err="1" smtClean="0"/>
              <a:t>the</a:t>
            </a:r>
            <a:r>
              <a:rPr lang="hu-HU" sz="2400" dirty="0" smtClean="0"/>
              <a:t> null </a:t>
            </a:r>
            <a:r>
              <a:rPr lang="hu-HU" sz="2400" dirty="0" err="1" smtClean="0"/>
              <a:t>hypothesis</a:t>
            </a:r>
            <a:r>
              <a:rPr lang="hu-HU" sz="2400" dirty="0" smtClean="0"/>
              <a:t> is </a:t>
            </a:r>
            <a:r>
              <a:rPr lang="hu-HU" sz="2400" dirty="0" err="1" smtClean="0"/>
              <a:t>true</a:t>
            </a:r>
            <a:r>
              <a:rPr lang="hu-HU" sz="2400" dirty="0" smtClean="0"/>
              <a:t>, </a:t>
            </a:r>
            <a:r>
              <a:rPr lang="hu-HU" sz="2400" dirty="0" err="1" smtClean="0"/>
              <a:t>ie</a:t>
            </a:r>
            <a:r>
              <a:rPr lang="hu-HU" sz="2400" dirty="0" smtClean="0"/>
              <a:t> </a:t>
            </a:r>
            <a:r>
              <a:rPr lang="hu-HU" sz="2400" dirty="0" err="1" smtClean="0"/>
              <a:t>the</a:t>
            </a:r>
            <a:r>
              <a:rPr lang="hu-HU" sz="2400" dirty="0" smtClean="0"/>
              <a:t> </a:t>
            </a:r>
            <a:r>
              <a:rPr lang="hu-HU" sz="2400" dirty="0" err="1" smtClean="0"/>
              <a:t>two</a:t>
            </a:r>
            <a:r>
              <a:rPr lang="hu-HU" sz="2400" dirty="0" smtClean="0"/>
              <a:t> </a:t>
            </a:r>
            <a:r>
              <a:rPr lang="hu-HU" sz="2400" dirty="0" err="1" smtClean="0"/>
              <a:t>samples</a:t>
            </a:r>
            <a:r>
              <a:rPr lang="hu-HU" sz="2400" dirty="0" smtClean="0"/>
              <a:t> </a:t>
            </a:r>
            <a:r>
              <a:rPr lang="hu-HU" sz="2400" dirty="0" err="1" smtClean="0"/>
              <a:t>have</a:t>
            </a:r>
            <a:r>
              <a:rPr lang="hu-HU" sz="2400" dirty="0" smtClean="0"/>
              <a:t> </a:t>
            </a:r>
            <a:r>
              <a:rPr lang="hu-HU" sz="2400" dirty="0" err="1" smtClean="0"/>
              <a:t>same</a:t>
            </a:r>
            <a:r>
              <a:rPr lang="hu-HU" sz="2400" dirty="0" smtClean="0"/>
              <a:t> </a:t>
            </a:r>
            <a:r>
              <a:rPr lang="hu-HU" sz="2400" dirty="0" err="1" smtClean="0"/>
              <a:t>pdf</a:t>
            </a:r>
            <a:endParaRPr lang="hu-HU" sz="2400" dirty="0"/>
          </a:p>
        </p:txBody>
      </p:sp>
      <p:pic>
        <p:nvPicPr>
          <p:cNvPr id="4" name="Kép 3"/>
          <p:cNvPicPr>
            <a:picLocks noChangeAspect="1"/>
          </p:cNvPicPr>
          <p:nvPr/>
        </p:nvPicPr>
        <p:blipFill>
          <a:blip r:embed="rId3"/>
          <a:stretch>
            <a:fillRect/>
          </a:stretch>
        </p:blipFill>
        <p:spPr>
          <a:xfrm>
            <a:off x="4471185" y="2661840"/>
            <a:ext cx="3904356" cy="1061074"/>
          </a:xfrm>
          <a:prstGeom prst="rect">
            <a:avLst/>
          </a:prstGeom>
        </p:spPr>
      </p:pic>
      <p:sp>
        <p:nvSpPr>
          <p:cNvPr id="5" name="Szövegdoboz 4"/>
          <p:cNvSpPr txBox="1"/>
          <p:nvPr/>
        </p:nvSpPr>
        <p:spPr>
          <a:xfrm>
            <a:off x="1045029" y="3905794"/>
            <a:ext cx="5361148" cy="461665"/>
          </a:xfrm>
          <a:prstGeom prst="rect">
            <a:avLst/>
          </a:prstGeom>
          <a:noFill/>
        </p:spPr>
        <p:txBody>
          <a:bodyPr wrap="none" rtlCol="0">
            <a:spAutoFit/>
          </a:bodyPr>
          <a:lstStyle/>
          <a:p>
            <a:r>
              <a:rPr lang="hu-HU" sz="2400" dirty="0" smtClean="0"/>
              <a:t>Decision: we </a:t>
            </a:r>
            <a:r>
              <a:rPr lang="hu-HU" sz="2400" b="1" dirty="0" err="1" smtClean="0"/>
              <a:t>reject</a:t>
            </a:r>
            <a:r>
              <a:rPr lang="hu-HU" sz="2400" dirty="0" smtClean="0"/>
              <a:t> </a:t>
            </a:r>
            <a:r>
              <a:rPr lang="hu-HU" sz="2400" dirty="0" err="1" smtClean="0"/>
              <a:t>the</a:t>
            </a:r>
            <a:r>
              <a:rPr lang="hu-HU" sz="2400" dirty="0" smtClean="0"/>
              <a:t> null </a:t>
            </a:r>
            <a:r>
              <a:rPr lang="hu-HU" sz="2400" dirty="0" err="1" smtClean="0"/>
              <a:t>hypothesis</a:t>
            </a:r>
            <a:r>
              <a:rPr lang="hu-HU" sz="2400" dirty="0" smtClean="0"/>
              <a:t> </a:t>
            </a:r>
            <a:r>
              <a:rPr lang="hu-HU" sz="2400" dirty="0" err="1" smtClean="0"/>
              <a:t>if</a:t>
            </a:r>
            <a:r>
              <a:rPr lang="hu-HU" sz="2400" dirty="0" smtClean="0"/>
              <a:t>  </a:t>
            </a:r>
            <a:endParaRPr lang="hu-HU" sz="2400" dirty="0"/>
          </a:p>
        </p:txBody>
      </p:sp>
      <p:pic>
        <p:nvPicPr>
          <p:cNvPr id="6" name="Kép 5"/>
          <p:cNvPicPr>
            <a:picLocks noChangeAspect="1"/>
          </p:cNvPicPr>
          <p:nvPr/>
        </p:nvPicPr>
        <p:blipFill>
          <a:blip r:embed="rId4"/>
          <a:stretch>
            <a:fillRect/>
          </a:stretch>
        </p:blipFill>
        <p:spPr>
          <a:xfrm>
            <a:off x="6662590" y="3956488"/>
            <a:ext cx="1488632" cy="410971"/>
          </a:xfrm>
          <a:prstGeom prst="rect">
            <a:avLst/>
          </a:prstGeom>
        </p:spPr>
      </p:pic>
      <p:sp>
        <p:nvSpPr>
          <p:cNvPr id="7" name="Szövegdoboz 6"/>
          <p:cNvSpPr txBox="1"/>
          <p:nvPr/>
        </p:nvSpPr>
        <p:spPr>
          <a:xfrm>
            <a:off x="1332411" y="5042263"/>
            <a:ext cx="977319" cy="461665"/>
          </a:xfrm>
          <a:prstGeom prst="rect">
            <a:avLst/>
          </a:prstGeom>
          <a:noFill/>
        </p:spPr>
        <p:txBody>
          <a:bodyPr wrap="none" rtlCol="0">
            <a:spAutoFit/>
          </a:bodyPr>
          <a:lstStyle/>
          <a:p>
            <a:r>
              <a:rPr lang="hu-HU" sz="2400" dirty="0" err="1" smtClean="0"/>
              <a:t>where</a:t>
            </a:r>
            <a:endParaRPr lang="hu-HU" sz="2400" dirty="0"/>
          </a:p>
        </p:txBody>
      </p:sp>
      <p:pic>
        <p:nvPicPr>
          <p:cNvPr id="8" name="Kép 7"/>
          <p:cNvPicPr>
            <a:picLocks noChangeAspect="1"/>
          </p:cNvPicPr>
          <p:nvPr/>
        </p:nvPicPr>
        <p:blipFill>
          <a:blip r:embed="rId5"/>
          <a:stretch>
            <a:fillRect/>
          </a:stretch>
        </p:blipFill>
        <p:spPr>
          <a:xfrm>
            <a:off x="3665448" y="4924697"/>
            <a:ext cx="2375724" cy="966651"/>
          </a:xfrm>
          <a:prstGeom prst="rect">
            <a:avLst/>
          </a:prstGeom>
        </p:spPr>
      </p:pic>
    </p:spTree>
    <p:extLst>
      <p:ext uri="{BB962C8B-B14F-4D97-AF65-F5344CB8AC3E}">
        <p14:creationId xmlns:p14="http://schemas.microsoft.com/office/powerpoint/2010/main" val="604171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404949"/>
            <a:ext cx="12056744" cy="5969726"/>
          </a:xfrm>
          <a:prstGeom prst="rect">
            <a:avLst/>
          </a:prstGeom>
        </p:spPr>
      </p:pic>
    </p:spTree>
    <p:extLst>
      <p:ext uri="{BB962C8B-B14F-4D97-AF65-F5344CB8AC3E}">
        <p14:creationId xmlns:p14="http://schemas.microsoft.com/office/powerpoint/2010/main" val="4144352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2045" y="165214"/>
            <a:ext cx="11826535" cy="6261712"/>
          </a:xfrm>
          <a:prstGeom prst="rect">
            <a:avLst/>
          </a:prstGeom>
        </p:spPr>
      </p:pic>
    </p:spTree>
    <p:extLst>
      <p:ext uri="{BB962C8B-B14F-4D97-AF65-F5344CB8AC3E}">
        <p14:creationId xmlns:p14="http://schemas.microsoft.com/office/powerpoint/2010/main" val="3123445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86012" y="2008212"/>
            <a:ext cx="11169720" cy="1962896"/>
          </a:xfrm>
          <a:prstGeom prst="rect">
            <a:avLst/>
          </a:prstGeom>
        </p:spPr>
      </p:pic>
      <p:pic>
        <p:nvPicPr>
          <p:cNvPr id="3" name="Kép 2"/>
          <p:cNvPicPr>
            <a:picLocks noChangeAspect="1"/>
          </p:cNvPicPr>
          <p:nvPr/>
        </p:nvPicPr>
        <p:blipFill>
          <a:blip r:embed="rId3"/>
          <a:stretch>
            <a:fillRect/>
          </a:stretch>
        </p:blipFill>
        <p:spPr>
          <a:xfrm>
            <a:off x="481509" y="4314281"/>
            <a:ext cx="11600393" cy="897799"/>
          </a:xfrm>
          <a:prstGeom prst="rect">
            <a:avLst/>
          </a:prstGeom>
        </p:spPr>
      </p:pic>
    </p:spTree>
    <p:extLst>
      <p:ext uri="{BB962C8B-B14F-4D97-AF65-F5344CB8AC3E}">
        <p14:creationId xmlns:p14="http://schemas.microsoft.com/office/powerpoint/2010/main" val="3604490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16122" y="56965"/>
            <a:ext cx="9492295" cy="1072989"/>
          </a:xfrm>
          <a:prstGeom prst="rect">
            <a:avLst/>
          </a:prstGeom>
        </p:spPr>
      </p:pic>
      <mc:AlternateContent xmlns:mc="http://schemas.openxmlformats.org/markup-compatibility/2006" xmlns:a14="http://schemas.microsoft.com/office/drawing/2010/main">
        <mc:Choice Requires="a14">
          <p:sp>
            <p:nvSpPr>
              <p:cNvPr id="3" name="Szövegdoboz 2"/>
              <p:cNvSpPr txBox="1"/>
              <p:nvPr/>
            </p:nvSpPr>
            <p:spPr>
              <a:xfrm>
                <a:off x="535961" y="1129954"/>
                <a:ext cx="7612533" cy="461665"/>
              </a:xfrm>
              <a:prstGeom prst="rect">
                <a:avLst/>
              </a:prstGeom>
              <a:noFill/>
            </p:spPr>
            <p:txBody>
              <a:bodyPr wrap="none" rtlCol="0">
                <a:spAutoFit/>
              </a:bodyPr>
              <a:lstStyle/>
              <a:p>
                <a:r>
                  <a:rPr lang="hu-HU" sz="2400" dirty="0" smtClean="0"/>
                  <a:t>The </a:t>
                </a:r>
                <a:r>
                  <a:rPr lang="hu-HU" sz="2400" dirty="0" err="1" smtClean="0"/>
                  <a:t>case</a:t>
                </a:r>
                <a:r>
                  <a:rPr lang="hu-HU" sz="2400" dirty="0"/>
                  <a:t> </a:t>
                </a:r>
                <a:r>
                  <a:rPr lang="hu-HU" sz="2400" dirty="0" smtClean="0"/>
                  <a:t>of </a:t>
                </a:r>
                <a:r>
                  <a:rPr lang="hu-HU" sz="2400" dirty="0" err="1" smtClean="0"/>
                  <a:t>the</a:t>
                </a:r>
                <a:r>
                  <a:rPr lang="hu-HU" sz="2400" dirty="0" smtClean="0"/>
                  <a:t> </a:t>
                </a:r>
                <a:r>
                  <a:rPr lang="hu-HU" sz="2400" dirty="0" err="1" smtClean="0"/>
                  <a:t>small</a:t>
                </a:r>
                <a:r>
                  <a:rPr lang="hu-HU" sz="2400" dirty="0" smtClean="0"/>
                  <a:t> </a:t>
                </a:r>
                <a:r>
                  <a:rPr lang="hu-HU" sz="2400" dirty="0" err="1" smtClean="0"/>
                  <a:t>samples</a:t>
                </a:r>
                <a:r>
                  <a:rPr lang="hu-HU" sz="2400" dirty="0" smtClean="0"/>
                  <a:t>  (</a:t>
                </a:r>
                <a:r>
                  <a:rPr lang="hu-HU" sz="2400" i="1" dirty="0" smtClean="0"/>
                  <a:t>n</a:t>
                </a:r>
                <a:r>
                  <a:rPr lang="hu-HU" sz="2400" baseline="-25000" dirty="0" smtClean="0"/>
                  <a:t>1</a:t>
                </a:r>
                <a:r>
                  <a:rPr lang="hu-HU" sz="2400" dirty="0" smtClean="0"/>
                  <a:t>, </a:t>
                </a:r>
                <a:r>
                  <a:rPr lang="hu-HU" sz="2400" i="1" dirty="0" smtClean="0"/>
                  <a:t>n</a:t>
                </a:r>
                <a:r>
                  <a:rPr lang="hu-HU" sz="2400" baseline="-25000" dirty="0" smtClean="0"/>
                  <a:t>2</a:t>
                </a:r>
                <a:r>
                  <a:rPr lang="hu-HU" sz="2400" dirty="0" smtClean="0"/>
                  <a:t> </a:t>
                </a:r>
                <a14:m>
                  <m:oMath xmlns:m="http://schemas.openxmlformats.org/officeDocument/2006/math">
                    <m:r>
                      <a:rPr lang="hu-HU" sz="2400" i="1">
                        <a:latin typeface="Cambria Math" panose="02040503050406030204" pitchFamily="18" charset="0"/>
                        <a:ea typeface="Cambria Math" panose="02040503050406030204" pitchFamily="18" charset="0"/>
                      </a:rPr>
                      <m:t>&lt;</m:t>
                    </m:r>
                    <m:r>
                      <a:rPr lang="hu-HU" sz="2400" b="0" i="1" smtClean="0">
                        <a:latin typeface="Cambria Math" panose="02040503050406030204" pitchFamily="18" charset="0"/>
                        <a:ea typeface="Cambria Math" panose="02040503050406030204" pitchFamily="18" charset="0"/>
                      </a:rPr>
                      <m:t>10)  (</m:t>
                    </m:r>
                    <m:r>
                      <m:rPr>
                        <m:sty m:val="p"/>
                      </m:rPr>
                      <a:rPr lang="hu-HU" sz="2400" b="0" i="0" smtClean="0">
                        <a:latin typeface="Cambria Math" panose="02040503050406030204" pitchFamily="18" charset="0"/>
                        <a:ea typeface="Cambria Math" panose="02040503050406030204" pitchFamily="18" charset="0"/>
                      </a:rPr>
                      <m:t>an</m:t>
                    </m:r>
                    <m:r>
                      <a:rPr lang="hu-HU" sz="2400" b="0" i="0"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exact</m:t>
                    </m:r>
                    <m:r>
                      <a:rPr lang="hu-HU" sz="2400" b="0" i="0" smtClean="0">
                        <a:latin typeface="Cambria Math" panose="02040503050406030204" pitchFamily="18" charset="0"/>
                        <a:ea typeface="Cambria Math" panose="02040503050406030204" pitchFamily="18" charset="0"/>
                      </a:rPr>
                      <m:t> </m:t>
                    </m:r>
                    <m:r>
                      <m:rPr>
                        <m:sty m:val="p"/>
                      </m:rPr>
                      <a:rPr lang="hu-HU" sz="2400" b="0" i="0" smtClean="0">
                        <a:latin typeface="Cambria Math" panose="02040503050406030204" pitchFamily="18" charset="0"/>
                        <a:ea typeface="Cambria Math" panose="02040503050406030204" pitchFamily="18" charset="0"/>
                      </a:rPr>
                      <m:t>test</m:t>
                    </m:r>
                    <m:r>
                      <a:rPr lang="hu-HU" sz="2400" b="0" i="0" smtClean="0">
                        <a:latin typeface="Cambria Math" panose="02040503050406030204" pitchFamily="18" charset="0"/>
                        <a:ea typeface="Cambria Math" panose="02040503050406030204" pitchFamily="18" charset="0"/>
                      </a:rPr>
                      <m:t>)</m:t>
                    </m:r>
                  </m:oMath>
                </a14:m>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535961" y="1129954"/>
                <a:ext cx="7612533" cy="461665"/>
              </a:xfrm>
              <a:prstGeom prst="rect">
                <a:avLst/>
              </a:prstGeom>
              <a:blipFill>
                <a:blip r:embed="rId3"/>
                <a:stretch>
                  <a:fillRect l="-1281" t="-10526" r="-560" b="-28947"/>
                </a:stretch>
              </a:blipFill>
            </p:spPr>
            <p:txBody>
              <a:bodyPr/>
              <a:lstStyle/>
              <a:p>
                <a:r>
                  <a:rPr lang="hu-HU">
                    <a:noFill/>
                  </a:rPr>
                  <a:t> </a:t>
                </a:r>
              </a:p>
            </p:txBody>
          </p:sp>
        </mc:Fallback>
      </mc:AlternateContent>
      <p:sp>
        <p:nvSpPr>
          <p:cNvPr id="5" name="Szövegdoboz 4"/>
          <p:cNvSpPr txBox="1"/>
          <p:nvPr/>
        </p:nvSpPr>
        <p:spPr>
          <a:xfrm>
            <a:off x="418011" y="1784037"/>
            <a:ext cx="10481022" cy="1938992"/>
          </a:xfrm>
          <a:prstGeom prst="rect">
            <a:avLst/>
          </a:prstGeom>
          <a:noFill/>
        </p:spPr>
        <p:txBody>
          <a:bodyPr wrap="square" rtlCol="0">
            <a:spAutoFit/>
          </a:bodyPr>
          <a:lstStyle/>
          <a:p>
            <a:pPr marL="285750" lvl="0" indent="-285750">
              <a:buFont typeface="Wingdings" panose="05000000000000000000" pitchFamily="2" charset="2"/>
              <a:buChar char="Ø"/>
            </a:pPr>
            <a:r>
              <a:rPr lang="hu-HU" sz="2400" dirty="0" err="1">
                <a:solidFill>
                  <a:prstClr val="black"/>
                </a:solidFill>
              </a:rPr>
              <a:t>Merge</a:t>
            </a:r>
            <a:r>
              <a:rPr lang="hu-HU" sz="2400" dirty="0">
                <a:solidFill>
                  <a:prstClr val="black"/>
                </a:solidFill>
              </a:rPr>
              <a:t> </a:t>
            </a:r>
            <a:r>
              <a:rPr lang="hu-HU" sz="2400" dirty="0" err="1">
                <a:solidFill>
                  <a:prstClr val="black"/>
                </a:solidFill>
              </a:rPr>
              <a:t>the</a:t>
            </a:r>
            <a:r>
              <a:rPr lang="hu-HU" sz="2400" dirty="0">
                <a:solidFill>
                  <a:prstClr val="black"/>
                </a:solidFill>
              </a:rPr>
              <a:t> </a:t>
            </a:r>
            <a:r>
              <a:rPr lang="hu-HU" sz="2400" dirty="0" err="1">
                <a:solidFill>
                  <a:prstClr val="black"/>
                </a:solidFill>
              </a:rPr>
              <a:t>samples</a:t>
            </a:r>
            <a:r>
              <a:rPr lang="hu-HU" sz="2400" dirty="0">
                <a:solidFill>
                  <a:prstClr val="black"/>
                </a:solidFill>
              </a:rPr>
              <a:t> and </a:t>
            </a:r>
            <a:r>
              <a:rPr lang="hu-HU" sz="2400" dirty="0" err="1">
                <a:solidFill>
                  <a:prstClr val="black"/>
                </a:solidFill>
              </a:rPr>
              <a:t>order</a:t>
            </a:r>
            <a:r>
              <a:rPr lang="hu-HU" sz="2400" dirty="0">
                <a:solidFill>
                  <a:prstClr val="black"/>
                </a:solidFill>
              </a:rPr>
              <a:t> </a:t>
            </a:r>
            <a:r>
              <a:rPr lang="hu-HU" sz="2400" dirty="0" err="1">
                <a:solidFill>
                  <a:prstClr val="black"/>
                </a:solidFill>
              </a:rPr>
              <a:t>the</a:t>
            </a:r>
            <a:r>
              <a:rPr lang="hu-HU" sz="2400" dirty="0">
                <a:solidFill>
                  <a:prstClr val="black"/>
                </a:solidFill>
              </a:rPr>
              <a:t> </a:t>
            </a:r>
            <a:r>
              <a:rPr lang="hu-HU" sz="2400" dirty="0" err="1">
                <a:solidFill>
                  <a:prstClr val="black"/>
                </a:solidFill>
              </a:rPr>
              <a:t>merged</a:t>
            </a:r>
            <a:r>
              <a:rPr lang="hu-HU" sz="2400" dirty="0">
                <a:solidFill>
                  <a:prstClr val="black"/>
                </a:solidFill>
              </a:rPr>
              <a:t> </a:t>
            </a:r>
            <a:r>
              <a:rPr lang="hu-HU" sz="2400" dirty="0" err="1">
                <a:solidFill>
                  <a:prstClr val="black"/>
                </a:solidFill>
              </a:rPr>
              <a:t>sample</a:t>
            </a:r>
            <a:endParaRPr lang="hu-HU" sz="2400" dirty="0">
              <a:solidFill>
                <a:prstClr val="black"/>
              </a:solidFill>
            </a:endParaRPr>
          </a:p>
          <a:p>
            <a:pPr marL="285750" lvl="0" indent="-285750">
              <a:buFont typeface="Wingdings" panose="05000000000000000000" pitchFamily="2" charset="2"/>
              <a:buChar char="Ø"/>
            </a:pPr>
            <a:r>
              <a:rPr lang="hu-HU" sz="2400" dirty="0">
                <a:solidFill>
                  <a:prstClr val="black"/>
                </a:solidFill>
              </a:rPr>
              <a:t> </a:t>
            </a:r>
            <a:r>
              <a:rPr lang="en-US" sz="2400" dirty="0">
                <a:solidFill>
                  <a:prstClr val="black"/>
                </a:solidFill>
              </a:rPr>
              <a:t>We consider this ordered sample as a special dichotomous sequence. The elements of the </a:t>
            </a:r>
            <a:r>
              <a:rPr lang="en-US" sz="2400" i="1" dirty="0">
                <a:solidFill>
                  <a:prstClr val="black"/>
                </a:solidFill>
              </a:rPr>
              <a:t>X</a:t>
            </a:r>
            <a:r>
              <a:rPr lang="en-US" sz="2400" dirty="0">
                <a:solidFill>
                  <a:prstClr val="black"/>
                </a:solidFill>
              </a:rPr>
              <a:t> sample means the first symbol, the elements of the </a:t>
            </a:r>
            <a:r>
              <a:rPr lang="en-US" sz="2400" i="1" dirty="0">
                <a:solidFill>
                  <a:prstClr val="black"/>
                </a:solidFill>
              </a:rPr>
              <a:t>Y</a:t>
            </a:r>
            <a:r>
              <a:rPr lang="en-US" sz="2400" dirty="0">
                <a:solidFill>
                  <a:prstClr val="black"/>
                </a:solidFill>
              </a:rPr>
              <a:t> sample means the other symbol in the ordered sequence.</a:t>
            </a:r>
            <a:endParaRPr lang="hu-HU" sz="2400" dirty="0">
              <a:solidFill>
                <a:prstClr val="black"/>
              </a:solidFill>
            </a:endParaRPr>
          </a:p>
          <a:p>
            <a:pPr marL="285750" lvl="0" indent="-285750">
              <a:buFont typeface="Wingdings" panose="05000000000000000000" pitchFamily="2" charset="2"/>
              <a:buChar char="Ø"/>
            </a:pPr>
            <a:r>
              <a:rPr lang="en-US" sz="2400" dirty="0">
                <a:solidFill>
                  <a:prstClr val="black"/>
                </a:solidFill>
              </a:rPr>
              <a:t>After this we count the number of the runs</a:t>
            </a:r>
            <a:r>
              <a:rPr lang="hu-HU" sz="2400" dirty="0">
                <a:solidFill>
                  <a:prstClr val="black"/>
                </a:solidFill>
              </a:rPr>
              <a:t>: </a:t>
            </a:r>
            <a:r>
              <a:rPr lang="hu-HU" sz="2400" i="1" dirty="0">
                <a:solidFill>
                  <a:prstClr val="black"/>
                </a:solidFill>
              </a:rPr>
              <a:t>R</a:t>
            </a:r>
            <a:endParaRPr lang="hu-HU" sz="2400" dirty="0"/>
          </a:p>
        </p:txBody>
      </p:sp>
      <p:sp>
        <p:nvSpPr>
          <p:cNvPr id="6" name="Szövegdoboz 5"/>
          <p:cNvSpPr txBox="1"/>
          <p:nvPr/>
        </p:nvSpPr>
        <p:spPr>
          <a:xfrm>
            <a:off x="418011" y="3913341"/>
            <a:ext cx="5292218" cy="461665"/>
          </a:xfrm>
          <a:prstGeom prst="rect">
            <a:avLst/>
          </a:prstGeom>
          <a:noFill/>
        </p:spPr>
        <p:txBody>
          <a:bodyPr wrap="none" rtlCol="0">
            <a:spAutoFit/>
          </a:bodyPr>
          <a:lstStyle/>
          <a:p>
            <a:r>
              <a:rPr lang="hu-HU" sz="2400" dirty="0" smtClean="0"/>
              <a:t>Decision: we </a:t>
            </a:r>
            <a:r>
              <a:rPr lang="hu-HU" sz="2400" dirty="0" err="1" smtClean="0"/>
              <a:t>reject</a:t>
            </a:r>
            <a:r>
              <a:rPr lang="hu-HU" sz="2400" dirty="0" smtClean="0"/>
              <a:t> </a:t>
            </a:r>
            <a:r>
              <a:rPr lang="hu-HU" sz="2400" dirty="0" err="1" smtClean="0"/>
              <a:t>the</a:t>
            </a:r>
            <a:r>
              <a:rPr lang="hu-HU" sz="2400" dirty="0" smtClean="0"/>
              <a:t> null </a:t>
            </a:r>
            <a:r>
              <a:rPr lang="hu-HU" sz="2400" dirty="0" err="1" smtClean="0"/>
              <a:t>hypothesis</a:t>
            </a:r>
            <a:r>
              <a:rPr lang="hu-HU" sz="2400" dirty="0" smtClean="0"/>
              <a:t> </a:t>
            </a:r>
            <a:r>
              <a:rPr lang="hu-HU" sz="2400" dirty="0" err="1" smtClean="0"/>
              <a:t>if</a:t>
            </a:r>
            <a:r>
              <a:rPr lang="hu-HU" sz="2400" dirty="0" smtClean="0"/>
              <a:t> </a:t>
            </a:r>
            <a:endParaRPr lang="hu-HU" sz="2400" dirty="0"/>
          </a:p>
        </p:txBody>
      </p:sp>
      <p:pic>
        <p:nvPicPr>
          <p:cNvPr id="7" name="Kép 6"/>
          <p:cNvPicPr>
            <a:picLocks noChangeAspect="1"/>
          </p:cNvPicPr>
          <p:nvPr/>
        </p:nvPicPr>
        <p:blipFill>
          <a:blip r:embed="rId4"/>
          <a:stretch>
            <a:fillRect/>
          </a:stretch>
        </p:blipFill>
        <p:spPr>
          <a:xfrm>
            <a:off x="5827795" y="3720048"/>
            <a:ext cx="1368106" cy="848250"/>
          </a:xfrm>
          <a:prstGeom prst="rect">
            <a:avLst/>
          </a:prstGeom>
        </p:spPr>
      </p:pic>
      <p:sp>
        <p:nvSpPr>
          <p:cNvPr id="8" name="Szövegdoboz 7"/>
          <p:cNvSpPr txBox="1"/>
          <p:nvPr/>
        </p:nvSpPr>
        <p:spPr>
          <a:xfrm>
            <a:off x="1416122" y="5547429"/>
            <a:ext cx="977319" cy="461665"/>
          </a:xfrm>
          <a:prstGeom prst="rect">
            <a:avLst/>
          </a:prstGeom>
          <a:noFill/>
        </p:spPr>
        <p:txBody>
          <a:bodyPr wrap="none" rtlCol="0">
            <a:spAutoFit/>
          </a:bodyPr>
          <a:lstStyle/>
          <a:p>
            <a:r>
              <a:rPr lang="hu-HU" sz="2400" dirty="0" err="1" smtClean="0"/>
              <a:t>where</a:t>
            </a:r>
            <a:endParaRPr lang="hu-HU" sz="2400" dirty="0"/>
          </a:p>
        </p:txBody>
      </p:sp>
      <p:pic>
        <p:nvPicPr>
          <p:cNvPr id="9" name="Kép 8"/>
          <p:cNvPicPr>
            <a:picLocks noChangeAspect="1"/>
          </p:cNvPicPr>
          <p:nvPr/>
        </p:nvPicPr>
        <p:blipFill>
          <a:blip r:embed="rId5"/>
          <a:stretch>
            <a:fillRect/>
          </a:stretch>
        </p:blipFill>
        <p:spPr>
          <a:xfrm>
            <a:off x="3064119" y="4806802"/>
            <a:ext cx="7542833" cy="1933632"/>
          </a:xfrm>
          <a:prstGeom prst="rect">
            <a:avLst/>
          </a:prstGeom>
        </p:spPr>
      </p:pic>
    </p:spTree>
    <p:extLst>
      <p:ext uri="{BB962C8B-B14F-4D97-AF65-F5344CB8AC3E}">
        <p14:creationId xmlns:p14="http://schemas.microsoft.com/office/powerpoint/2010/main" val="2345054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1099" y="730166"/>
            <a:ext cx="11759898" cy="5540005"/>
          </a:xfrm>
          <a:prstGeom prst="rect">
            <a:avLst/>
          </a:prstGeom>
        </p:spPr>
      </p:pic>
    </p:spTree>
    <p:extLst>
      <p:ext uri="{BB962C8B-B14F-4D97-AF65-F5344CB8AC3E}">
        <p14:creationId xmlns:p14="http://schemas.microsoft.com/office/powerpoint/2010/main" val="2792023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2451" y="1036919"/>
            <a:ext cx="11455352" cy="4449482"/>
          </a:xfrm>
          <a:prstGeom prst="rect">
            <a:avLst/>
          </a:prstGeom>
        </p:spPr>
      </p:pic>
    </p:spTree>
    <p:extLst>
      <p:ext uri="{BB962C8B-B14F-4D97-AF65-F5344CB8AC3E}">
        <p14:creationId xmlns:p14="http://schemas.microsoft.com/office/powerpoint/2010/main" val="1594642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1374" y="128431"/>
            <a:ext cx="5989824" cy="772905"/>
          </a:xfrm>
          <a:prstGeom prst="rect">
            <a:avLst/>
          </a:prstGeom>
        </p:spPr>
      </p:pic>
      <p:pic>
        <p:nvPicPr>
          <p:cNvPr id="5" name="Kép 4"/>
          <p:cNvPicPr>
            <a:picLocks noChangeAspect="1"/>
          </p:cNvPicPr>
          <p:nvPr/>
        </p:nvPicPr>
        <p:blipFill>
          <a:blip r:embed="rId3"/>
          <a:stretch>
            <a:fillRect/>
          </a:stretch>
        </p:blipFill>
        <p:spPr>
          <a:xfrm>
            <a:off x="2302243" y="901336"/>
            <a:ext cx="5021448" cy="1030784"/>
          </a:xfrm>
          <a:prstGeom prst="rect">
            <a:avLst/>
          </a:prstGeom>
        </p:spPr>
      </p:pic>
      <p:pic>
        <p:nvPicPr>
          <p:cNvPr id="6" name="Kép 5"/>
          <p:cNvPicPr>
            <a:picLocks noChangeAspect="1"/>
          </p:cNvPicPr>
          <p:nvPr/>
        </p:nvPicPr>
        <p:blipFill>
          <a:blip r:embed="rId4"/>
          <a:stretch>
            <a:fillRect/>
          </a:stretch>
        </p:blipFill>
        <p:spPr>
          <a:xfrm>
            <a:off x="2118285" y="1629127"/>
            <a:ext cx="6491954" cy="1110976"/>
          </a:xfrm>
          <a:prstGeom prst="rect">
            <a:avLst/>
          </a:prstGeom>
        </p:spPr>
      </p:pic>
      <p:pic>
        <p:nvPicPr>
          <p:cNvPr id="7" name="Kép 6"/>
          <p:cNvPicPr>
            <a:picLocks noChangeAspect="1"/>
          </p:cNvPicPr>
          <p:nvPr/>
        </p:nvPicPr>
        <p:blipFill>
          <a:blip r:embed="rId5"/>
          <a:stretch>
            <a:fillRect/>
          </a:stretch>
        </p:blipFill>
        <p:spPr>
          <a:xfrm>
            <a:off x="2302243" y="2834337"/>
            <a:ext cx="4973586" cy="942738"/>
          </a:xfrm>
          <a:prstGeom prst="rect">
            <a:avLst/>
          </a:prstGeom>
        </p:spPr>
      </p:pic>
      <p:pic>
        <p:nvPicPr>
          <p:cNvPr id="8" name="Kép 7"/>
          <p:cNvPicPr>
            <a:picLocks noChangeAspect="1"/>
          </p:cNvPicPr>
          <p:nvPr/>
        </p:nvPicPr>
        <p:blipFill>
          <a:blip r:embed="rId6"/>
          <a:stretch>
            <a:fillRect/>
          </a:stretch>
        </p:blipFill>
        <p:spPr>
          <a:xfrm>
            <a:off x="2302243" y="3719537"/>
            <a:ext cx="5826880" cy="1129551"/>
          </a:xfrm>
          <a:prstGeom prst="rect">
            <a:avLst/>
          </a:prstGeom>
        </p:spPr>
      </p:pic>
      <p:pic>
        <p:nvPicPr>
          <p:cNvPr id="9" name="Kép 8"/>
          <p:cNvPicPr>
            <a:picLocks noChangeAspect="1"/>
          </p:cNvPicPr>
          <p:nvPr/>
        </p:nvPicPr>
        <p:blipFill>
          <a:blip r:embed="rId7"/>
          <a:stretch>
            <a:fillRect/>
          </a:stretch>
        </p:blipFill>
        <p:spPr>
          <a:xfrm>
            <a:off x="2118285" y="5036324"/>
            <a:ext cx="5122258" cy="1155470"/>
          </a:xfrm>
          <a:prstGeom prst="rect">
            <a:avLst/>
          </a:prstGeom>
        </p:spPr>
      </p:pic>
    </p:spTree>
    <p:extLst>
      <p:ext uri="{BB962C8B-B14F-4D97-AF65-F5344CB8AC3E}">
        <p14:creationId xmlns:p14="http://schemas.microsoft.com/office/powerpoint/2010/main" val="2916223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4635" y="2001197"/>
            <a:ext cx="10827317" cy="1186139"/>
          </a:xfrm>
          <a:prstGeom prst="rect">
            <a:avLst/>
          </a:prstGeom>
        </p:spPr>
      </p:pic>
      <p:pic>
        <p:nvPicPr>
          <p:cNvPr id="4" name="Kép 3"/>
          <p:cNvPicPr>
            <a:picLocks noChangeAspect="1"/>
          </p:cNvPicPr>
          <p:nvPr/>
        </p:nvPicPr>
        <p:blipFill>
          <a:blip r:embed="rId3"/>
          <a:stretch>
            <a:fillRect/>
          </a:stretch>
        </p:blipFill>
        <p:spPr>
          <a:xfrm>
            <a:off x="274321" y="3164963"/>
            <a:ext cx="11768258" cy="2386751"/>
          </a:xfrm>
          <a:prstGeom prst="rect">
            <a:avLst/>
          </a:prstGeom>
        </p:spPr>
      </p:pic>
    </p:spTree>
    <p:extLst>
      <p:ext uri="{BB962C8B-B14F-4D97-AF65-F5344CB8AC3E}">
        <p14:creationId xmlns:p14="http://schemas.microsoft.com/office/powerpoint/2010/main" val="1897764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84217" y="385355"/>
            <a:ext cx="9810206" cy="1323439"/>
          </a:xfrm>
          <a:prstGeom prst="rect">
            <a:avLst/>
          </a:prstGeom>
          <a:noFill/>
        </p:spPr>
        <p:txBody>
          <a:bodyPr wrap="square" rtlCol="0">
            <a:spAutoFit/>
          </a:bodyPr>
          <a:lstStyle/>
          <a:p>
            <a:pPr algn="ctr"/>
            <a:r>
              <a:rPr lang="en-US" sz="4000" dirty="0"/>
              <a:t>Runs Test for Detecting </a:t>
            </a:r>
            <a:r>
              <a:rPr lang="en-US" sz="4000" dirty="0" smtClean="0"/>
              <a:t>Non-randomness</a:t>
            </a:r>
            <a:endParaRPr lang="hu-HU" sz="4000" dirty="0" smtClean="0"/>
          </a:p>
          <a:p>
            <a:pPr algn="ctr"/>
            <a:r>
              <a:rPr lang="hu-HU" sz="4000" dirty="0" smtClean="0"/>
              <a:t>(</a:t>
            </a:r>
            <a:r>
              <a:rPr lang="hu-HU" sz="4000" dirty="0" err="1" smtClean="0"/>
              <a:t>Bradley</a:t>
            </a:r>
            <a:r>
              <a:rPr lang="hu-HU" sz="4000" dirty="0" smtClean="0"/>
              <a:t> test)</a:t>
            </a:r>
          </a:p>
        </p:txBody>
      </p:sp>
      <p:sp>
        <p:nvSpPr>
          <p:cNvPr id="3" name="Szövegdoboz 2"/>
          <p:cNvSpPr txBox="1"/>
          <p:nvPr/>
        </p:nvSpPr>
        <p:spPr>
          <a:xfrm>
            <a:off x="657371" y="2016944"/>
            <a:ext cx="11229062" cy="3785652"/>
          </a:xfrm>
          <a:prstGeom prst="rect">
            <a:avLst/>
          </a:prstGeom>
          <a:noFill/>
        </p:spPr>
        <p:txBody>
          <a:bodyPr wrap="square" rtlCol="0">
            <a:spAutoFit/>
          </a:bodyPr>
          <a:lstStyle/>
          <a:p>
            <a:r>
              <a:rPr lang="en-US" sz="2400" dirty="0"/>
              <a:t>The runs </a:t>
            </a:r>
            <a:r>
              <a:rPr lang="en-US" sz="2400" dirty="0" smtClean="0"/>
              <a:t>test </a:t>
            </a:r>
            <a:r>
              <a:rPr lang="en-US" sz="2400" dirty="0"/>
              <a:t>can be used to decide if a data set is from a random process</a:t>
            </a:r>
            <a:r>
              <a:rPr lang="en-US" sz="2400" dirty="0" smtClean="0"/>
              <a:t>.</a:t>
            </a:r>
            <a:endParaRPr lang="hu-HU" sz="2400" dirty="0" smtClean="0"/>
          </a:p>
          <a:p>
            <a:endParaRPr lang="hu-HU" sz="2400" dirty="0"/>
          </a:p>
          <a:p>
            <a:r>
              <a:rPr lang="en-US" sz="2400" dirty="0"/>
              <a:t>A run is defined as a series of increasing values or a series of decreasing values. The number of increasing, or decreasing, values is the length of the run. </a:t>
            </a:r>
            <a:endParaRPr lang="hu-HU" sz="2400" dirty="0" smtClean="0"/>
          </a:p>
          <a:p>
            <a:endParaRPr lang="hu-HU" sz="2400" dirty="0" smtClean="0"/>
          </a:p>
          <a:p>
            <a:r>
              <a:rPr lang="en-US" sz="2400" dirty="0"/>
              <a:t>H</a:t>
            </a:r>
            <a:r>
              <a:rPr lang="en-US" sz="2400" baseline="-25000" dirty="0"/>
              <a:t>0</a:t>
            </a:r>
            <a:r>
              <a:rPr lang="en-US" sz="2400" dirty="0"/>
              <a:t>:	the sequence was produced in a random manner</a:t>
            </a:r>
          </a:p>
          <a:p>
            <a:r>
              <a:rPr lang="en-US" sz="2400" dirty="0"/>
              <a:t>H</a:t>
            </a:r>
            <a:r>
              <a:rPr lang="en-US" sz="2400" baseline="-25000" dirty="0"/>
              <a:t>a</a:t>
            </a:r>
            <a:r>
              <a:rPr lang="en-US" sz="2400" dirty="0"/>
              <a:t>:	the sequence was not produced in a random </a:t>
            </a:r>
            <a:r>
              <a:rPr lang="en-US" sz="2400" dirty="0" smtClean="0"/>
              <a:t>manner</a:t>
            </a:r>
            <a:endParaRPr lang="hu-HU" sz="2400" dirty="0" smtClean="0"/>
          </a:p>
          <a:p>
            <a:endParaRPr lang="hu-HU" sz="2400" dirty="0" smtClean="0"/>
          </a:p>
          <a:p>
            <a:r>
              <a:rPr lang="en-US" sz="2400" dirty="0" smtClean="0"/>
              <a:t>The </a:t>
            </a:r>
            <a:r>
              <a:rPr lang="en-US" sz="2400" dirty="0"/>
              <a:t>test statistic is</a:t>
            </a:r>
          </a:p>
          <a:p>
            <a:endParaRPr lang="hu-HU" sz="2400" dirty="0"/>
          </a:p>
        </p:txBody>
      </p:sp>
      <p:pic>
        <p:nvPicPr>
          <p:cNvPr id="4" name="Kép 3"/>
          <p:cNvPicPr>
            <a:picLocks noChangeAspect="1"/>
          </p:cNvPicPr>
          <p:nvPr/>
        </p:nvPicPr>
        <p:blipFill>
          <a:blip r:embed="rId2"/>
          <a:stretch>
            <a:fillRect/>
          </a:stretch>
        </p:blipFill>
        <p:spPr>
          <a:xfrm>
            <a:off x="4679224" y="5405896"/>
            <a:ext cx="1466850" cy="704850"/>
          </a:xfrm>
          <a:prstGeom prst="rect">
            <a:avLst/>
          </a:prstGeom>
        </p:spPr>
      </p:pic>
    </p:spTree>
    <p:extLst>
      <p:ext uri="{BB962C8B-B14F-4D97-AF65-F5344CB8AC3E}">
        <p14:creationId xmlns:p14="http://schemas.microsoft.com/office/powerpoint/2010/main" val="178884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031966" y="731520"/>
            <a:ext cx="7407862" cy="461665"/>
          </a:xfrm>
          <a:prstGeom prst="rect">
            <a:avLst/>
          </a:prstGeom>
          <a:noFill/>
        </p:spPr>
        <p:txBody>
          <a:bodyPr wrap="none" rtlCol="0">
            <a:spAutoFit/>
          </a:bodyPr>
          <a:lstStyle/>
          <a:p>
            <a:r>
              <a:rPr lang="en-US" sz="2400" dirty="0" smtClean="0"/>
              <a:t>Recall that the standard LRT has critical region of the </a:t>
            </a:r>
            <a:r>
              <a:rPr lang="en-US" sz="2400" dirty="0" err="1" smtClean="0"/>
              <a:t>fo</a:t>
            </a:r>
            <a:r>
              <a:rPr lang="hu-HU" sz="2400" dirty="0" err="1" smtClean="0"/>
              <a:t>rm</a:t>
            </a:r>
            <a:endParaRPr lang="hu-HU" sz="2400" dirty="0"/>
          </a:p>
        </p:txBody>
      </p:sp>
      <p:pic>
        <p:nvPicPr>
          <p:cNvPr id="7" name="Kép 6"/>
          <p:cNvPicPr>
            <a:picLocks noChangeAspect="1"/>
          </p:cNvPicPr>
          <p:nvPr/>
        </p:nvPicPr>
        <p:blipFill>
          <a:blip r:embed="rId2"/>
          <a:stretch>
            <a:fillRect/>
          </a:stretch>
        </p:blipFill>
        <p:spPr>
          <a:xfrm>
            <a:off x="1865000" y="1602145"/>
            <a:ext cx="8215483" cy="814483"/>
          </a:xfrm>
          <a:prstGeom prst="rect">
            <a:avLst/>
          </a:prstGeom>
        </p:spPr>
      </p:pic>
      <p:sp>
        <p:nvSpPr>
          <p:cNvPr id="9" name="Szövegdoboz 8"/>
          <p:cNvSpPr txBox="1"/>
          <p:nvPr/>
        </p:nvSpPr>
        <p:spPr>
          <a:xfrm>
            <a:off x="1171614" y="2594755"/>
            <a:ext cx="8908869" cy="461665"/>
          </a:xfrm>
          <a:prstGeom prst="rect">
            <a:avLst/>
          </a:prstGeom>
          <a:noFill/>
        </p:spPr>
        <p:txBody>
          <a:bodyPr wrap="square" rtlCol="0">
            <a:spAutoFit/>
          </a:bodyPr>
          <a:lstStyle/>
          <a:p>
            <a:r>
              <a:rPr lang="en-US" sz="2400" dirty="0" smtClean="0"/>
              <a:t>Wald’s Sequential Probability Ratio Test (SPRT) has the</a:t>
            </a:r>
            <a:r>
              <a:rPr lang="hu-HU" sz="2400" dirty="0" smtClean="0"/>
              <a:t> </a:t>
            </a:r>
            <a:r>
              <a:rPr lang="en-US" sz="2400" dirty="0" smtClean="0"/>
              <a:t>following form:</a:t>
            </a:r>
            <a:endParaRPr lang="hu-HU" sz="2400" dirty="0"/>
          </a:p>
        </p:txBody>
      </p:sp>
      <p:pic>
        <p:nvPicPr>
          <p:cNvPr id="11" name="Kép 10"/>
          <p:cNvPicPr>
            <a:picLocks noChangeAspect="1"/>
          </p:cNvPicPr>
          <p:nvPr/>
        </p:nvPicPr>
        <p:blipFill>
          <a:blip r:embed="rId3"/>
          <a:stretch>
            <a:fillRect/>
          </a:stretch>
        </p:blipFill>
        <p:spPr>
          <a:xfrm>
            <a:off x="1590679" y="3221198"/>
            <a:ext cx="8971789" cy="1960002"/>
          </a:xfrm>
          <a:prstGeom prst="rect">
            <a:avLst/>
          </a:prstGeom>
        </p:spPr>
      </p:pic>
      <p:pic>
        <p:nvPicPr>
          <p:cNvPr id="13" name="Kép 12"/>
          <p:cNvPicPr>
            <a:picLocks noChangeAspect="1"/>
          </p:cNvPicPr>
          <p:nvPr/>
        </p:nvPicPr>
        <p:blipFill>
          <a:blip r:embed="rId4"/>
          <a:stretch>
            <a:fillRect/>
          </a:stretch>
        </p:blipFill>
        <p:spPr>
          <a:xfrm>
            <a:off x="3229524" y="5043723"/>
            <a:ext cx="4478917" cy="1884094"/>
          </a:xfrm>
          <a:prstGeom prst="rect">
            <a:avLst/>
          </a:prstGeom>
        </p:spPr>
      </p:pic>
    </p:spTree>
    <p:extLst>
      <p:ext uri="{BB962C8B-B14F-4D97-AF65-F5344CB8AC3E}">
        <p14:creationId xmlns:p14="http://schemas.microsoft.com/office/powerpoint/2010/main" val="3085396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84217" y="385355"/>
            <a:ext cx="9810206" cy="707886"/>
          </a:xfrm>
          <a:prstGeom prst="rect">
            <a:avLst/>
          </a:prstGeom>
          <a:noFill/>
        </p:spPr>
        <p:txBody>
          <a:bodyPr wrap="square" rtlCol="0">
            <a:spAutoFit/>
          </a:bodyPr>
          <a:lstStyle/>
          <a:p>
            <a:r>
              <a:rPr lang="en-US" sz="4000" dirty="0"/>
              <a:t>Runs Test for Detecting Non-randomness</a:t>
            </a:r>
            <a:endParaRPr lang="hu-HU" sz="4000" dirty="0"/>
          </a:p>
        </p:txBody>
      </p:sp>
      <mc:AlternateContent xmlns:mc="http://schemas.openxmlformats.org/markup-compatibility/2006" xmlns:a14="http://schemas.microsoft.com/office/drawing/2010/main">
        <mc:Choice Requires="a14">
          <p:sp>
            <p:nvSpPr>
              <p:cNvPr id="3" name="Szövegdoboz 2"/>
              <p:cNvSpPr txBox="1"/>
              <p:nvPr/>
            </p:nvSpPr>
            <p:spPr>
              <a:xfrm>
                <a:off x="1358537" y="1672046"/>
                <a:ext cx="10474875" cy="1232966"/>
              </a:xfrm>
              <a:prstGeom prst="rect">
                <a:avLst/>
              </a:prstGeom>
              <a:noFill/>
            </p:spPr>
            <p:txBody>
              <a:bodyPr wrap="square" rtlCol="0">
                <a:spAutoFit/>
              </a:bodyPr>
              <a:lstStyle/>
              <a:p>
                <a:r>
                  <a:rPr lang="en-US" sz="2400" i="1" dirty="0" smtClean="0"/>
                  <a:t>R</a:t>
                </a:r>
                <a:r>
                  <a:rPr lang="en-US" sz="2400" dirty="0" smtClean="0"/>
                  <a:t> </a:t>
                </a:r>
                <a:r>
                  <a:rPr lang="en-US" sz="2400" dirty="0"/>
                  <a:t>is the observed number of runs, </a:t>
                </a:r>
                <a:endParaRPr lang="hu-HU" sz="2400" dirty="0" smtClean="0"/>
              </a:p>
              <a:p>
                <a14:m>
                  <m:oMath xmlns:m="http://schemas.openxmlformats.org/officeDocument/2006/math">
                    <m:acc>
                      <m:accPr>
                        <m:chr m:val="̅"/>
                        <m:ctrlPr>
                          <a:rPr lang="en-US" sz="2400" i="1" smtClean="0">
                            <a:latin typeface="Cambria Math" panose="02040503050406030204" pitchFamily="18" charset="0"/>
                          </a:rPr>
                        </m:ctrlPr>
                      </m:accPr>
                      <m:e>
                        <m:r>
                          <a:rPr lang="hu-HU" sz="2400" b="0" i="1" smtClean="0">
                            <a:latin typeface="Cambria Math" panose="02040503050406030204" pitchFamily="18" charset="0"/>
                          </a:rPr>
                          <m:t>𝑅</m:t>
                        </m:r>
                      </m:e>
                    </m:acc>
                  </m:oMath>
                </a14:m>
                <a:r>
                  <a:rPr lang="en-US" sz="2400" dirty="0" smtClean="0"/>
                  <a:t>, </a:t>
                </a:r>
                <a:r>
                  <a:rPr lang="en-US" sz="2400" dirty="0"/>
                  <a:t>is the expected number of </a:t>
                </a:r>
                <a:r>
                  <a:rPr lang="en-US" sz="2400" dirty="0" smtClean="0"/>
                  <a:t>runs</a:t>
                </a:r>
                <a:endParaRPr lang="hu-HU" sz="2400" dirty="0"/>
              </a:p>
              <a:p>
                <a:r>
                  <a:rPr lang="en-US" sz="2400" i="1" dirty="0" err="1" smtClean="0"/>
                  <a:t>s</a:t>
                </a:r>
                <a:r>
                  <a:rPr lang="en-US" sz="2400" i="1" baseline="-25000" dirty="0" err="1" smtClean="0"/>
                  <a:t>R</a:t>
                </a:r>
                <a:r>
                  <a:rPr lang="en-US" sz="2400" dirty="0" smtClean="0"/>
                  <a:t> </a:t>
                </a:r>
                <a:r>
                  <a:rPr lang="en-US" sz="2400" dirty="0"/>
                  <a:t>is the standard deviation of the number of runs. </a:t>
                </a:r>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1358537" y="1672046"/>
                <a:ext cx="10474875" cy="1232966"/>
              </a:xfrm>
              <a:prstGeom prst="rect">
                <a:avLst/>
              </a:prstGeom>
              <a:blipFill>
                <a:blip r:embed="rId2"/>
                <a:stretch>
                  <a:fillRect l="-931" t="-3941" b="-7389"/>
                </a:stretch>
              </a:blipFill>
            </p:spPr>
            <p:txBody>
              <a:bodyPr/>
              <a:lstStyle/>
              <a:p>
                <a:r>
                  <a:rPr lang="hu-HU">
                    <a:noFill/>
                  </a:rPr>
                  <a:t> </a:t>
                </a:r>
              </a:p>
            </p:txBody>
          </p:sp>
        </mc:Fallback>
      </mc:AlternateContent>
      <p:pic>
        <p:nvPicPr>
          <p:cNvPr id="4" name="Kép 3"/>
          <p:cNvPicPr>
            <a:picLocks noChangeAspect="1"/>
          </p:cNvPicPr>
          <p:nvPr/>
        </p:nvPicPr>
        <p:blipFill>
          <a:blip r:embed="rId3"/>
          <a:stretch>
            <a:fillRect/>
          </a:stretch>
        </p:blipFill>
        <p:spPr>
          <a:xfrm>
            <a:off x="1520895" y="3183677"/>
            <a:ext cx="2044015" cy="856406"/>
          </a:xfrm>
          <a:prstGeom prst="rect">
            <a:avLst/>
          </a:prstGeom>
        </p:spPr>
      </p:pic>
      <p:pic>
        <p:nvPicPr>
          <p:cNvPr id="5" name="Kép 4"/>
          <p:cNvPicPr>
            <a:picLocks noChangeAspect="1"/>
          </p:cNvPicPr>
          <p:nvPr/>
        </p:nvPicPr>
        <p:blipFill>
          <a:blip r:embed="rId4"/>
          <a:stretch>
            <a:fillRect/>
          </a:stretch>
        </p:blipFill>
        <p:spPr>
          <a:xfrm>
            <a:off x="4503433" y="3333707"/>
            <a:ext cx="4314282" cy="833344"/>
          </a:xfrm>
          <a:prstGeom prst="rect">
            <a:avLst/>
          </a:prstGeom>
        </p:spPr>
      </p:pic>
      <p:pic>
        <p:nvPicPr>
          <p:cNvPr id="6" name="Kép 5"/>
          <p:cNvPicPr>
            <a:picLocks noChangeAspect="1"/>
          </p:cNvPicPr>
          <p:nvPr/>
        </p:nvPicPr>
        <p:blipFill>
          <a:blip r:embed="rId5"/>
          <a:stretch>
            <a:fillRect/>
          </a:stretch>
        </p:blipFill>
        <p:spPr>
          <a:xfrm>
            <a:off x="1358537" y="4318748"/>
            <a:ext cx="8324590" cy="2351315"/>
          </a:xfrm>
          <a:prstGeom prst="rect">
            <a:avLst/>
          </a:prstGeom>
        </p:spPr>
      </p:pic>
    </p:spTree>
    <p:extLst>
      <p:ext uri="{BB962C8B-B14F-4D97-AF65-F5344CB8AC3E}">
        <p14:creationId xmlns:p14="http://schemas.microsoft.com/office/powerpoint/2010/main" val="12534794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338251" y="705394"/>
            <a:ext cx="6127447" cy="707886"/>
          </a:xfrm>
          <a:prstGeom prst="rect">
            <a:avLst/>
          </a:prstGeom>
          <a:noFill/>
        </p:spPr>
        <p:txBody>
          <a:bodyPr wrap="none" rtlCol="0">
            <a:spAutoFit/>
          </a:bodyPr>
          <a:lstStyle/>
          <a:p>
            <a:r>
              <a:rPr lang="hu-HU" sz="4000" dirty="0" err="1" smtClean="0"/>
              <a:t>Median</a:t>
            </a:r>
            <a:r>
              <a:rPr lang="hu-HU" sz="4000" dirty="0" smtClean="0"/>
              <a:t> test </a:t>
            </a:r>
            <a:r>
              <a:rPr lang="hu-HU" sz="4000" dirty="0" err="1" smtClean="0"/>
              <a:t>for</a:t>
            </a:r>
            <a:r>
              <a:rPr lang="hu-HU" sz="4000" dirty="0" smtClean="0"/>
              <a:t> </a:t>
            </a:r>
            <a:r>
              <a:rPr lang="hu-HU" sz="4000" dirty="0" err="1" smtClean="0"/>
              <a:t>two</a:t>
            </a:r>
            <a:r>
              <a:rPr lang="hu-HU" sz="4000" dirty="0" smtClean="0"/>
              <a:t> </a:t>
            </a:r>
            <a:r>
              <a:rPr lang="hu-HU" sz="4000" dirty="0" err="1" smtClean="0"/>
              <a:t>samples</a:t>
            </a:r>
            <a:endParaRPr lang="hu-HU" sz="4000" dirty="0"/>
          </a:p>
        </p:txBody>
      </p:sp>
      <p:sp>
        <p:nvSpPr>
          <p:cNvPr id="3" name="Szövegdoboz 2"/>
          <p:cNvSpPr txBox="1"/>
          <p:nvPr/>
        </p:nvSpPr>
        <p:spPr>
          <a:xfrm>
            <a:off x="875212" y="1946366"/>
            <a:ext cx="9993086" cy="4154984"/>
          </a:xfrm>
          <a:prstGeom prst="rect">
            <a:avLst/>
          </a:prstGeom>
          <a:noFill/>
        </p:spPr>
        <p:txBody>
          <a:bodyPr wrap="square" rtlCol="0">
            <a:spAutoFit/>
          </a:bodyPr>
          <a:lstStyle/>
          <a:p>
            <a:r>
              <a:rPr lang="hu-HU" sz="2400" dirty="0" err="1" smtClean="0"/>
              <a:t>To</a:t>
            </a:r>
            <a:r>
              <a:rPr lang="hu-HU" sz="2400" dirty="0" smtClean="0"/>
              <a:t> test </a:t>
            </a:r>
            <a:r>
              <a:rPr lang="hu-HU" sz="2400" dirty="0" err="1" smtClean="0"/>
              <a:t>whether</a:t>
            </a:r>
            <a:r>
              <a:rPr lang="hu-HU" sz="2400" dirty="0" smtClean="0"/>
              <a:t> </a:t>
            </a:r>
            <a:r>
              <a:rPr lang="hu-HU" sz="2400" dirty="0" err="1" smtClean="0"/>
              <a:t>or</a:t>
            </a:r>
            <a:r>
              <a:rPr lang="hu-HU" sz="2400" dirty="0" smtClean="0"/>
              <a:t> </a:t>
            </a:r>
            <a:r>
              <a:rPr lang="hu-HU" sz="2400" dirty="0" err="1" smtClean="0"/>
              <a:t>not</a:t>
            </a:r>
            <a:r>
              <a:rPr lang="hu-HU" sz="2400" dirty="0" smtClean="0"/>
              <a:t> </a:t>
            </a:r>
            <a:r>
              <a:rPr lang="hu-HU" sz="2400" dirty="0" err="1" smtClean="0"/>
              <a:t>two</a:t>
            </a:r>
            <a:r>
              <a:rPr lang="hu-HU" sz="2400" dirty="0" smtClean="0"/>
              <a:t> </a:t>
            </a:r>
            <a:r>
              <a:rPr lang="hu-HU" sz="2400" dirty="0" err="1" smtClean="0"/>
              <a:t>samples</a:t>
            </a:r>
            <a:r>
              <a:rPr lang="hu-HU" sz="2400" dirty="0" smtClean="0"/>
              <a:t> </a:t>
            </a:r>
            <a:r>
              <a:rPr lang="hu-HU" sz="2400" dirty="0" err="1" smtClean="0"/>
              <a:t>come</a:t>
            </a:r>
            <a:r>
              <a:rPr lang="hu-HU" sz="2400" dirty="0" smtClean="0"/>
              <a:t> </a:t>
            </a:r>
            <a:r>
              <a:rPr lang="hu-HU" sz="2400" dirty="0" err="1" smtClean="0"/>
              <a:t>from</a:t>
            </a:r>
            <a:r>
              <a:rPr lang="hu-HU" sz="2400" dirty="0" smtClean="0"/>
              <a:t> </a:t>
            </a:r>
            <a:r>
              <a:rPr lang="hu-HU" sz="2400" dirty="0" err="1" smtClean="0"/>
              <a:t>same</a:t>
            </a:r>
            <a:r>
              <a:rPr lang="hu-HU" sz="2400" dirty="0" smtClean="0"/>
              <a:t> </a:t>
            </a:r>
            <a:r>
              <a:rPr lang="hu-HU" sz="2400" dirty="0" err="1" smtClean="0"/>
              <a:t>population</a:t>
            </a:r>
            <a:r>
              <a:rPr lang="hu-HU" sz="2400" dirty="0" smtClean="0"/>
              <a:t>, </a:t>
            </a:r>
            <a:r>
              <a:rPr lang="hu-HU" sz="2400" dirty="0" err="1" smtClean="0"/>
              <a:t>median</a:t>
            </a:r>
            <a:r>
              <a:rPr lang="hu-HU" sz="2400" dirty="0" smtClean="0"/>
              <a:t> test is </a:t>
            </a:r>
            <a:r>
              <a:rPr lang="hu-HU" sz="2400" dirty="0" err="1" smtClean="0"/>
              <a:t>used</a:t>
            </a:r>
            <a:r>
              <a:rPr lang="hu-HU" sz="2400" dirty="0" smtClean="0"/>
              <a:t>. It is more </a:t>
            </a:r>
            <a:r>
              <a:rPr lang="hu-HU" sz="2400" dirty="0" err="1" smtClean="0"/>
              <a:t>efficient</a:t>
            </a:r>
            <a:r>
              <a:rPr lang="hu-HU" sz="2400" dirty="0" smtClean="0"/>
              <a:t> </a:t>
            </a:r>
            <a:r>
              <a:rPr lang="hu-HU" sz="2400" dirty="0" err="1" smtClean="0"/>
              <a:t>than</a:t>
            </a:r>
            <a:r>
              <a:rPr lang="hu-HU" sz="2400" dirty="0" smtClean="0"/>
              <a:t> </a:t>
            </a:r>
            <a:r>
              <a:rPr lang="hu-HU" sz="2400" dirty="0" err="1" smtClean="0"/>
              <a:t>the</a:t>
            </a:r>
            <a:r>
              <a:rPr lang="hu-HU" sz="2400" dirty="0" smtClean="0"/>
              <a:t> </a:t>
            </a:r>
            <a:r>
              <a:rPr lang="hu-HU" sz="2400" dirty="0" err="1" smtClean="0"/>
              <a:t>Wald-Wolfowitz</a:t>
            </a:r>
            <a:r>
              <a:rPr lang="hu-HU" sz="2400" dirty="0" smtClean="0"/>
              <a:t> test, </a:t>
            </a:r>
            <a:r>
              <a:rPr lang="hu-HU" sz="2400" dirty="0" err="1" smtClean="0"/>
              <a:t>but</a:t>
            </a:r>
            <a:r>
              <a:rPr lang="hu-HU" sz="2400" dirty="0" smtClean="0"/>
              <a:t> </a:t>
            </a:r>
            <a:r>
              <a:rPr lang="hu-HU" sz="2400" dirty="0" err="1" smtClean="0"/>
              <a:t>each</a:t>
            </a:r>
            <a:r>
              <a:rPr lang="hu-HU" sz="2400" dirty="0" smtClean="0"/>
              <a:t> </a:t>
            </a:r>
            <a:r>
              <a:rPr lang="hu-HU" sz="2400" dirty="0" err="1" smtClean="0"/>
              <a:t>sample</a:t>
            </a:r>
            <a:r>
              <a:rPr lang="hu-HU" sz="2400" dirty="0" smtClean="0"/>
              <a:t> </a:t>
            </a:r>
            <a:r>
              <a:rPr lang="hu-HU" sz="2400" dirty="0" err="1" smtClean="0"/>
              <a:t>should</a:t>
            </a:r>
            <a:r>
              <a:rPr lang="hu-HU" sz="2400" dirty="0" smtClean="0"/>
              <a:t> be </a:t>
            </a:r>
            <a:r>
              <a:rPr lang="hu-HU" sz="2400" dirty="0" err="1" smtClean="0"/>
              <a:t>size</a:t>
            </a:r>
            <a:r>
              <a:rPr lang="hu-HU" sz="2400" dirty="0" smtClean="0"/>
              <a:t> 10 </a:t>
            </a:r>
            <a:r>
              <a:rPr lang="hu-HU" sz="2400" dirty="0" err="1" smtClean="0"/>
              <a:t>at</a:t>
            </a:r>
            <a:r>
              <a:rPr lang="hu-HU" sz="2400" dirty="0" smtClean="0"/>
              <a:t> </a:t>
            </a:r>
            <a:r>
              <a:rPr lang="hu-HU" sz="2400" dirty="0" err="1" smtClean="0"/>
              <a:t>least</a:t>
            </a:r>
            <a:r>
              <a:rPr lang="hu-HU" sz="2400" dirty="0" smtClean="0"/>
              <a:t>. In </a:t>
            </a:r>
            <a:r>
              <a:rPr lang="hu-HU" sz="2400" dirty="0" err="1" smtClean="0"/>
              <a:t>this</a:t>
            </a:r>
            <a:r>
              <a:rPr lang="hu-HU" sz="2400" dirty="0" smtClean="0"/>
              <a:t> </a:t>
            </a:r>
            <a:r>
              <a:rPr lang="hu-HU" sz="2400" dirty="0" err="1" smtClean="0"/>
              <a:t>case</a:t>
            </a:r>
            <a:r>
              <a:rPr lang="hu-HU" sz="2400" dirty="0" smtClean="0"/>
              <a:t>, </a:t>
            </a:r>
            <a:r>
              <a:rPr lang="hu-HU" sz="2400" dirty="0" err="1" smtClean="0"/>
              <a:t>the</a:t>
            </a:r>
            <a:r>
              <a:rPr lang="hu-HU" sz="2400" dirty="0" smtClean="0"/>
              <a:t> </a:t>
            </a:r>
            <a:r>
              <a:rPr lang="hu-HU" sz="2400" dirty="0" err="1" smtClean="0"/>
              <a:t>hypothesis</a:t>
            </a:r>
            <a:r>
              <a:rPr lang="hu-HU" sz="2400" dirty="0" smtClean="0"/>
              <a:t> </a:t>
            </a:r>
            <a:r>
              <a:rPr lang="hu-HU" sz="2400" dirty="0" err="1" smtClean="0"/>
              <a:t>to</a:t>
            </a:r>
            <a:r>
              <a:rPr lang="hu-HU" sz="2400" dirty="0" smtClean="0"/>
              <a:t> be tested is</a:t>
            </a:r>
          </a:p>
          <a:p>
            <a:endParaRPr lang="hu-HU" sz="2400" dirty="0"/>
          </a:p>
          <a:p>
            <a:r>
              <a:rPr lang="hu-HU" sz="2400" dirty="0" smtClean="0"/>
              <a:t>H</a:t>
            </a:r>
            <a:r>
              <a:rPr lang="hu-HU" sz="2400" baseline="-25000" dirty="0" smtClean="0"/>
              <a:t>0</a:t>
            </a:r>
            <a:r>
              <a:rPr lang="hu-HU" sz="2400" dirty="0" smtClean="0"/>
              <a:t>:  </a:t>
            </a:r>
            <a:r>
              <a:rPr lang="hu-HU" sz="2400" dirty="0" err="1" smtClean="0"/>
              <a:t>Two</a:t>
            </a:r>
            <a:r>
              <a:rPr lang="hu-HU" sz="2400" dirty="0" smtClean="0"/>
              <a:t> </a:t>
            </a:r>
            <a:r>
              <a:rPr lang="hu-HU" sz="2400" dirty="0" err="1" smtClean="0"/>
              <a:t>samples</a:t>
            </a:r>
            <a:r>
              <a:rPr lang="hu-HU" sz="2400" dirty="0" smtClean="0"/>
              <a:t> </a:t>
            </a:r>
            <a:r>
              <a:rPr lang="hu-HU" sz="2400" dirty="0" err="1" smtClean="0"/>
              <a:t>come</a:t>
            </a:r>
            <a:r>
              <a:rPr lang="hu-HU" sz="2400" dirty="0" smtClean="0"/>
              <a:t> </a:t>
            </a:r>
            <a:r>
              <a:rPr lang="hu-HU" sz="2400" dirty="0" err="1" smtClean="0"/>
              <a:t>from</a:t>
            </a:r>
            <a:r>
              <a:rPr lang="hu-HU" sz="2400" dirty="0" smtClean="0"/>
              <a:t> </a:t>
            </a:r>
            <a:r>
              <a:rPr lang="hu-HU" sz="2400" dirty="0" err="1" smtClean="0"/>
              <a:t>populations</a:t>
            </a:r>
            <a:r>
              <a:rPr lang="hu-HU" sz="2400" dirty="0" smtClean="0"/>
              <a:t> </a:t>
            </a:r>
            <a:r>
              <a:rPr lang="hu-HU" sz="2400" dirty="0" err="1" smtClean="0"/>
              <a:t>having</a:t>
            </a:r>
            <a:r>
              <a:rPr lang="hu-HU" sz="2400" dirty="0" smtClean="0"/>
              <a:t> </a:t>
            </a:r>
            <a:r>
              <a:rPr lang="hu-HU" sz="2400" dirty="0" err="1" smtClean="0"/>
              <a:t>same</a:t>
            </a:r>
            <a:r>
              <a:rPr lang="hu-HU" sz="2400" dirty="0" smtClean="0"/>
              <a:t> </a:t>
            </a:r>
            <a:r>
              <a:rPr lang="hu-HU" sz="2400" dirty="0" err="1" smtClean="0"/>
              <a:t>distribution</a:t>
            </a:r>
            <a:r>
              <a:rPr lang="hu-HU" sz="2400" dirty="0" smtClean="0"/>
              <a:t>.</a:t>
            </a:r>
            <a:br>
              <a:rPr lang="hu-HU" sz="2400" dirty="0" smtClean="0"/>
            </a:br>
            <a:r>
              <a:rPr lang="hu-HU" sz="2400" dirty="0" smtClean="0"/>
              <a:t>H</a:t>
            </a:r>
            <a:r>
              <a:rPr lang="hu-HU" sz="2400" baseline="-25000" dirty="0" smtClean="0"/>
              <a:t>1</a:t>
            </a:r>
            <a:r>
              <a:rPr lang="hu-HU" sz="2400" dirty="0" smtClean="0"/>
              <a:t>: </a:t>
            </a:r>
            <a:r>
              <a:rPr lang="hu-HU" sz="2400" dirty="0" err="1" smtClean="0"/>
              <a:t>Two</a:t>
            </a:r>
            <a:r>
              <a:rPr lang="hu-HU" sz="2400" dirty="0" smtClean="0"/>
              <a:t> </a:t>
            </a:r>
            <a:r>
              <a:rPr lang="hu-HU" sz="2400" dirty="0" err="1" smtClean="0"/>
              <a:t>samples</a:t>
            </a:r>
            <a:r>
              <a:rPr lang="hu-HU" sz="2400" dirty="0" smtClean="0"/>
              <a:t> </a:t>
            </a:r>
            <a:r>
              <a:rPr lang="hu-HU" sz="2400" dirty="0" err="1" smtClean="0"/>
              <a:t>come</a:t>
            </a:r>
            <a:r>
              <a:rPr lang="hu-HU" sz="2400" dirty="0" smtClean="0"/>
              <a:t> </a:t>
            </a:r>
            <a:r>
              <a:rPr lang="hu-HU" sz="2400" dirty="0" err="1" smtClean="0"/>
              <a:t>from</a:t>
            </a:r>
            <a:r>
              <a:rPr lang="hu-HU" sz="2400" dirty="0" smtClean="0"/>
              <a:t> </a:t>
            </a:r>
            <a:r>
              <a:rPr lang="hu-HU" sz="2400" dirty="0" err="1" smtClean="0"/>
              <a:t>populations</a:t>
            </a:r>
            <a:r>
              <a:rPr lang="hu-HU" sz="2400" dirty="0" smtClean="0"/>
              <a:t> </a:t>
            </a:r>
            <a:r>
              <a:rPr lang="hu-HU" sz="2400" dirty="0" err="1" smtClean="0"/>
              <a:t>having</a:t>
            </a:r>
            <a:r>
              <a:rPr lang="hu-HU" sz="2400" dirty="0" smtClean="0"/>
              <a:t> </a:t>
            </a:r>
            <a:r>
              <a:rPr lang="hu-HU" sz="2400" dirty="0" err="1" smtClean="0"/>
              <a:t>different</a:t>
            </a:r>
            <a:r>
              <a:rPr lang="hu-HU" sz="2400" dirty="0" smtClean="0"/>
              <a:t> </a:t>
            </a:r>
            <a:r>
              <a:rPr lang="hu-HU" sz="2400" dirty="0" err="1" smtClean="0"/>
              <a:t>distribution</a:t>
            </a:r>
            <a:r>
              <a:rPr lang="hu-HU" sz="2400" dirty="0" smtClean="0"/>
              <a:t>.</a:t>
            </a:r>
          </a:p>
          <a:p>
            <a:endParaRPr lang="hu-HU" sz="2400" dirty="0"/>
          </a:p>
          <a:p>
            <a:r>
              <a:rPr lang="hu-HU" sz="2400" dirty="0" smtClean="0"/>
              <a:t>Test </a:t>
            </a:r>
            <a:r>
              <a:rPr lang="hu-HU" sz="2400" dirty="0" err="1" smtClean="0"/>
              <a:t>Statistic</a:t>
            </a:r>
            <a:r>
              <a:rPr lang="hu-HU" sz="2400" dirty="0" smtClean="0"/>
              <a:t>: </a:t>
            </a:r>
            <a:r>
              <a:rPr lang="hu-HU" sz="2400" dirty="0" err="1" smtClean="0"/>
              <a:t>Chi-square</a:t>
            </a:r>
            <a:r>
              <a:rPr lang="hu-HU" sz="2400" dirty="0" smtClean="0"/>
              <a:t>. </a:t>
            </a:r>
            <a:r>
              <a:rPr lang="hu-HU" sz="2400" dirty="0" err="1" smtClean="0"/>
              <a:t>To</a:t>
            </a:r>
            <a:r>
              <a:rPr lang="hu-HU" sz="2400" dirty="0" smtClean="0"/>
              <a:t> test </a:t>
            </a:r>
            <a:r>
              <a:rPr lang="hu-HU" sz="2400" dirty="0" err="1" smtClean="0"/>
              <a:t>the</a:t>
            </a:r>
            <a:r>
              <a:rPr lang="hu-HU" sz="2400" dirty="0" smtClean="0"/>
              <a:t> </a:t>
            </a:r>
            <a:r>
              <a:rPr lang="hu-HU" sz="2400" dirty="0" err="1" smtClean="0"/>
              <a:t>value</a:t>
            </a:r>
            <a:r>
              <a:rPr lang="hu-HU" sz="2400" dirty="0" smtClean="0"/>
              <a:t> of test </a:t>
            </a:r>
            <a:r>
              <a:rPr lang="hu-HU" sz="2400" dirty="0" err="1" smtClean="0"/>
              <a:t>statistics</a:t>
            </a:r>
            <a:r>
              <a:rPr lang="hu-HU" sz="2400" dirty="0" smtClean="0"/>
              <a:t> </a:t>
            </a:r>
            <a:r>
              <a:rPr lang="hu-HU" sz="2400" dirty="0" err="1" smtClean="0"/>
              <a:t>two</a:t>
            </a:r>
            <a:r>
              <a:rPr lang="hu-HU" sz="2400" dirty="0" smtClean="0"/>
              <a:t> </a:t>
            </a:r>
            <a:r>
              <a:rPr lang="hu-HU" sz="2400" dirty="0" err="1" smtClean="0"/>
              <a:t>samples</a:t>
            </a:r>
            <a:r>
              <a:rPr lang="hu-HU" sz="2400" dirty="0" smtClean="0"/>
              <a:t> of </a:t>
            </a:r>
            <a:r>
              <a:rPr lang="hu-HU" sz="2400" dirty="0" err="1" smtClean="0"/>
              <a:t>sizes</a:t>
            </a:r>
            <a:r>
              <a:rPr lang="hu-HU" sz="2400" dirty="0" smtClean="0"/>
              <a:t> </a:t>
            </a:r>
            <a:r>
              <a:rPr lang="hu-HU" sz="2400" i="1" dirty="0" smtClean="0"/>
              <a:t>n</a:t>
            </a:r>
            <a:r>
              <a:rPr lang="hu-HU" sz="2400" baseline="-25000" dirty="0" smtClean="0"/>
              <a:t>1</a:t>
            </a:r>
            <a:r>
              <a:rPr lang="hu-HU" sz="2400" dirty="0" smtClean="0"/>
              <a:t> and </a:t>
            </a:r>
            <a:r>
              <a:rPr lang="hu-HU" sz="2400" i="1" dirty="0" smtClean="0"/>
              <a:t>n</a:t>
            </a:r>
            <a:r>
              <a:rPr lang="hu-HU" sz="2400" baseline="-25000" dirty="0" smtClean="0"/>
              <a:t>2</a:t>
            </a:r>
            <a:r>
              <a:rPr lang="hu-HU" sz="2400" dirty="0" smtClean="0"/>
              <a:t> </a:t>
            </a:r>
            <a:r>
              <a:rPr lang="hu-HU" sz="2400" dirty="0" err="1" smtClean="0"/>
              <a:t>combined</a:t>
            </a:r>
            <a:r>
              <a:rPr lang="hu-HU" sz="2400" dirty="0" smtClean="0"/>
              <a:t>. </a:t>
            </a:r>
            <a:r>
              <a:rPr lang="hu-HU" sz="2400" dirty="0" err="1" smtClean="0"/>
              <a:t>Median</a:t>
            </a:r>
            <a:r>
              <a:rPr lang="hu-HU" sz="2400" dirty="0" smtClean="0"/>
              <a:t> </a:t>
            </a:r>
            <a:r>
              <a:rPr lang="hu-HU" sz="2400" i="1" dirty="0" smtClean="0"/>
              <a:t>M</a:t>
            </a:r>
            <a:r>
              <a:rPr lang="hu-HU" sz="2400" dirty="0" smtClean="0"/>
              <a:t> of </a:t>
            </a:r>
            <a:r>
              <a:rPr lang="hu-HU" sz="2400" dirty="0" err="1" smtClean="0"/>
              <a:t>the</a:t>
            </a:r>
            <a:r>
              <a:rPr lang="hu-HU" sz="2400" dirty="0" smtClean="0"/>
              <a:t> </a:t>
            </a:r>
            <a:r>
              <a:rPr lang="hu-HU" sz="2400" dirty="0" err="1" smtClean="0"/>
              <a:t>combined</a:t>
            </a:r>
            <a:r>
              <a:rPr lang="hu-HU" sz="2400" dirty="0" smtClean="0"/>
              <a:t> </a:t>
            </a:r>
            <a:r>
              <a:rPr lang="hu-HU" sz="2400" dirty="0" err="1" smtClean="0"/>
              <a:t>sample</a:t>
            </a:r>
            <a:r>
              <a:rPr lang="hu-HU" sz="2400" dirty="0" smtClean="0"/>
              <a:t> </a:t>
            </a:r>
            <a:r>
              <a:rPr lang="hu-HU" sz="2400" dirty="0" err="1" smtClean="0"/>
              <a:t>size</a:t>
            </a:r>
            <a:r>
              <a:rPr lang="hu-HU" sz="2400" dirty="0" smtClean="0"/>
              <a:t> of </a:t>
            </a:r>
            <a:r>
              <a:rPr lang="hu-HU" sz="2400" i="1" dirty="0" smtClean="0"/>
              <a:t>n</a:t>
            </a:r>
            <a:r>
              <a:rPr lang="hu-HU" sz="2400" dirty="0" smtClean="0"/>
              <a:t>=</a:t>
            </a:r>
            <a:r>
              <a:rPr lang="hu-HU" sz="2400" i="1" dirty="0" smtClean="0"/>
              <a:t>n</a:t>
            </a:r>
            <a:r>
              <a:rPr lang="hu-HU" sz="2400" baseline="-25000" dirty="0" smtClean="0"/>
              <a:t>1</a:t>
            </a:r>
            <a:r>
              <a:rPr lang="hu-HU" sz="2400" dirty="0" smtClean="0"/>
              <a:t>+</a:t>
            </a:r>
            <a:r>
              <a:rPr lang="hu-HU" sz="2400" i="1" dirty="0" smtClean="0"/>
              <a:t>n</a:t>
            </a:r>
            <a:r>
              <a:rPr lang="hu-HU" sz="2400" baseline="-25000" dirty="0" smtClean="0"/>
              <a:t>2</a:t>
            </a:r>
            <a:r>
              <a:rPr lang="hu-HU" sz="2400" dirty="0" smtClean="0"/>
              <a:t> is </a:t>
            </a:r>
            <a:r>
              <a:rPr lang="hu-HU" sz="2400" dirty="0" err="1" smtClean="0"/>
              <a:t>obtained</a:t>
            </a:r>
            <a:r>
              <a:rPr lang="hu-HU" sz="2400" dirty="0" smtClean="0"/>
              <a:t>. </a:t>
            </a:r>
            <a:r>
              <a:rPr lang="hu-HU" sz="2400" dirty="0" err="1" smtClean="0"/>
              <a:t>Number</a:t>
            </a:r>
            <a:r>
              <a:rPr lang="hu-HU" sz="2400" dirty="0" smtClean="0"/>
              <a:t> of </a:t>
            </a:r>
            <a:r>
              <a:rPr lang="hu-HU" sz="2400" dirty="0" err="1" smtClean="0"/>
              <a:t>observations</a:t>
            </a:r>
            <a:r>
              <a:rPr lang="hu-HU" sz="2400" dirty="0" smtClean="0"/>
              <a:t> </a:t>
            </a:r>
            <a:r>
              <a:rPr lang="hu-HU" sz="2400" dirty="0" err="1" smtClean="0"/>
              <a:t>below</a:t>
            </a:r>
            <a:r>
              <a:rPr lang="hu-HU" sz="2400" dirty="0" smtClean="0"/>
              <a:t> and </a:t>
            </a:r>
            <a:r>
              <a:rPr lang="hu-HU" sz="2400" dirty="0" err="1" smtClean="0"/>
              <a:t>above</a:t>
            </a:r>
            <a:r>
              <a:rPr lang="hu-HU" sz="2400" dirty="0" smtClean="0"/>
              <a:t> </a:t>
            </a:r>
            <a:r>
              <a:rPr lang="hu-HU" sz="2400" dirty="0" err="1" smtClean="0"/>
              <a:t>the</a:t>
            </a:r>
            <a:r>
              <a:rPr lang="hu-HU" sz="2400" dirty="0" smtClean="0"/>
              <a:t> </a:t>
            </a:r>
            <a:r>
              <a:rPr lang="hu-HU" sz="2400" dirty="0" err="1" smtClean="0"/>
              <a:t>median</a:t>
            </a:r>
            <a:r>
              <a:rPr lang="hu-HU" sz="2400" dirty="0" smtClean="0"/>
              <a:t> </a:t>
            </a:r>
            <a:r>
              <a:rPr lang="hu-HU" sz="2400" i="1" dirty="0" smtClean="0"/>
              <a:t>M</a:t>
            </a:r>
            <a:r>
              <a:rPr lang="hu-HU" sz="2400" dirty="0" smtClean="0"/>
              <a:t> </a:t>
            </a:r>
            <a:r>
              <a:rPr lang="hu-HU" sz="2400" dirty="0" err="1" smtClean="0"/>
              <a:t>for</a:t>
            </a:r>
            <a:r>
              <a:rPr lang="hu-HU" sz="2400" dirty="0" smtClean="0"/>
              <a:t> </a:t>
            </a:r>
            <a:r>
              <a:rPr lang="hu-HU" sz="2400" dirty="0" err="1" smtClean="0"/>
              <a:t>each</a:t>
            </a:r>
            <a:r>
              <a:rPr lang="hu-HU" sz="2400" dirty="0" smtClean="0"/>
              <a:t> </a:t>
            </a:r>
            <a:r>
              <a:rPr lang="hu-HU" sz="2400" dirty="0" err="1" smtClean="0"/>
              <a:t>sample</a:t>
            </a:r>
            <a:r>
              <a:rPr lang="hu-HU" sz="2400" dirty="0" smtClean="0"/>
              <a:t> is </a:t>
            </a:r>
            <a:r>
              <a:rPr lang="hu-HU" sz="2400" dirty="0" err="1" smtClean="0"/>
              <a:t>determined</a:t>
            </a:r>
            <a:r>
              <a:rPr lang="hu-HU" sz="2400" dirty="0" smtClean="0"/>
              <a:t>. </a:t>
            </a:r>
            <a:r>
              <a:rPr lang="hu-HU" sz="2400" dirty="0" err="1" smtClean="0"/>
              <a:t>This</a:t>
            </a:r>
            <a:r>
              <a:rPr lang="hu-HU" sz="2400" dirty="0" smtClean="0"/>
              <a:t> is </a:t>
            </a:r>
            <a:r>
              <a:rPr lang="hu-HU" sz="2400" dirty="0" err="1" smtClean="0"/>
              <a:t>then</a:t>
            </a:r>
            <a:r>
              <a:rPr lang="hu-HU" sz="2400" dirty="0" smtClean="0"/>
              <a:t> </a:t>
            </a:r>
            <a:r>
              <a:rPr lang="hu-HU" sz="2400" dirty="0" err="1" smtClean="0"/>
              <a:t>analyzedas</a:t>
            </a:r>
            <a:r>
              <a:rPr lang="hu-HU" sz="2400" dirty="0" smtClean="0"/>
              <a:t> a 2×2 </a:t>
            </a:r>
            <a:r>
              <a:rPr lang="hu-HU" sz="2400" dirty="0" err="1" smtClean="0"/>
              <a:t>contingency</a:t>
            </a:r>
            <a:r>
              <a:rPr lang="hu-HU" sz="2400" dirty="0" smtClean="0"/>
              <a:t> </a:t>
            </a:r>
            <a:r>
              <a:rPr lang="hu-HU" sz="2400" dirty="0" err="1" smtClean="0"/>
              <a:t>table</a:t>
            </a:r>
            <a:r>
              <a:rPr lang="hu-HU" sz="2400" dirty="0" smtClean="0"/>
              <a:t>.</a:t>
            </a:r>
          </a:p>
        </p:txBody>
      </p:sp>
    </p:spTree>
    <p:extLst>
      <p:ext uri="{BB962C8B-B14F-4D97-AF65-F5344CB8AC3E}">
        <p14:creationId xmlns:p14="http://schemas.microsoft.com/office/powerpoint/2010/main" val="355335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390502" y="156754"/>
            <a:ext cx="6127447" cy="707886"/>
          </a:xfrm>
          <a:prstGeom prst="rect">
            <a:avLst/>
          </a:prstGeom>
          <a:noFill/>
        </p:spPr>
        <p:txBody>
          <a:bodyPr wrap="none" rtlCol="0">
            <a:spAutoFit/>
          </a:bodyPr>
          <a:lstStyle/>
          <a:p>
            <a:r>
              <a:rPr lang="hu-HU" sz="4000" dirty="0" err="1" smtClean="0"/>
              <a:t>Median</a:t>
            </a:r>
            <a:r>
              <a:rPr lang="hu-HU" sz="4000" dirty="0" smtClean="0"/>
              <a:t> test </a:t>
            </a:r>
            <a:r>
              <a:rPr lang="hu-HU" sz="4000" dirty="0" err="1" smtClean="0"/>
              <a:t>for</a:t>
            </a:r>
            <a:r>
              <a:rPr lang="hu-HU" sz="4000" dirty="0" smtClean="0"/>
              <a:t> </a:t>
            </a:r>
            <a:r>
              <a:rPr lang="hu-HU" sz="4000" dirty="0" err="1" smtClean="0"/>
              <a:t>two</a:t>
            </a:r>
            <a:r>
              <a:rPr lang="hu-HU" sz="4000" dirty="0" smtClean="0"/>
              <a:t> </a:t>
            </a:r>
            <a:r>
              <a:rPr lang="hu-HU" sz="4000" dirty="0" err="1" smtClean="0"/>
              <a:t>samples</a:t>
            </a:r>
            <a:endParaRPr lang="hu-HU" sz="4000" dirty="0"/>
          </a:p>
        </p:txBody>
      </p:sp>
      <p:sp>
        <p:nvSpPr>
          <p:cNvPr id="4" name="Szövegdoboz 3"/>
          <p:cNvSpPr txBox="1"/>
          <p:nvPr/>
        </p:nvSpPr>
        <p:spPr>
          <a:xfrm>
            <a:off x="783772" y="1067141"/>
            <a:ext cx="5560368" cy="461665"/>
          </a:xfrm>
          <a:prstGeom prst="rect">
            <a:avLst/>
          </a:prstGeom>
          <a:noFill/>
        </p:spPr>
        <p:txBody>
          <a:bodyPr wrap="none" rtlCol="0">
            <a:spAutoFit/>
          </a:bodyPr>
          <a:lstStyle/>
          <a:p>
            <a:r>
              <a:rPr lang="hu-HU" sz="2400" dirty="0" smtClean="0"/>
              <a:t>The </a:t>
            </a:r>
            <a:r>
              <a:rPr lang="hu-HU" sz="2400" dirty="0" err="1" smtClean="0"/>
              <a:t>contingency</a:t>
            </a:r>
            <a:r>
              <a:rPr lang="hu-HU" sz="2400" dirty="0" smtClean="0"/>
              <a:t> </a:t>
            </a:r>
            <a:r>
              <a:rPr lang="hu-HU" sz="2400" dirty="0" err="1" smtClean="0"/>
              <a:t>table</a:t>
            </a:r>
            <a:r>
              <a:rPr lang="hu-HU" sz="2400" dirty="0" smtClean="0"/>
              <a:t> </a:t>
            </a:r>
            <a:r>
              <a:rPr lang="hu-HU" sz="2400" dirty="0" err="1" smtClean="0"/>
              <a:t>to</a:t>
            </a:r>
            <a:r>
              <a:rPr lang="hu-HU" sz="2400" dirty="0" smtClean="0"/>
              <a:t> </a:t>
            </a:r>
            <a:r>
              <a:rPr lang="hu-HU" sz="2400" dirty="0" err="1" smtClean="0"/>
              <a:t>the</a:t>
            </a:r>
            <a:r>
              <a:rPr lang="hu-HU" sz="2400" dirty="0" smtClean="0"/>
              <a:t> </a:t>
            </a:r>
            <a:r>
              <a:rPr lang="hu-HU" sz="2400" dirty="0" err="1" smtClean="0"/>
              <a:t>median</a:t>
            </a:r>
            <a:r>
              <a:rPr lang="hu-HU" sz="2400" dirty="0" smtClean="0"/>
              <a:t> test is</a:t>
            </a:r>
            <a:endParaRPr lang="hu-HU" sz="2400" dirty="0"/>
          </a:p>
        </p:txBody>
      </p:sp>
      <p:pic>
        <p:nvPicPr>
          <p:cNvPr id="5" name="Kép 4"/>
          <p:cNvPicPr>
            <a:picLocks noChangeAspect="1"/>
          </p:cNvPicPr>
          <p:nvPr/>
        </p:nvPicPr>
        <p:blipFill>
          <a:blip r:embed="rId2"/>
          <a:stretch>
            <a:fillRect/>
          </a:stretch>
        </p:blipFill>
        <p:spPr>
          <a:xfrm>
            <a:off x="380071" y="1731307"/>
            <a:ext cx="10525366" cy="2529442"/>
          </a:xfrm>
          <a:prstGeom prst="rect">
            <a:avLst/>
          </a:prstGeom>
        </p:spPr>
      </p:pic>
      <p:pic>
        <p:nvPicPr>
          <p:cNvPr id="6" name="Kép 5"/>
          <p:cNvPicPr>
            <a:picLocks noChangeAspect="1"/>
          </p:cNvPicPr>
          <p:nvPr/>
        </p:nvPicPr>
        <p:blipFill>
          <a:blip r:embed="rId3"/>
          <a:stretch>
            <a:fillRect/>
          </a:stretch>
        </p:blipFill>
        <p:spPr>
          <a:xfrm>
            <a:off x="562981" y="3971108"/>
            <a:ext cx="9782487" cy="1345475"/>
          </a:xfrm>
          <a:prstGeom prst="rect">
            <a:avLst/>
          </a:prstGeom>
        </p:spPr>
      </p:pic>
      <p:pic>
        <p:nvPicPr>
          <p:cNvPr id="7" name="Kép 6"/>
          <p:cNvPicPr>
            <a:picLocks noChangeAspect="1"/>
          </p:cNvPicPr>
          <p:nvPr/>
        </p:nvPicPr>
        <p:blipFill>
          <a:blip r:embed="rId4"/>
          <a:stretch>
            <a:fillRect/>
          </a:stretch>
        </p:blipFill>
        <p:spPr>
          <a:xfrm>
            <a:off x="380071" y="5316583"/>
            <a:ext cx="11412701" cy="1353429"/>
          </a:xfrm>
          <a:prstGeom prst="rect">
            <a:avLst/>
          </a:prstGeom>
        </p:spPr>
      </p:pic>
    </p:spTree>
    <p:extLst>
      <p:ext uri="{BB962C8B-B14F-4D97-AF65-F5344CB8AC3E}">
        <p14:creationId xmlns:p14="http://schemas.microsoft.com/office/powerpoint/2010/main" val="1671092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547256" y="437851"/>
            <a:ext cx="5555110" cy="707886"/>
          </a:xfrm>
          <a:prstGeom prst="rect">
            <a:avLst/>
          </a:prstGeom>
          <a:noFill/>
        </p:spPr>
        <p:txBody>
          <a:bodyPr wrap="none" rtlCol="0">
            <a:spAutoFit/>
          </a:bodyPr>
          <a:lstStyle/>
          <a:p>
            <a:r>
              <a:rPr lang="hu-HU" sz="4000" dirty="0" err="1" smtClean="0"/>
              <a:t>Median</a:t>
            </a:r>
            <a:r>
              <a:rPr lang="hu-HU" sz="4000" dirty="0" smtClean="0"/>
              <a:t> test </a:t>
            </a:r>
            <a:r>
              <a:rPr lang="hu-HU" sz="4000" dirty="0" err="1" smtClean="0"/>
              <a:t>for</a:t>
            </a:r>
            <a:r>
              <a:rPr lang="hu-HU" sz="4000" dirty="0" smtClean="0"/>
              <a:t> </a:t>
            </a:r>
            <a:r>
              <a:rPr lang="hu-HU" sz="4000" i="1" dirty="0" smtClean="0"/>
              <a:t>k</a:t>
            </a:r>
            <a:r>
              <a:rPr lang="hu-HU" sz="4000" dirty="0" smtClean="0"/>
              <a:t> </a:t>
            </a:r>
            <a:r>
              <a:rPr lang="hu-HU" sz="4000" dirty="0" err="1" smtClean="0"/>
              <a:t>samples</a:t>
            </a:r>
            <a:endParaRPr lang="hu-HU" sz="4000" dirty="0"/>
          </a:p>
        </p:txBody>
      </p:sp>
      <p:pic>
        <p:nvPicPr>
          <p:cNvPr id="5" name="Kép 4"/>
          <p:cNvPicPr>
            <a:picLocks noChangeAspect="1"/>
          </p:cNvPicPr>
          <p:nvPr/>
        </p:nvPicPr>
        <p:blipFill>
          <a:blip r:embed="rId2"/>
          <a:stretch>
            <a:fillRect/>
          </a:stretch>
        </p:blipFill>
        <p:spPr>
          <a:xfrm>
            <a:off x="0" y="1580515"/>
            <a:ext cx="12078388" cy="2821668"/>
          </a:xfrm>
          <a:prstGeom prst="rect">
            <a:avLst/>
          </a:prstGeom>
        </p:spPr>
      </p:pic>
      <p:pic>
        <p:nvPicPr>
          <p:cNvPr id="6" name="Kép 5"/>
          <p:cNvPicPr>
            <a:picLocks noChangeAspect="1"/>
          </p:cNvPicPr>
          <p:nvPr/>
        </p:nvPicPr>
        <p:blipFill>
          <a:blip r:embed="rId3"/>
          <a:stretch>
            <a:fillRect/>
          </a:stretch>
        </p:blipFill>
        <p:spPr>
          <a:xfrm>
            <a:off x="469770" y="4836961"/>
            <a:ext cx="10999420" cy="923758"/>
          </a:xfrm>
          <a:prstGeom prst="rect">
            <a:avLst/>
          </a:prstGeom>
        </p:spPr>
      </p:pic>
    </p:spTree>
    <p:extLst>
      <p:ext uri="{BB962C8B-B14F-4D97-AF65-F5344CB8AC3E}">
        <p14:creationId xmlns:p14="http://schemas.microsoft.com/office/powerpoint/2010/main" val="634184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704010" y="137405"/>
            <a:ext cx="5555110" cy="707886"/>
          </a:xfrm>
          <a:prstGeom prst="rect">
            <a:avLst/>
          </a:prstGeom>
          <a:noFill/>
        </p:spPr>
        <p:txBody>
          <a:bodyPr wrap="none" rtlCol="0">
            <a:spAutoFit/>
          </a:bodyPr>
          <a:lstStyle/>
          <a:p>
            <a:r>
              <a:rPr lang="hu-HU" sz="4000" dirty="0" err="1" smtClean="0"/>
              <a:t>Median</a:t>
            </a:r>
            <a:r>
              <a:rPr lang="hu-HU" sz="4000" dirty="0" smtClean="0"/>
              <a:t> test </a:t>
            </a:r>
            <a:r>
              <a:rPr lang="hu-HU" sz="4000" dirty="0" err="1" smtClean="0"/>
              <a:t>for</a:t>
            </a:r>
            <a:r>
              <a:rPr lang="hu-HU" sz="4000" dirty="0" smtClean="0"/>
              <a:t> </a:t>
            </a:r>
            <a:r>
              <a:rPr lang="hu-HU" sz="4000" i="1" dirty="0" smtClean="0"/>
              <a:t>k</a:t>
            </a:r>
            <a:r>
              <a:rPr lang="hu-HU" sz="4000" dirty="0" smtClean="0"/>
              <a:t> </a:t>
            </a:r>
            <a:r>
              <a:rPr lang="hu-HU" sz="4000" dirty="0" err="1" smtClean="0"/>
              <a:t>samples</a:t>
            </a:r>
            <a:endParaRPr lang="hu-HU" sz="4000" dirty="0"/>
          </a:p>
        </p:txBody>
      </p:sp>
      <p:pic>
        <p:nvPicPr>
          <p:cNvPr id="3" name="Kép 2"/>
          <p:cNvPicPr>
            <a:picLocks noChangeAspect="1"/>
          </p:cNvPicPr>
          <p:nvPr/>
        </p:nvPicPr>
        <p:blipFill>
          <a:blip r:embed="rId2"/>
          <a:stretch>
            <a:fillRect/>
          </a:stretch>
        </p:blipFill>
        <p:spPr>
          <a:xfrm>
            <a:off x="432204" y="855000"/>
            <a:ext cx="11327589" cy="6003000"/>
          </a:xfrm>
          <a:prstGeom prst="rect">
            <a:avLst/>
          </a:prstGeom>
        </p:spPr>
      </p:pic>
    </p:spTree>
    <p:extLst>
      <p:ext uri="{BB962C8B-B14F-4D97-AF65-F5344CB8AC3E}">
        <p14:creationId xmlns:p14="http://schemas.microsoft.com/office/powerpoint/2010/main" val="1785795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09450" y="214949"/>
            <a:ext cx="9052561" cy="4154984"/>
          </a:xfrm>
          <a:prstGeom prst="rect">
            <a:avLst/>
          </a:prstGeom>
          <a:noFill/>
        </p:spPr>
        <p:txBody>
          <a:bodyPr wrap="square" rtlCol="0">
            <a:spAutoFit/>
          </a:bodyPr>
          <a:lstStyle/>
          <a:p>
            <a:r>
              <a:rPr lang="en-US" sz="2400" dirty="0"/>
              <a:t>Example: </a:t>
            </a:r>
            <a:endParaRPr lang="hu-HU" sz="2400" dirty="0" smtClean="0"/>
          </a:p>
          <a:p>
            <a:endParaRPr lang="hu-HU" sz="2400" dirty="0"/>
          </a:p>
          <a:p>
            <a:r>
              <a:rPr lang="en-US" sz="2400" dirty="0" smtClean="0"/>
              <a:t>A </a:t>
            </a:r>
            <a:r>
              <a:rPr lang="en-US" sz="2400" dirty="0"/>
              <a:t>private bank is interested in finding out whether the customers belonging to two groups differ in their satisfaction level. The two groups are customers belonging to current account holders and savings account holders. A random sample of 20 customers of each category was interviewed regarding their perceptions of the bank's service quality using a Likert-type (ordinal scale) statements. A score of "1" represents very dissatisfied and a score of "5" represents very satisfied. The compiled aggregate scores for each respondent in each group are tabulated be </a:t>
            </a:r>
            <a:r>
              <a:rPr lang="en-US" sz="2400" dirty="0" smtClean="0"/>
              <a:t>given: </a:t>
            </a:r>
            <a:endParaRPr lang="hu-HU" sz="2400" dirty="0"/>
          </a:p>
        </p:txBody>
      </p:sp>
      <p:pic>
        <p:nvPicPr>
          <p:cNvPr id="3" name="Kép 2"/>
          <p:cNvPicPr>
            <a:picLocks noChangeAspect="1"/>
          </p:cNvPicPr>
          <p:nvPr/>
        </p:nvPicPr>
        <p:blipFill>
          <a:blip r:embed="rId2"/>
          <a:stretch>
            <a:fillRect/>
          </a:stretch>
        </p:blipFill>
        <p:spPr>
          <a:xfrm>
            <a:off x="9873829" y="195943"/>
            <a:ext cx="1878343" cy="6518366"/>
          </a:xfrm>
          <a:prstGeom prst="rect">
            <a:avLst/>
          </a:prstGeom>
        </p:spPr>
      </p:pic>
      <p:sp>
        <p:nvSpPr>
          <p:cNvPr id="4" name="Szövegdoboz 3"/>
          <p:cNvSpPr txBox="1"/>
          <p:nvPr/>
        </p:nvSpPr>
        <p:spPr>
          <a:xfrm>
            <a:off x="868679" y="5760720"/>
            <a:ext cx="8334102" cy="830997"/>
          </a:xfrm>
          <a:prstGeom prst="rect">
            <a:avLst/>
          </a:prstGeom>
          <a:noFill/>
        </p:spPr>
        <p:txBody>
          <a:bodyPr wrap="square" rtlCol="0">
            <a:spAutoFit/>
          </a:bodyPr>
          <a:lstStyle/>
          <a:p>
            <a:r>
              <a:rPr lang="en-US" sz="2400" dirty="0"/>
              <a:t>What are your conclusions regarding the satisfaction level of these two groups?</a:t>
            </a:r>
            <a:endParaRPr lang="hu-HU" sz="2400" dirty="0"/>
          </a:p>
        </p:txBody>
      </p:sp>
      <p:pic>
        <p:nvPicPr>
          <p:cNvPr id="5" name="Kép 4"/>
          <p:cNvPicPr>
            <a:picLocks noChangeAspect="1"/>
          </p:cNvPicPr>
          <p:nvPr/>
        </p:nvPicPr>
        <p:blipFill>
          <a:blip r:embed="rId3"/>
          <a:stretch>
            <a:fillRect/>
          </a:stretch>
        </p:blipFill>
        <p:spPr>
          <a:xfrm>
            <a:off x="4159430" y="4141742"/>
            <a:ext cx="1752600" cy="1514475"/>
          </a:xfrm>
          <a:prstGeom prst="rect">
            <a:avLst/>
          </a:prstGeom>
        </p:spPr>
      </p:pic>
    </p:spTree>
    <p:extLst>
      <p:ext uri="{BB962C8B-B14F-4D97-AF65-F5344CB8AC3E}">
        <p14:creationId xmlns:p14="http://schemas.microsoft.com/office/powerpoint/2010/main" val="281158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79269" y="3004457"/>
            <a:ext cx="4441371" cy="1200329"/>
          </a:xfrm>
          <a:prstGeom prst="rect">
            <a:avLst/>
          </a:prstGeom>
          <a:noFill/>
        </p:spPr>
        <p:txBody>
          <a:bodyPr wrap="square" rtlCol="0">
            <a:spAutoFit/>
          </a:bodyPr>
          <a:lstStyle/>
          <a:p>
            <a:r>
              <a:rPr lang="en-US" sz="2400" dirty="0"/>
              <a:t>Table showing descending order of aggregate score and rank in the combined sample</a:t>
            </a:r>
            <a:endParaRPr lang="hu-HU" sz="2400" dirty="0"/>
          </a:p>
        </p:txBody>
      </p:sp>
      <p:pic>
        <p:nvPicPr>
          <p:cNvPr id="3" name="Kép 2"/>
          <p:cNvPicPr>
            <a:picLocks noChangeAspect="1"/>
          </p:cNvPicPr>
          <p:nvPr/>
        </p:nvPicPr>
        <p:blipFill>
          <a:blip r:embed="rId2"/>
          <a:stretch>
            <a:fillRect/>
          </a:stretch>
        </p:blipFill>
        <p:spPr>
          <a:xfrm>
            <a:off x="5942344" y="927463"/>
            <a:ext cx="4983813" cy="5693063"/>
          </a:xfrm>
          <a:prstGeom prst="rect">
            <a:avLst/>
          </a:prstGeom>
        </p:spPr>
      </p:pic>
    </p:spTree>
    <p:extLst>
      <p:ext uri="{BB962C8B-B14F-4D97-AF65-F5344CB8AC3E}">
        <p14:creationId xmlns:p14="http://schemas.microsoft.com/office/powerpoint/2010/main" val="2360201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8793" y="268939"/>
            <a:ext cx="11465729" cy="3046988"/>
          </a:xfrm>
          <a:prstGeom prst="rect">
            <a:avLst/>
          </a:prstGeom>
          <a:noFill/>
        </p:spPr>
        <p:txBody>
          <a:bodyPr wrap="square" rtlCol="0">
            <a:spAutoFit/>
          </a:bodyPr>
          <a:lstStyle/>
          <a:p>
            <a:r>
              <a:rPr lang="en-US" sz="2400" dirty="0"/>
              <a:t>Grand median is the average of 20th and 21st observation = (62+61)/2 =61.5. Please note that in the above table, average rank is taken whenever the scores are tied. </a:t>
            </a:r>
            <a:endParaRPr lang="hu-HU" sz="2400" dirty="0" smtClean="0"/>
          </a:p>
          <a:p>
            <a:r>
              <a:rPr lang="en-US" sz="2400" dirty="0" smtClean="0"/>
              <a:t>The </a:t>
            </a:r>
            <a:r>
              <a:rPr lang="en-US" sz="2400" dirty="0"/>
              <a:t>next step is to prepare a contingency table of two rows and two columns. The cells represent the number of observations that are above and below the grand median in each group. Whenever some observations in each group coincide with the median value, the accepted practice is to first count the observations that are strictly above grand median and put the rest under below grand median. In other words, below grand median in such cases would include less than or equal to grand median.</a:t>
            </a:r>
            <a:endParaRPr lang="hu-HU" sz="2400" dirty="0"/>
          </a:p>
        </p:txBody>
      </p:sp>
      <p:pic>
        <p:nvPicPr>
          <p:cNvPr id="3" name="Kép 2"/>
          <p:cNvPicPr>
            <a:picLocks noChangeAspect="1"/>
          </p:cNvPicPr>
          <p:nvPr/>
        </p:nvPicPr>
        <p:blipFill>
          <a:blip r:embed="rId2"/>
          <a:stretch>
            <a:fillRect/>
          </a:stretch>
        </p:blipFill>
        <p:spPr>
          <a:xfrm>
            <a:off x="3602762" y="3315927"/>
            <a:ext cx="3941447" cy="3433782"/>
          </a:xfrm>
          <a:prstGeom prst="rect">
            <a:avLst/>
          </a:prstGeom>
        </p:spPr>
      </p:pic>
    </p:spTree>
    <p:extLst>
      <p:ext uri="{BB962C8B-B14F-4D97-AF65-F5344CB8AC3E}">
        <p14:creationId xmlns:p14="http://schemas.microsoft.com/office/powerpoint/2010/main" val="4275493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18903" y="1179955"/>
            <a:ext cx="3810338" cy="461665"/>
          </a:xfrm>
          <a:prstGeom prst="rect">
            <a:avLst/>
          </a:prstGeom>
          <a:noFill/>
        </p:spPr>
        <p:txBody>
          <a:bodyPr wrap="none" rtlCol="0">
            <a:spAutoFit/>
          </a:bodyPr>
          <a:lstStyle/>
          <a:p>
            <a:r>
              <a:rPr lang="hu-HU" sz="2400" dirty="0" smtClean="0"/>
              <a:t>The </a:t>
            </a:r>
            <a:r>
              <a:rPr lang="hu-HU" sz="2400" dirty="0" err="1" smtClean="0"/>
              <a:t>calculated</a:t>
            </a:r>
            <a:r>
              <a:rPr lang="hu-HU" sz="2400" dirty="0" smtClean="0"/>
              <a:t> test </a:t>
            </a:r>
            <a:r>
              <a:rPr lang="hu-HU" sz="2400" dirty="0" err="1" smtClean="0"/>
              <a:t>statistic</a:t>
            </a:r>
            <a:r>
              <a:rPr lang="hu-HU" sz="2400" dirty="0" smtClean="0"/>
              <a:t> is</a:t>
            </a:r>
            <a:endParaRPr lang="hu-HU" sz="2400" dirty="0"/>
          </a:p>
        </p:txBody>
      </p:sp>
      <p:pic>
        <p:nvPicPr>
          <p:cNvPr id="3" name="Kép 2"/>
          <p:cNvPicPr>
            <a:picLocks noChangeAspect="1"/>
          </p:cNvPicPr>
          <p:nvPr/>
        </p:nvPicPr>
        <p:blipFill>
          <a:blip r:embed="rId2"/>
          <a:stretch>
            <a:fillRect/>
          </a:stretch>
        </p:blipFill>
        <p:spPr>
          <a:xfrm>
            <a:off x="5750242" y="733232"/>
            <a:ext cx="3251542" cy="1130971"/>
          </a:xfrm>
          <a:prstGeom prst="rect">
            <a:avLst/>
          </a:prstGeom>
        </p:spPr>
      </p:pic>
      <p:sp>
        <p:nvSpPr>
          <p:cNvPr id="4" name="Szövegdoboz 3"/>
          <p:cNvSpPr txBox="1"/>
          <p:nvPr/>
        </p:nvSpPr>
        <p:spPr>
          <a:xfrm>
            <a:off x="514341" y="2521132"/>
            <a:ext cx="10706932" cy="1938992"/>
          </a:xfrm>
          <a:prstGeom prst="rect">
            <a:avLst/>
          </a:prstGeom>
          <a:noFill/>
        </p:spPr>
        <p:txBody>
          <a:bodyPr wrap="square" rtlCol="0">
            <a:spAutoFit/>
          </a:bodyPr>
          <a:lstStyle/>
          <a:p>
            <a:r>
              <a:rPr lang="en-US" sz="2400" dirty="0"/>
              <a:t>Critical chi-square for 1 </a:t>
            </a:r>
            <a:r>
              <a:rPr lang="en-US" sz="2400" dirty="0" smtClean="0"/>
              <a:t>d</a:t>
            </a:r>
            <a:r>
              <a:rPr lang="hu-HU" sz="2400" dirty="0" err="1" smtClean="0"/>
              <a:t>egree</a:t>
            </a:r>
            <a:r>
              <a:rPr lang="hu-HU" sz="2400" dirty="0" smtClean="0"/>
              <a:t> of </a:t>
            </a:r>
            <a:r>
              <a:rPr lang="en-US" sz="2400" dirty="0" smtClean="0"/>
              <a:t>f</a:t>
            </a:r>
            <a:r>
              <a:rPr lang="hu-HU" sz="2400" dirty="0" err="1" smtClean="0"/>
              <a:t>redom</a:t>
            </a:r>
            <a:r>
              <a:rPr lang="en-US" sz="2400" dirty="0" smtClean="0"/>
              <a:t> </a:t>
            </a:r>
            <a:r>
              <a:rPr lang="en-US" sz="2400" dirty="0"/>
              <a:t>at 5% level of significance </a:t>
            </a:r>
            <a:r>
              <a:rPr lang="hu-HU" sz="2400" dirty="0" smtClean="0"/>
              <a:t>is</a:t>
            </a:r>
            <a:r>
              <a:rPr lang="en-US" sz="2400" dirty="0" smtClean="0"/>
              <a:t> 3.84</a:t>
            </a:r>
            <a:r>
              <a:rPr lang="hu-HU" sz="2400" dirty="0" smtClean="0"/>
              <a:t>.</a:t>
            </a:r>
            <a:r>
              <a:rPr lang="en-US" sz="2400" dirty="0" smtClean="0"/>
              <a:t> </a:t>
            </a:r>
            <a:endParaRPr lang="hu-HU" sz="2400" dirty="0" smtClean="0"/>
          </a:p>
          <a:p>
            <a:r>
              <a:rPr lang="en-US" sz="2400" dirty="0" smtClean="0"/>
              <a:t>Since </a:t>
            </a:r>
            <a:r>
              <a:rPr lang="en-US" sz="2400" dirty="0"/>
              <a:t>the computed chi-square(0.90) is less than critical chi-square(3.84), we have no convincing evidence to reject the null hypothesis. Thus the </a:t>
            </a:r>
            <a:r>
              <a:rPr lang="en-US" sz="2400" dirty="0" err="1"/>
              <a:t>the</a:t>
            </a:r>
            <a:r>
              <a:rPr lang="en-US" sz="2400" dirty="0"/>
              <a:t> data are consistent with the null hypothesis that there is no difference between the current account holders and savings account holders in the perceived satisfaction level.</a:t>
            </a:r>
            <a:endParaRPr lang="hu-HU" sz="2400" dirty="0"/>
          </a:p>
        </p:txBody>
      </p:sp>
    </p:spTree>
    <p:extLst>
      <p:ext uri="{BB962C8B-B14F-4D97-AF65-F5344CB8AC3E}">
        <p14:creationId xmlns:p14="http://schemas.microsoft.com/office/powerpoint/2010/main" val="270938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0" y="535577"/>
            <a:ext cx="2879250" cy="707886"/>
          </a:xfrm>
          <a:prstGeom prst="rect">
            <a:avLst/>
          </a:prstGeom>
          <a:noFill/>
        </p:spPr>
        <p:txBody>
          <a:bodyPr wrap="none" rtlCol="0">
            <a:spAutoFit/>
          </a:bodyPr>
          <a:lstStyle/>
          <a:p>
            <a:r>
              <a:rPr lang="hu-HU" sz="4000" dirty="0" smtClean="0"/>
              <a:t>The </a:t>
            </a:r>
            <a:r>
              <a:rPr lang="hu-HU" sz="4000" dirty="0" err="1" smtClean="0"/>
              <a:t>Sign</a:t>
            </a:r>
            <a:r>
              <a:rPr lang="hu-HU" sz="4000" dirty="0" smtClean="0"/>
              <a:t> Test</a:t>
            </a:r>
            <a:endParaRPr lang="hu-HU" sz="4000" dirty="0"/>
          </a:p>
        </p:txBody>
      </p:sp>
      <p:sp>
        <p:nvSpPr>
          <p:cNvPr id="3" name="Szövegdoboz 2"/>
          <p:cNvSpPr txBox="1"/>
          <p:nvPr/>
        </p:nvSpPr>
        <p:spPr>
          <a:xfrm>
            <a:off x="404949" y="1358537"/>
            <a:ext cx="11076149" cy="5262979"/>
          </a:xfrm>
          <a:prstGeom prst="rect">
            <a:avLst/>
          </a:prstGeom>
          <a:noFill/>
        </p:spPr>
        <p:txBody>
          <a:bodyPr wrap="square" rtlCol="0">
            <a:spAutoFit/>
          </a:bodyPr>
          <a:lstStyle/>
          <a:p>
            <a:r>
              <a:rPr lang="en-US" sz="2400" dirty="0"/>
              <a:t>The sign test is a non-parametric test which makes very few assumptions about the nature of the distributions under test – this means that it has very general applicability but may lack the statistical power of the alternative tests.</a:t>
            </a:r>
          </a:p>
          <a:p>
            <a:endParaRPr lang="en-US" sz="2400" dirty="0"/>
          </a:p>
          <a:p>
            <a:r>
              <a:rPr lang="en-US" sz="2400" dirty="0"/>
              <a:t>The two conditions for the paired-sample sign test are that a sample must be randomly selected from each population, and the samples must be dependent, or paired. Independent samples cannot be meaningfully paired. Since the test is nonparametric, the samples need not come from normally distributed populations. Also, the test works for left-tailed, right-tailed, and two-tailed tests</a:t>
            </a:r>
            <a:r>
              <a:rPr lang="en-US" sz="2400" dirty="0" smtClean="0"/>
              <a:t>.</a:t>
            </a:r>
            <a:endParaRPr lang="hu-HU" sz="2400" dirty="0" smtClean="0"/>
          </a:p>
          <a:p>
            <a:endParaRPr lang="hu-HU" sz="2400" dirty="0"/>
          </a:p>
          <a:p>
            <a:r>
              <a:rPr lang="en-US" sz="2400" dirty="0"/>
              <a:t>If X and Y are quantitative variables, the sign test can be used to test the hypothesis that the difference between the X and Y has zero median, assuming continuous distributions of the two random variables X and Y, in the situation when we can draw paired samples from X and Y.</a:t>
            </a:r>
            <a:endParaRPr lang="hu-HU" sz="2400" dirty="0"/>
          </a:p>
        </p:txBody>
      </p:sp>
    </p:spTree>
    <p:extLst>
      <p:ext uri="{BB962C8B-B14F-4D97-AF65-F5344CB8AC3E}">
        <p14:creationId xmlns:p14="http://schemas.microsoft.com/office/powerpoint/2010/main" val="135286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44583" y="1254034"/>
            <a:ext cx="10842172" cy="2308324"/>
          </a:xfrm>
          <a:prstGeom prst="rect">
            <a:avLst/>
          </a:prstGeom>
          <a:noFill/>
        </p:spPr>
        <p:txBody>
          <a:bodyPr wrap="square" rtlCol="0">
            <a:spAutoFit/>
          </a:bodyPr>
          <a:lstStyle/>
          <a:p>
            <a:r>
              <a:rPr lang="en-US" sz="2400" dirty="0" smtClean="0"/>
              <a:t>It can be shown that the SPRT is optimal in the sense that</a:t>
            </a:r>
            <a:r>
              <a:rPr lang="hu-HU" sz="2400" dirty="0" smtClean="0"/>
              <a:t> </a:t>
            </a:r>
            <a:r>
              <a:rPr lang="en-US" sz="2400" dirty="0" smtClean="0"/>
              <a:t>it minimizes the average sample size before a decision is</a:t>
            </a:r>
            <a:r>
              <a:rPr lang="hu-HU" sz="2400" dirty="0" smtClean="0"/>
              <a:t> </a:t>
            </a:r>
            <a:r>
              <a:rPr lang="en-US" sz="2400" dirty="0" smtClean="0"/>
              <a:t>made among all sequential tests which do not have larger</a:t>
            </a:r>
            <a:r>
              <a:rPr lang="hu-HU" sz="2400" dirty="0" smtClean="0"/>
              <a:t> </a:t>
            </a:r>
            <a:r>
              <a:rPr lang="en-US" sz="2400" dirty="0" smtClean="0"/>
              <a:t>error probabilities than the SPRT.</a:t>
            </a:r>
            <a:endParaRPr lang="hu-HU" sz="2400" dirty="0" smtClean="0"/>
          </a:p>
          <a:p>
            <a:endParaRPr lang="en-US" sz="2400" dirty="0" smtClean="0"/>
          </a:p>
          <a:p>
            <a:r>
              <a:rPr lang="en-US" sz="2400" dirty="0" smtClean="0"/>
              <a:t>It can also be shown that the boundaries A and B can be</a:t>
            </a:r>
            <a:r>
              <a:rPr lang="hu-HU" sz="2400" dirty="0" smtClean="0"/>
              <a:t> </a:t>
            </a:r>
            <a:r>
              <a:rPr lang="en-US" sz="2400" dirty="0" smtClean="0"/>
              <a:t>calculated as with very good approximation as</a:t>
            </a:r>
            <a:endParaRPr lang="hu-HU" sz="2400" dirty="0"/>
          </a:p>
        </p:txBody>
      </p:sp>
      <p:sp>
        <p:nvSpPr>
          <p:cNvPr id="3" name="Szövegdoboz 2"/>
          <p:cNvSpPr txBox="1"/>
          <p:nvPr/>
        </p:nvSpPr>
        <p:spPr>
          <a:xfrm>
            <a:off x="1018903" y="5421086"/>
            <a:ext cx="6674969" cy="461665"/>
          </a:xfrm>
          <a:prstGeom prst="rect">
            <a:avLst/>
          </a:prstGeom>
          <a:noFill/>
        </p:spPr>
        <p:txBody>
          <a:bodyPr wrap="none" rtlCol="0">
            <a:spAutoFit/>
          </a:bodyPr>
          <a:lstStyle/>
          <a:p>
            <a:r>
              <a:rPr lang="en-US" sz="2400" dirty="0" smtClean="0"/>
              <a:t>so the SPRT is really very simple to apply in practice.</a:t>
            </a:r>
            <a:endParaRPr lang="hu-HU" sz="2400" dirty="0"/>
          </a:p>
        </p:txBody>
      </p:sp>
      <p:pic>
        <p:nvPicPr>
          <p:cNvPr id="4" name="Kép 3"/>
          <p:cNvPicPr>
            <a:picLocks noChangeAspect="1"/>
          </p:cNvPicPr>
          <p:nvPr/>
        </p:nvPicPr>
        <p:blipFill>
          <a:blip r:embed="rId2"/>
          <a:stretch>
            <a:fillRect/>
          </a:stretch>
        </p:blipFill>
        <p:spPr>
          <a:xfrm>
            <a:off x="2795450" y="3851245"/>
            <a:ext cx="5989127" cy="1177279"/>
          </a:xfrm>
          <a:prstGeom prst="rect">
            <a:avLst/>
          </a:prstGeom>
        </p:spPr>
      </p:pic>
    </p:spTree>
    <p:extLst>
      <p:ext uri="{BB962C8B-B14F-4D97-AF65-F5344CB8AC3E}">
        <p14:creationId xmlns:p14="http://schemas.microsoft.com/office/powerpoint/2010/main" val="2088029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31520" y="1136469"/>
            <a:ext cx="10685418" cy="3785652"/>
          </a:xfrm>
          <a:prstGeom prst="rect">
            <a:avLst/>
          </a:prstGeom>
          <a:noFill/>
        </p:spPr>
        <p:txBody>
          <a:bodyPr wrap="square" rtlCol="0">
            <a:spAutoFit/>
          </a:bodyPr>
          <a:lstStyle/>
          <a:p>
            <a:r>
              <a:rPr lang="hu-HU" sz="2400" dirty="0" smtClean="0"/>
              <a:t>We </a:t>
            </a:r>
            <a:r>
              <a:rPr lang="hu-HU" sz="2400" dirty="0" err="1" smtClean="0"/>
              <a:t>have</a:t>
            </a:r>
            <a:r>
              <a:rPr lang="hu-HU" sz="2400" dirty="0" smtClean="0"/>
              <a:t> a </a:t>
            </a:r>
            <a:r>
              <a:rPr lang="hu-HU" sz="2400" dirty="0" err="1" smtClean="0"/>
              <a:t>paired</a:t>
            </a:r>
            <a:r>
              <a:rPr lang="hu-HU" sz="2400" dirty="0" smtClean="0"/>
              <a:t> </a:t>
            </a:r>
            <a:r>
              <a:rPr lang="hu-HU" sz="2400" dirty="0" err="1" smtClean="0"/>
              <a:t>sample</a:t>
            </a:r>
            <a:r>
              <a:rPr lang="hu-HU" sz="2400" dirty="0" smtClean="0"/>
              <a:t> </a:t>
            </a:r>
            <a:r>
              <a:rPr lang="hu-HU" sz="2400" dirty="0" err="1" smtClean="0"/>
              <a:t>with</a:t>
            </a:r>
            <a:r>
              <a:rPr lang="hu-HU" sz="2400" dirty="0" smtClean="0"/>
              <a:t> </a:t>
            </a:r>
            <a:r>
              <a:rPr lang="hu-HU" sz="2400" i="1" dirty="0" smtClean="0"/>
              <a:t>n</a:t>
            </a:r>
            <a:r>
              <a:rPr lang="hu-HU" sz="2400" dirty="0" smtClean="0"/>
              <a:t> </a:t>
            </a:r>
            <a:r>
              <a:rPr lang="hu-HU" sz="2400" dirty="0" err="1" smtClean="0"/>
              <a:t>elements</a:t>
            </a:r>
            <a:r>
              <a:rPr lang="hu-HU" sz="2400" dirty="0" smtClean="0"/>
              <a:t>: (</a:t>
            </a:r>
            <a:r>
              <a:rPr lang="hu-HU" sz="2400" i="1" dirty="0" smtClean="0"/>
              <a:t>X</a:t>
            </a:r>
            <a:r>
              <a:rPr lang="hu-HU" sz="2400" baseline="-25000" dirty="0" smtClean="0"/>
              <a:t>1</a:t>
            </a:r>
            <a:r>
              <a:rPr lang="hu-HU" sz="2400" dirty="0" smtClean="0"/>
              <a:t>, </a:t>
            </a:r>
            <a:r>
              <a:rPr lang="hu-HU" sz="2400" i="1" dirty="0" smtClean="0"/>
              <a:t>Y</a:t>
            </a:r>
            <a:r>
              <a:rPr lang="hu-HU" sz="2400" baseline="-25000" dirty="0" smtClean="0"/>
              <a:t>1</a:t>
            </a:r>
            <a:r>
              <a:rPr lang="hu-HU" sz="2400" dirty="0" smtClean="0"/>
              <a:t>), (</a:t>
            </a:r>
            <a:r>
              <a:rPr lang="hu-HU" sz="2400" i="1" dirty="0" smtClean="0"/>
              <a:t>X</a:t>
            </a:r>
            <a:r>
              <a:rPr lang="hu-HU" sz="2400" baseline="-25000" dirty="0" smtClean="0"/>
              <a:t>2</a:t>
            </a:r>
            <a:r>
              <a:rPr lang="hu-HU" sz="2400" dirty="0" smtClean="0"/>
              <a:t>, </a:t>
            </a:r>
            <a:r>
              <a:rPr lang="hu-HU" sz="2400" i="1" dirty="0" smtClean="0"/>
              <a:t>Y</a:t>
            </a:r>
            <a:r>
              <a:rPr lang="hu-HU" sz="2400" baseline="-25000" dirty="0" smtClean="0"/>
              <a:t>2</a:t>
            </a:r>
            <a:r>
              <a:rPr lang="hu-HU" sz="2400" dirty="0" smtClean="0"/>
              <a:t>),…,(</a:t>
            </a:r>
            <a:r>
              <a:rPr lang="hu-HU" sz="2400" i="1" dirty="0" err="1" smtClean="0"/>
              <a:t>X</a:t>
            </a:r>
            <a:r>
              <a:rPr lang="hu-HU" sz="2400" i="1" baseline="-25000" dirty="0" err="1" smtClean="0"/>
              <a:t>n</a:t>
            </a:r>
            <a:r>
              <a:rPr lang="hu-HU" sz="2400" dirty="0" smtClean="0"/>
              <a:t>, </a:t>
            </a:r>
            <a:r>
              <a:rPr lang="hu-HU" sz="2400" i="1" dirty="0" smtClean="0"/>
              <a:t>Y</a:t>
            </a:r>
            <a:r>
              <a:rPr lang="hu-HU" sz="2400" i="1" baseline="-25000" dirty="0" smtClean="0"/>
              <a:t>n</a:t>
            </a:r>
            <a:r>
              <a:rPr lang="hu-HU" sz="2400" dirty="0" smtClean="0"/>
              <a:t>)</a:t>
            </a:r>
          </a:p>
          <a:p>
            <a:endParaRPr lang="hu-HU" sz="2400" dirty="0" smtClean="0"/>
          </a:p>
          <a:p>
            <a:r>
              <a:rPr lang="en-US" sz="2400" dirty="0" smtClean="0"/>
              <a:t>Assumptions</a:t>
            </a:r>
            <a:r>
              <a:rPr lang="hu-HU" sz="2400" dirty="0" smtClean="0"/>
              <a:t>:</a:t>
            </a:r>
          </a:p>
          <a:p>
            <a:endParaRPr lang="en-US" sz="2400" dirty="0"/>
          </a:p>
          <a:p>
            <a:r>
              <a:rPr lang="en-US" sz="2400" dirty="0"/>
              <a:t>Let </a:t>
            </a:r>
            <a:r>
              <a:rPr lang="en-US" sz="2400" i="1" dirty="0" err="1"/>
              <a:t>Z</a:t>
            </a:r>
            <a:r>
              <a:rPr lang="en-US" sz="2400" i="1" baseline="-25000" dirty="0" err="1"/>
              <a:t>i</a:t>
            </a:r>
            <a:r>
              <a:rPr lang="en-US" sz="2400" dirty="0"/>
              <a:t> = </a:t>
            </a:r>
            <a:r>
              <a:rPr lang="en-US" sz="2400" i="1" dirty="0"/>
              <a:t>Y</a:t>
            </a:r>
            <a:r>
              <a:rPr lang="en-US" sz="2400" i="1" baseline="-25000" dirty="0"/>
              <a:t>i</a:t>
            </a:r>
            <a:r>
              <a:rPr lang="en-US" sz="2400" dirty="0"/>
              <a:t> – </a:t>
            </a:r>
            <a:r>
              <a:rPr lang="en-US" sz="2400" i="1" dirty="0"/>
              <a:t>X</a:t>
            </a:r>
            <a:r>
              <a:rPr lang="en-US" sz="2400" i="1" baseline="-25000" dirty="0"/>
              <a:t>i</a:t>
            </a:r>
            <a:r>
              <a:rPr lang="en-US" sz="2400" dirty="0"/>
              <a:t> for </a:t>
            </a:r>
            <a:r>
              <a:rPr lang="en-US" sz="2400" i="1" dirty="0" err="1"/>
              <a:t>i</a:t>
            </a:r>
            <a:r>
              <a:rPr lang="en-US" sz="2400" dirty="0"/>
              <a:t> = 1, ... , </a:t>
            </a:r>
            <a:r>
              <a:rPr lang="en-US" sz="2400" i="1" dirty="0"/>
              <a:t>n</a:t>
            </a:r>
            <a:r>
              <a:rPr lang="en-US" sz="2400" dirty="0"/>
              <a:t>.</a:t>
            </a:r>
          </a:p>
          <a:p>
            <a:endParaRPr lang="en-US" sz="2400" dirty="0"/>
          </a:p>
          <a:p>
            <a:pPr marL="457200" indent="-457200">
              <a:buFont typeface="+mj-lt"/>
              <a:buAutoNum type="arabicPeriod"/>
            </a:pPr>
            <a:r>
              <a:rPr lang="en-US" sz="2400" dirty="0"/>
              <a:t>The differences </a:t>
            </a:r>
            <a:r>
              <a:rPr lang="en-US" sz="2400" i="1" dirty="0" err="1"/>
              <a:t>Z</a:t>
            </a:r>
            <a:r>
              <a:rPr lang="en-US" sz="2400" i="1" baseline="-25000" dirty="0" err="1"/>
              <a:t>i</a:t>
            </a:r>
            <a:r>
              <a:rPr lang="en-US" sz="2400" dirty="0"/>
              <a:t> are assumed to be independent.</a:t>
            </a:r>
          </a:p>
          <a:p>
            <a:pPr marL="457200" indent="-457200">
              <a:buFont typeface="+mj-lt"/>
              <a:buAutoNum type="arabicPeriod"/>
            </a:pPr>
            <a:r>
              <a:rPr lang="en-US" sz="2400" dirty="0"/>
              <a:t>Each </a:t>
            </a:r>
            <a:r>
              <a:rPr lang="en-US" sz="2400" i="1" dirty="0" err="1"/>
              <a:t>Z</a:t>
            </a:r>
            <a:r>
              <a:rPr lang="en-US" sz="2400" i="1" baseline="-25000" dirty="0" err="1"/>
              <a:t>i</a:t>
            </a:r>
            <a:r>
              <a:rPr lang="en-US" sz="2400" dirty="0"/>
              <a:t> comes from the same continuous population.</a:t>
            </a:r>
          </a:p>
          <a:p>
            <a:pPr marL="457200" indent="-457200">
              <a:buFont typeface="+mj-lt"/>
              <a:buAutoNum type="arabicPeriod"/>
            </a:pPr>
            <a:r>
              <a:rPr lang="en-US" sz="2400" dirty="0"/>
              <a:t>The values </a:t>
            </a:r>
            <a:r>
              <a:rPr lang="en-US" sz="2400" i="1" dirty="0"/>
              <a:t>X</a:t>
            </a:r>
            <a:r>
              <a:rPr lang="en-US" sz="2400" i="1" baseline="-25000" dirty="0"/>
              <a:t>i</a:t>
            </a:r>
            <a:r>
              <a:rPr lang="en-US" sz="2400" dirty="0"/>
              <a:t> and </a:t>
            </a:r>
            <a:r>
              <a:rPr lang="en-US" sz="2400" i="1" dirty="0"/>
              <a:t>Y</a:t>
            </a:r>
            <a:r>
              <a:rPr lang="en-US" sz="2400" i="1" baseline="-25000" dirty="0"/>
              <a:t>i</a:t>
            </a:r>
            <a:r>
              <a:rPr lang="en-US" sz="2400" dirty="0"/>
              <a:t> represent are ordered (at least the ordinal scale), so the comparisons "greater than", "less than", and "equal to" are meaningful.</a:t>
            </a:r>
            <a:endParaRPr lang="hu-HU" sz="2400" dirty="0"/>
          </a:p>
        </p:txBody>
      </p:sp>
    </p:spTree>
    <p:extLst>
      <p:ext uri="{BB962C8B-B14F-4D97-AF65-F5344CB8AC3E}">
        <p14:creationId xmlns:p14="http://schemas.microsoft.com/office/powerpoint/2010/main" val="4024822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0" y="535577"/>
            <a:ext cx="2879250" cy="707886"/>
          </a:xfrm>
          <a:prstGeom prst="rect">
            <a:avLst/>
          </a:prstGeom>
          <a:noFill/>
        </p:spPr>
        <p:txBody>
          <a:bodyPr wrap="none" rtlCol="0">
            <a:spAutoFit/>
          </a:bodyPr>
          <a:lstStyle/>
          <a:p>
            <a:r>
              <a:rPr lang="hu-HU" sz="4000" dirty="0" smtClean="0"/>
              <a:t>The </a:t>
            </a:r>
            <a:r>
              <a:rPr lang="hu-HU" sz="4000" dirty="0" err="1" smtClean="0"/>
              <a:t>Sign</a:t>
            </a:r>
            <a:r>
              <a:rPr lang="hu-HU" sz="4000" dirty="0" smtClean="0"/>
              <a:t> Test</a:t>
            </a:r>
            <a:endParaRPr lang="hu-HU" sz="4000" dirty="0"/>
          </a:p>
        </p:txBody>
      </p:sp>
      <p:sp>
        <p:nvSpPr>
          <p:cNvPr id="3" name="Szövegdoboz 2"/>
          <p:cNvSpPr txBox="1"/>
          <p:nvPr/>
        </p:nvSpPr>
        <p:spPr>
          <a:xfrm>
            <a:off x="672738" y="1698171"/>
            <a:ext cx="10051868" cy="3785652"/>
          </a:xfrm>
          <a:prstGeom prst="rect">
            <a:avLst/>
          </a:prstGeom>
          <a:noFill/>
        </p:spPr>
        <p:txBody>
          <a:bodyPr wrap="square" rtlCol="0">
            <a:spAutoFit/>
          </a:bodyPr>
          <a:lstStyle/>
          <a:p>
            <a:r>
              <a:rPr lang="en-US" sz="2400" dirty="0"/>
              <a:t>To test the null hypothesis, independent pairs of sample data are collected from the populations {(</a:t>
            </a:r>
            <a:r>
              <a:rPr lang="en-US" sz="2400" i="1" dirty="0"/>
              <a:t>x</a:t>
            </a:r>
            <a:r>
              <a:rPr lang="en-US" sz="2400" baseline="-25000" dirty="0"/>
              <a:t>1</a:t>
            </a:r>
            <a:r>
              <a:rPr lang="en-US" sz="2400" dirty="0"/>
              <a:t>, </a:t>
            </a:r>
            <a:r>
              <a:rPr lang="en-US" sz="2400" i="1" dirty="0"/>
              <a:t>y</a:t>
            </a:r>
            <a:r>
              <a:rPr lang="en-US" sz="2400" baseline="-25000" dirty="0"/>
              <a:t>1</a:t>
            </a:r>
            <a:r>
              <a:rPr lang="en-US" sz="2400" dirty="0"/>
              <a:t>), (</a:t>
            </a:r>
            <a:r>
              <a:rPr lang="en-US" sz="2400" i="1" dirty="0"/>
              <a:t>x</a:t>
            </a:r>
            <a:r>
              <a:rPr lang="en-US" sz="2400" baseline="-25000" dirty="0"/>
              <a:t>2</a:t>
            </a:r>
            <a:r>
              <a:rPr lang="en-US" sz="2400" dirty="0"/>
              <a:t>, </a:t>
            </a:r>
            <a:r>
              <a:rPr lang="en-US" sz="2400" i="1" dirty="0"/>
              <a:t>y</a:t>
            </a:r>
            <a:r>
              <a:rPr lang="en-US" sz="2400" baseline="-25000" dirty="0"/>
              <a:t>2</a:t>
            </a:r>
            <a:r>
              <a:rPr lang="en-US" sz="2400" dirty="0"/>
              <a:t>), . . ., (</a:t>
            </a:r>
            <a:r>
              <a:rPr lang="en-US" sz="2400" i="1" dirty="0" err="1"/>
              <a:t>x</a:t>
            </a:r>
            <a:r>
              <a:rPr lang="en-US" sz="2400" i="1" baseline="-25000" dirty="0" err="1"/>
              <a:t>n</a:t>
            </a:r>
            <a:r>
              <a:rPr lang="en-US" sz="2400" dirty="0"/>
              <a:t>, </a:t>
            </a:r>
            <a:r>
              <a:rPr lang="en-US" sz="2400" i="1" dirty="0" err="1"/>
              <a:t>y</a:t>
            </a:r>
            <a:r>
              <a:rPr lang="en-US" sz="2400" i="1" baseline="-25000" dirty="0" err="1"/>
              <a:t>n</a:t>
            </a:r>
            <a:r>
              <a:rPr lang="en-US" sz="2400" dirty="0"/>
              <a:t>)}. Pairs are omitted for which there is no difference so that there is a possibility of a reduced sample of </a:t>
            </a:r>
            <a:r>
              <a:rPr lang="en-US" sz="2400" i="1" dirty="0"/>
              <a:t>m</a:t>
            </a:r>
            <a:r>
              <a:rPr lang="en-US" sz="2400" dirty="0"/>
              <a:t> pairs</a:t>
            </a:r>
            <a:r>
              <a:rPr lang="en-US" sz="2400" dirty="0" smtClean="0"/>
              <a:t>.</a:t>
            </a:r>
            <a:endParaRPr lang="hu-HU" sz="2400" dirty="0" smtClean="0"/>
          </a:p>
          <a:p>
            <a:endParaRPr lang="hu-HU" sz="2400" dirty="0"/>
          </a:p>
          <a:p>
            <a:r>
              <a:rPr lang="en-US" sz="2400" dirty="0"/>
              <a:t>Let </a:t>
            </a:r>
            <a:r>
              <a:rPr lang="en-US" sz="2400" i="1" dirty="0"/>
              <a:t>p</a:t>
            </a:r>
            <a:r>
              <a:rPr lang="en-US" sz="2400" dirty="0"/>
              <a:t> = </a:t>
            </a:r>
            <a:r>
              <a:rPr lang="en-US" sz="2400" b="1" dirty="0" smtClean="0"/>
              <a:t>P</a:t>
            </a:r>
            <a:r>
              <a:rPr lang="en-US" sz="2400" dirty="0" smtClean="0"/>
              <a:t>(</a:t>
            </a:r>
            <a:r>
              <a:rPr lang="en-US" sz="2400" i="1" dirty="0" smtClean="0"/>
              <a:t>X</a:t>
            </a:r>
            <a:r>
              <a:rPr lang="en-US" sz="2400" dirty="0" smtClean="0"/>
              <a:t> </a:t>
            </a:r>
            <a:r>
              <a:rPr lang="en-US" sz="2400" dirty="0"/>
              <a:t>&gt; </a:t>
            </a:r>
            <a:r>
              <a:rPr lang="en-US" sz="2400" i="1" dirty="0"/>
              <a:t>Y</a:t>
            </a:r>
            <a:r>
              <a:rPr lang="en-US" sz="2400" dirty="0"/>
              <a:t>), and then test the null hypothesis H</a:t>
            </a:r>
            <a:r>
              <a:rPr lang="en-US" sz="2400" baseline="-25000" dirty="0"/>
              <a:t>0</a:t>
            </a:r>
            <a:r>
              <a:rPr lang="en-US" sz="2400" dirty="0"/>
              <a:t>: </a:t>
            </a:r>
            <a:r>
              <a:rPr lang="en-US" sz="2400" i="1" dirty="0"/>
              <a:t>p</a:t>
            </a:r>
            <a:r>
              <a:rPr lang="en-US" sz="2400" dirty="0"/>
              <a:t> = 0.50. In other words, the null hypothesis states that given a random pair of measurements (</a:t>
            </a:r>
            <a:r>
              <a:rPr lang="en-US" sz="2400" i="1" dirty="0"/>
              <a:t>x</a:t>
            </a:r>
            <a:r>
              <a:rPr lang="en-US" sz="2400" i="1" baseline="-25000" dirty="0"/>
              <a:t>i</a:t>
            </a:r>
            <a:r>
              <a:rPr lang="en-US" sz="2400" dirty="0"/>
              <a:t>, </a:t>
            </a:r>
            <a:r>
              <a:rPr lang="en-US" sz="2400" i="1" dirty="0" err="1"/>
              <a:t>y</a:t>
            </a:r>
            <a:r>
              <a:rPr lang="en-US" sz="2400" i="1" baseline="-25000" dirty="0" err="1"/>
              <a:t>i</a:t>
            </a:r>
            <a:r>
              <a:rPr lang="en-US" sz="2400" dirty="0"/>
              <a:t>), then </a:t>
            </a:r>
            <a:r>
              <a:rPr lang="en-US" sz="2400" i="1" dirty="0"/>
              <a:t>x</a:t>
            </a:r>
            <a:r>
              <a:rPr lang="en-US" sz="2400" i="1" baseline="-25000" dirty="0"/>
              <a:t>i</a:t>
            </a:r>
            <a:r>
              <a:rPr lang="en-US" sz="2400" dirty="0"/>
              <a:t> and </a:t>
            </a:r>
            <a:r>
              <a:rPr lang="en-US" sz="2400" i="1" dirty="0" err="1"/>
              <a:t>y</a:t>
            </a:r>
            <a:r>
              <a:rPr lang="en-US" sz="2400" i="1" baseline="-25000" dirty="0" err="1"/>
              <a:t>i</a:t>
            </a:r>
            <a:r>
              <a:rPr lang="en-US" sz="2400" dirty="0"/>
              <a:t> are equally likely to be larger than the other</a:t>
            </a:r>
            <a:r>
              <a:rPr lang="en-US" sz="2400" dirty="0" smtClean="0"/>
              <a:t>.</a:t>
            </a:r>
            <a:endParaRPr lang="hu-HU" sz="2400" dirty="0" smtClean="0"/>
          </a:p>
          <a:p>
            <a:endParaRPr lang="hu-HU" sz="2400" dirty="0"/>
          </a:p>
          <a:p>
            <a:r>
              <a:rPr lang="en-US" sz="2400" dirty="0"/>
              <a:t>Then let </a:t>
            </a:r>
            <a:r>
              <a:rPr lang="en-US" sz="2400" i="1" dirty="0"/>
              <a:t>W</a:t>
            </a:r>
            <a:r>
              <a:rPr lang="en-US" sz="2400" dirty="0"/>
              <a:t> be the number of pairs for which </a:t>
            </a:r>
            <a:r>
              <a:rPr lang="en-US" sz="2400" i="1" dirty="0" err="1"/>
              <a:t>y</a:t>
            </a:r>
            <a:r>
              <a:rPr lang="en-US" sz="2400" i="1" baseline="-25000" dirty="0" err="1"/>
              <a:t>i</a:t>
            </a:r>
            <a:r>
              <a:rPr lang="en-US" sz="2400" i="1" dirty="0"/>
              <a:t> − x</a:t>
            </a:r>
            <a:r>
              <a:rPr lang="en-US" sz="2400" i="1" baseline="-25000" dirty="0"/>
              <a:t>i</a:t>
            </a:r>
            <a:r>
              <a:rPr lang="en-US" sz="2400" i="1" dirty="0"/>
              <a:t> </a:t>
            </a:r>
            <a:r>
              <a:rPr lang="en-US" sz="2400" dirty="0"/>
              <a:t>&gt; 0. Assuming that H</a:t>
            </a:r>
            <a:r>
              <a:rPr lang="en-US" sz="2400" baseline="-25000" dirty="0"/>
              <a:t>0</a:t>
            </a:r>
            <a:r>
              <a:rPr lang="en-US" sz="2400" dirty="0"/>
              <a:t> is true, then </a:t>
            </a:r>
            <a:r>
              <a:rPr lang="en-US" sz="2400" i="1" dirty="0"/>
              <a:t>W</a:t>
            </a:r>
            <a:r>
              <a:rPr lang="en-US" sz="2400" dirty="0"/>
              <a:t> follows a binomial distribution </a:t>
            </a:r>
            <a:r>
              <a:rPr lang="en-US" sz="2400" i="1" dirty="0"/>
              <a:t>W</a:t>
            </a:r>
            <a:r>
              <a:rPr lang="en-US" sz="2400" dirty="0"/>
              <a:t> ~ </a:t>
            </a:r>
            <a:r>
              <a:rPr lang="hu-HU" sz="2400" dirty="0" smtClean="0"/>
              <a:t>B</a:t>
            </a:r>
            <a:r>
              <a:rPr lang="en-US" sz="2400" dirty="0" smtClean="0"/>
              <a:t>(</a:t>
            </a:r>
            <a:r>
              <a:rPr lang="en-US" sz="2400" i="1" dirty="0" smtClean="0"/>
              <a:t>m</a:t>
            </a:r>
            <a:r>
              <a:rPr lang="en-US" sz="2400" dirty="0"/>
              <a:t>, 0.5).</a:t>
            </a:r>
            <a:endParaRPr lang="hu-HU" sz="2400" dirty="0"/>
          </a:p>
        </p:txBody>
      </p:sp>
    </p:spTree>
    <p:extLst>
      <p:ext uri="{BB962C8B-B14F-4D97-AF65-F5344CB8AC3E}">
        <p14:creationId xmlns:p14="http://schemas.microsoft.com/office/powerpoint/2010/main" val="386951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57600" y="535577"/>
            <a:ext cx="2879250" cy="707886"/>
          </a:xfrm>
          <a:prstGeom prst="rect">
            <a:avLst/>
          </a:prstGeom>
          <a:noFill/>
        </p:spPr>
        <p:txBody>
          <a:bodyPr wrap="none" rtlCol="0">
            <a:spAutoFit/>
          </a:bodyPr>
          <a:lstStyle/>
          <a:p>
            <a:r>
              <a:rPr lang="hu-HU" sz="4000" dirty="0" smtClean="0"/>
              <a:t>The </a:t>
            </a:r>
            <a:r>
              <a:rPr lang="hu-HU" sz="4000" dirty="0" err="1" smtClean="0"/>
              <a:t>Sign</a:t>
            </a:r>
            <a:r>
              <a:rPr lang="hu-HU" sz="4000" dirty="0" smtClean="0"/>
              <a:t> Test</a:t>
            </a:r>
            <a:endParaRPr lang="hu-HU" sz="4000" dirty="0"/>
          </a:p>
        </p:txBody>
      </p:sp>
      <mc:AlternateContent xmlns:mc="http://schemas.openxmlformats.org/markup-compatibility/2006" xmlns:a14="http://schemas.microsoft.com/office/drawing/2010/main">
        <mc:Choice Requires="a14">
          <p:sp>
            <p:nvSpPr>
              <p:cNvPr id="3" name="Szövegdoboz 2"/>
              <p:cNvSpPr txBox="1"/>
              <p:nvPr/>
            </p:nvSpPr>
            <p:spPr>
              <a:xfrm>
                <a:off x="966652" y="1632857"/>
                <a:ext cx="9771008" cy="1385507"/>
              </a:xfrm>
              <a:prstGeom prst="rect">
                <a:avLst/>
              </a:prstGeom>
              <a:noFill/>
            </p:spPr>
            <p:txBody>
              <a:bodyPr wrap="none" rtlCol="0">
                <a:spAutoFit/>
              </a:bodyPr>
              <a:lstStyle/>
              <a:p>
                <a:r>
                  <a:rPr lang="hu-HU" sz="2400" dirty="0" smtClean="0"/>
                  <a:t>We </a:t>
                </a:r>
                <a:r>
                  <a:rPr lang="hu-HU" sz="2400" dirty="0" err="1" smtClean="0"/>
                  <a:t>calculate</a:t>
                </a:r>
                <a:r>
                  <a:rPr lang="hu-HU" sz="2400" dirty="0" smtClean="0"/>
                  <a:t> </a:t>
                </a:r>
                <a:r>
                  <a:rPr lang="hu-HU" sz="2400" dirty="0" err="1" smtClean="0"/>
                  <a:t>the</a:t>
                </a:r>
                <a:r>
                  <a:rPr lang="hu-HU" sz="2400" dirty="0" smtClean="0"/>
                  <a:t> </a:t>
                </a:r>
                <a:r>
                  <a:rPr lang="hu-HU" sz="2400" dirty="0" err="1" smtClean="0"/>
                  <a:t>significace</a:t>
                </a:r>
                <a:r>
                  <a:rPr lang="hu-HU" sz="2400" dirty="0" smtClean="0"/>
                  <a:t> </a:t>
                </a:r>
                <a:r>
                  <a:rPr lang="hu-HU" sz="2400" dirty="0" err="1" smtClean="0"/>
                  <a:t>level</a:t>
                </a:r>
                <a:r>
                  <a:rPr lang="hu-HU" sz="2400" dirty="0" smtClean="0"/>
                  <a:t> </a:t>
                </a:r>
                <a:r>
                  <a:rPr lang="hu-HU" sz="2400" i="1" dirty="0" smtClean="0">
                    <a:latin typeface="Symbol" panose="05050102010706020507" pitchFamily="18" charset="2"/>
                  </a:rPr>
                  <a:t>e </a:t>
                </a:r>
                <a:r>
                  <a:rPr lang="hu-HU" sz="2400" i="1" dirty="0" smtClean="0"/>
                  <a:t> , </a:t>
                </a:r>
                <a:r>
                  <a:rPr lang="hu-HU" sz="2400" dirty="0" err="1" smtClean="0"/>
                  <a:t>where</a:t>
                </a:r>
                <a:r>
                  <a:rPr lang="hu-HU" sz="2400" dirty="0" smtClean="0"/>
                  <a:t> </a:t>
                </a:r>
                <a:r>
                  <a:rPr lang="hu-HU" sz="2400" i="1" dirty="0" smtClean="0"/>
                  <a:t>L</a:t>
                </a:r>
                <a:r>
                  <a:rPr lang="hu-HU" sz="2400" dirty="0" smtClean="0"/>
                  <a:t>=min{</a:t>
                </a:r>
                <a:r>
                  <a:rPr lang="hu-HU" sz="2400" i="1" dirty="0" err="1" smtClean="0"/>
                  <a:t>W</a:t>
                </a:r>
                <a:r>
                  <a:rPr lang="hu-HU" sz="2400" dirty="0" err="1" smtClean="0"/>
                  <a:t>,</a:t>
                </a:r>
                <a:r>
                  <a:rPr lang="hu-HU" sz="2400" i="1" dirty="0" err="1" smtClean="0"/>
                  <a:t>m</a:t>
                </a:r>
                <a:r>
                  <a:rPr lang="hu-HU" sz="2400" dirty="0" smtClean="0"/>
                  <a:t>-</a:t>
                </a:r>
                <a:r>
                  <a:rPr lang="hu-HU" sz="2400" i="1" dirty="0" smtClean="0"/>
                  <a:t>W</a:t>
                </a:r>
                <a:r>
                  <a:rPr lang="hu-HU" sz="2400" dirty="0" smtClean="0"/>
                  <a:t>}</a:t>
                </a:r>
                <a:r>
                  <a:rPr lang="hu-HU" sz="2400" i="1" dirty="0" smtClean="0"/>
                  <a:t> , U=</a:t>
                </a:r>
                <a:r>
                  <a:rPr lang="hu-HU" sz="2400" dirty="0" err="1" smtClean="0"/>
                  <a:t>max</a:t>
                </a:r>
                <a:r>
                  <a:rPr lang="hu-HU" sz="2400" i="1" dirty="0" smtClean="0"/>
                  <a:t>{</a:t>
                </a:r>
                <a:r>
                  <a:rPr lang="hu-HU" sz="2400" i="1" dirty="0" err="1" smtClean="0"/>
                  <a:t>W,m</a:t>
                </a:r>
                <a:r>
                  <a:rPr lang="hu-HU" sz="2400" i="1" dirty="0" smtClean="0"/>
                  <a:t>-W}</a:t>
                </a:r>
                <a:endParaRPr lang="hu-HU" sz="2400" i="1" dirty="0" smtClean="0">
                  <a:latin typeface="Symbol" panose="05050102010706020507" pitchFamily="18" charset="2"/>
                </a:endParaRPr>
              </a:p>
              <a:p>
                <a:endParaRPr lang="hu-HU" sz="2400" i="1" dirty="0">
                  <a:latin typeface="Symbol" panose="05050102010706020507" pitchFamily="18" charset="2"/>
                </a:endParaRPr>
              </a:p>
              <a:p>
                <a:r>
                  <a:rPr lang="hu-HU" sz="2400" i="1" dirty="0" smtClean="0">
                    <a:latin typeface="Symbol" panose="05050102010706020507" pitchFamily="18" charset="2"/>
                  </a:rPr>
                  <a:t>		e</a:t>
                </a:r>
                <a:r>
                  <a:rPr lang="hu-HU" sz="2400" dirty="0" smtClean="0">
                    <a:latin typeface="Symbol" panose="05050102010706020507" pitchFamily="18" charset="2"/>
                  </a:rPr>
                  <a:t>= </a:t>
                </a:r>
                <a14:m>
                  <m:oMath xmlns:m="http://schemas.openxmlformats.org/officeDocument/2006/math">
                    <m:nary>
                      <m:naryPr>
                        <m:chr m:val="∑"/>
                        <m:ctrlPr>
                          <a:rPr lang="hu-HU" sz="2400" i="1" smtClean="0">
                            <a:latin typeface="Cambria Math" panose="02040503050406030204" pitchFamily="18" charset="0"/>
                          </a:rPr>
                        </m:ctrlPr>
                      </m:naryPr>
                      <m:sub>
                        <m:r>
                          <m:rPr>
                            <m:brk m:alnAt="23"/>
                          </m:rPr>
                          <a:rPr lang="hu-HU" sz="2400" b="0" i="1" smtClean="0">
                            <a:latin typeface="Cambria Math" panose="02040503050406030204" pitchFamily="18" charset="0"/>
                          </a:rPr>
                          <m:t>𝑖</m:t>
                        </m:r>
                        <m:r>
                          <a:rPr lang="hu-HU" sz="2400" b="0" i="1" smtClean="0">
                            <a:latin typeface="Cambria Math" panose="02040503050406030204" pitchFamily="18" charset="0"/>
                          </a:rPr>
                          <m:t>=0</m:t>
                        </m:r>
                      </m:sub>
                      <m:sup>
                        <m:r>
                          <a:rPr lang="hu-HU" sz="2400" b="0" i="1" smtClean="0">
                            <a:latin typeface="Cambria Math" panose="02040503050406030204" pitchFamily="18" charset="0"/>
                          </a:rPr>
                          <m:t>𝐿</m:t>
                        </m:r>
                      </m:sup>
                      <m:e>
                        <m:d>
                          <m:dPr>
                            <m:ctrlPr>
                              <a:rPr lang="hu-HU" sz="2400" b="0" i="1" smtClean="0">
                                <a:latin typeface="Cambria Math" panose="02040503050406030204" pitchFamily="18" charset="0"/>
                              </a:rPr>
                            </m:ctrlPr>
                          </m:dPr>
                          <m:e>
                            <m:m>
                              <m:mPr>
                                <m:mcs>
                                  <m:mc>
                                    <m:mcPr>
                                      <m:count m:val="1"/>
                                      <m:mcJc m:val="center"/>
                                    </m:mcPr>
                                  </m:mc>
                                </m:mcs>
                                <m:ctrlPr>
                                  <a:rPr lang="hu-HU" sz="2400" b="0" i="1" smtClean="0">
                                    <a:latin typeface="Cambria Math" panose="02040503050406030204" pitchFamily="18" charset="0"/>
                                  </a:rPr>
                                </m:ctrlPr>
                              </m:mPr>
                              <m:mr>
                                <m:e>
                                  <m:r>
                                    <m:rPr>
                                      <m:brk m:alnAt="7"/>
                                    </m:rPr>
                                    <a:rPr lang="hu-HU" sz="2400" b="0" i="1" smtClean="0">
                                      <a:latin typeface="Cambria Math" panose="02040503050406030204" pitchFamily="18" charset="0"/>
                                    </a:rPr>
                                    <m:t>𝑚</m:t>
                                  </m:r>
                                </m:e>
                              </m:mr>
                              <m:mr>
                                <m:e>
                                  <m:r>
                                    <a:rPr lang="hu-HU" sz="2400" b="0" i="1" smtClean="0">
                                      <a:latin typeface="Cambria Math" panose="02040503050406030204" pitchFamily="18" charset="0"/>
                                    </a:rPr>
                                    <m:t>𝑖</m:t>
                                  </m:r>
                                </m:e>
                              </m:mr>
                            </m:m>
                          </m:e>
                        </m:d>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2</m:t>
                            </m:r>
                          </m:e>
                          <m:sup>
                            <m:r>
                              <a:rPr lang="hu-HU" sz="2400" b="0" i="1" smtClean="0">
                                <a:latin typeface="Cambria Math" panose="02040503050406030204" pitchFamily="18" charset="0"/>
                              </a:rPr>
                              <m:t>−</m:t>
                            </m:r>
                            <m:r>
                              <a:rPr lang="hu-HU" sz="2400" b="0" i="1" smtClean="0">
                                <a:latin typeface="Cambria Math" panose="02040503050406030204" pitchFamily="18" charset="0"/>
                              </a:rPr>
                              <m:t>𝑚</m:t>
                            </m:r>
                          </m:sup>
                        </m:sSup>
                        <m:r>
                          <a:rPr lang="hu-HU" sz="2400" b="0" i="1" smtClean="0">
                            <a:latin typeface="Cambria Math" panose="02040503050406030204" pitchFamily="18" charset="0"/>
                          </a:rPr>
                          <m:t>+</m:t>
                        </m:r>
                        <m:nary>
                          <m:naryPr>
                            <m:chr m:val="∑"/>
                            <m:ctrlPr>
                              <a:rPr lang="hu-HU" sz="2400" b="0" i="1" smtClean="0">
                                <a:latin typeface="Cambria Math" panose="02040503050406030204" pitchFamily="18" charset="0"/>
                              </a:rPr>
                            </m:ctrlPr>
                          </m:naryPr>
                          <m:sub>
                            <m:r>
                              <m:rPr>
                                <m:brk m:alnAt="23"/>
                              </m:rPr>
                              <a:rPr lang="hu-HU" sz="2400" b="0" i="1" smtClean="0">
                                <a:latin typeface="Cambria Math" panose="02040503050406030204" pitchFamily="18" charset="0"/>
                              </a:rPr>
                              <m:t>𝑖</m:t>
                            </m:r>
                            <m:r>
                              <a:rPr lang="hu-HU" sz="2400" b="0" i="1" smtClean="0">
                                <a:latin typeface="Cambria Math" panose="02040503050406030204" pitchFamily="18" charset="0"/>
                              </a:rPr>
                              <m:t>=</m:t>
                            </m:r>
                            <m:r>
                              <a:rPr lang="hu-HU" sz="2400" b="0" i="1" smtClean="0">
                                <a:latin typeface="Cambria Math" panose="02040503050406030204" pitchFamily="18" charset="0"/>
                              </a:rPr>
                              <m:t>𝑈</m:t>
                            </m:r>
                          </m:sub>
                          <m:sup>
                            <m:r>
                              <a:rPr lang="hu-HU" sz="2400" b="0" i="1" smtClean="0">
                                <a:latin typeface="Cambria Math" panose="02040503050406030204" pitchFamily="18" charset="0"/>
                              </a:rPr>
                              <m:t>𝑚</m:t>
                            </m:r>
                          </m:sup>
                          <m:e>
                            <m:d>
                              <m:dPr>
                                <m:ctrlPr>
                                  <a:rPr lang="hu-HU" sz="2400" i="1">
                                    <a:solidFill>
                                      <a:prstClr val="black"/>
                                    </a:solidFill>
                                    <a:latin typeface="Cambria Math" panose="02040503050406030204" pitchFamily="18" charset="0"/>
                                  </a:rPr>
                                </m:ctrlPr>
                              </m:dPr>
                              <m:e>
                                <m:m>
                                  <m:mPr>
                                    <m:mcs>
                                      <m:mc>
                                        <m:mcPr>
                                          <m:count m:val="1"/>
                                          <m:mcJc m:val="center"/>
                                        </m:mcPr>
                                      </m:mc>
                                    </m:mcs>
                                    <m:ctrlPr>
                                      <a:rPr lang="hu-HU" sz="2400" i="1">
                                        <a:solidFill>
                                          <a:prstClr val="black"/>
                                        </a:solidFill>
                                        <a:latin typeface="Cambria Math" panose="02040503050406030204" pitchFamily="18" charset="0"/>
                                      </a:rPr>
                                    </m:ctrlPr>
                                  </m:mPr>
                                  <m:mr>
                                    <m:e>
                                      <m:r>
                                        <m:rPr>
                                          <m:brk m:alnAt="7"/>
                                        </m:rPr>
                                        <a:rPr lang="hu-HU" sz="2400" i="1">
                                          <a:solidFill>
                                            <a:prstClr val="black"/>
                                          </a:solidFill>
                                          <a:latin typeface="Cambria Math" panose="02040503050406030204" pitchFamily="18" charset="0"/>
                                        </a:rPr>
                                        <m:t>𝑚</m:t>
                                      </m:r>
                                    </m:e>
                                  </m:mr>
                                  <m:mr>
                                    <m:e>
                                      <m:r>
                                        <a:rPr lang="hu-HU" sz="2400" i="1">
                                          <a:solidFill>
                                            <a:prstClr val="black"/>
                                          </a:solidFill>
                                          <a:latin typeface="Cambria Math" panose="02040503050406030204" pitchFamily="18" charset="0"/>
                                        </a:rPr>
                                        <m:t>𝑖</m:t>
                                      </m:r>
                                    </m:e>
                                  </m:mr>
                                </m:m>
                              </m:e>
                            </m:d>
                            <m:sSup>
                              <m:sSupPr>
                                <m:ctrlPr>
                                  <a:rPr lang="hu-HU" sz="2400" i="1">
                                    <a:solidFill>
                                      <a:prstClr val="black"/>
                                    </a:solidFill>
                                    <a:latin typeface="Cambria Math" panose="02040503050406030204" pitchFamily="18" charset="0"/>
                                  </a:rPr>
                                </m:ctrlPr>
                              </m:sSupPr>
                              <m:e>
                                <m:r>
                                  <a:rPr lang="hu-HU" sz="2400" i="1">
                                    <a:solidFill>
                                      <a:prstClr val="black"/>
                                    </a:solidFill>
                                    <a:latin typeface="Cambria Math" panose="02040503050406030204" pitchFamily="18" charset="0"/>
                                  </a:rPr>
                                  <m:t>2</m:t>
                                </m:r>
                              </m:e>
                              <m:sup>
                                <m:r>
                                  <a:rPr lang="hu-HU" sz="2400" i="1">
                                    <a:solidFill>
                                      <a:prstClr val="black"/>
                                    </a:solidFill>
                                    <a:latin typeface="Cambria Math" panose="02040503050406030204" pitchFamily="18" charset="0"/>
                                  </a:rPr>
                                  <m:t>−</m:t>
                                </m:r>
                                <m:r>
                                  <a:rPr lang="hu-HU" sz="2400" i="1">
                                    <a:solidFill>
                                      <a:prstClr val="black"/>
                                    </a:solidFill>
                                    <a:latin typeface="Cambria Math" panose="02040503050406030204" pitchFamily="18" charset="0"/>
                                  </a:rPr>
                                  <m:t>𝑚</m:t>
                                </m:r>
                              </m:sup>
                            </m:sSup>
                          </m:e>
                        </m:nary>
                      </m:e>
                    </m:nary>
                  </m:oMath>
                </a14:m>
                <a:endParaRPr lang="hu-HU" sz="2400" i="1"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966652" y="1632857"/>
                <a:ext cx="9771008" cy="1385507"/>
              </a:xfrm>
              <a:prstGeom prst="rect">
                <a:avLst/>
              </a:prstGeom>
              <a:blipFill>
                <a:blip r:embed="rId2"/>
                <a:stretch>
                  <a:fillRect l="-999" t="-4405" r="-125" b="-2203"/>
                </a:stretch>
              </a:blipFill>
            </p:spPr>
            <p:txBody>
              <a:bodyPr/>
              <a:lstStyle/>
              <a:p>
                <a:r>
                  <a:rPr lang="hu-HU">
                    <a:noFill/>
                  </a:rPr>
                  <a:t> </a:t>
                </a:r>
              </a:p>
            </p:txBody>
          </p:sp>
        </mc:Fallback>
      </mc:AlternateContent>
      <p:sp>
        <p:nvSpPr>
          <p:cNvPr id="4" name="Szövegdoboz 3"/>
          <p:cNvSpPr txBox="1"/>
          <p:nvPr/>
        </p:nvSpPr>
        <p:spPr>
          <a:xfrm>
            <a:off x="1254034" y="3735977"/>
            <a:ext cx="9216241" cy="461665"/>
          </a:xfrm>
          <a:prstGeom prst="rect">
            <a:avLst/>
          </a:prstGeom>
          <a:noFill/>
        </p:spPr>
        <p:txBody>
          <a:bodyPr wrap="none" rtlCol="0">
            <a:spAutoFit/>
          </a:bodyPr>
          <a:lstStyle/>
          <a:p>
            <a:r>
              <a:rPr lang="hu-HU" sz="2400" dirty="0" smtClean="0"/>
              <a:t>We </a:t>
            </a:r>
            <a:r>
              <a:rPr lang="hu-HU" sz="2400" dirty="0" err="1" smtClean="0"/>
              <a:t>accept</a:t>
            </a:r>
            <a:r>
              <a:rPr lang="hu-HU" sz="2400" dirty="0" smtClean="0"/>
              <a:t> </a:t>
            </a:r>
            <a:r>
              <a:rPr lang="hu-HU" sz="2400" dirty="0" err="1" smtClean="0"/>
              <a:t>the</a:t>
            </a:r>
            <a:r>
              <a:rPr lang="hu-HU" sz="2400" dirty="0" smtClean="0"/>
              <a:t> null </a:t>
            </a:r>
            <a:r>
              <a:rPr lang="hu-HU" sz="2400" dirty="0" err="1" smtClean="0"/>
              <a:t>hypothesis</a:t>
            </a:r>
            <a:r>
              <a:rPr lang="hu-HU" sz="2400" dirty="0" smtClean="0"/>
              <a:t> of </a:t>
            </a:r>
            <a:r>
              <a:rPr lang="hu-HU" sz="2400" dirty="0" err="1" smtClean="0"/>
              <a:t>the</a:t>
            </a:r>
            <a:r>
              <a:rPr lang="hu-HU" sz="2400" dirty="0" smtClean="0"/>
              <a:t> </a:t>
            </a:r>
            <a:r>
              <a:rPr lang="hu-HU" sz="2400" dirty="0" err="1" smtClean="0"/>
              <a:t>same</a:t>
            </a:r>
            <a:r>
              <a:rPr lang="hu-HU" sz="2400" dirty="0" smtClean="0"/>
              <a:t> </a:t>
            </a:r>
            <a:r>
              <a:rPr lang="hu-HU" sz="2400" dirty="0" err="1" smtClean="0"/>
              <a:t>distribution</a:t>
            </a:r>
            <a:r>
              <a:rPr lang="hu-HU" sz="2400" dirty="0" smtClean="0"/>
              <a:t>, </a:t>
            </a:r>
            <a:r>
              <a:rPr lang="hu-HU" sz="2400" dirty="0" err="1" smtClean="0"/>
              <a:t>if</a:t>
            </a:r>
            <a:r>
              <a:rPr lang="hu-HU" sz="2400" dirty="0" smtClean="0"/>
              <a:t> </a:t>
            </a:r>
            <a:r>
              <a:rPr lang="hu-HU" sz="2400" i="1" dirty="0" smtClean="0">
                <a:latin typeface="Symbol" panose="05050102010706020507" pitchFamily="18" charset="2"/>
              </a:rPr>
              <a:t>e</a:t>
            </a:r>
            <a:r>
              <a:rPr lang="hu-HU" sz="2400" dirty="0" smtClean="0"/>
              <a:t> </a:t>
            </a:r>
            <a:r>
              <a:rPr lang="hu-HU" sz="2400" dirty="0" err="1" smtClean="0"/>
              <a:t>large</a:t>
            </a:r>
            <a:r>
              <a:rPr lang="hu-HU" sz="2400" dirty="0" smtClean="0"/>
              <a:t> </a:t>
            </a:r>
            <a:r>
              <a:rPr lang="hu-HU" sz="2400" dirty="0" err="1" smtClean="0"/>
              <a:t>enough</a:t>
            </a:r>
            <a:r>
              <a:rPr lang="hu-HU" sz="2400" dirty="0" smtClean="0"/>
              <a:t>.</a:t>
            </a:r>
            <a:endParaRPr lang="hu-HU" sz="2400" dirty="0"/>
          </a:p>
        </p:txBody>
      </p:sp>
    </p:spTree>
    <p:extLst>
      <p:ext uri="{BB962C8B-B14F-4D97-AF65-F5344CB8AC3E}">
        <p14:creationId xmlns:p14="http://schemas.microsoft.com/office/powerpoint/2010/main" val="232164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30649" y="1834767"/>
            <a:ext cx="10642596" cy="3691886"/>
          </a:xfrm>
          <a:prstGeom prst="rect">
            <a:avLst/>
          </a:prstGeom>
        </p:spPr>
      </p:pic>
      <p:sp>
        <p:nvSpPr>
          <p:cNvPr id="3" name="Szövegdoboz 2"/>
          <p:cNvSpPr txBox="1"/>
          <p:nvPr/>
        </p:nvSpPr>
        <p:spPr>
          <a:xfrm>
            <a:off x="3801292" y="352697"/>
            <a:ext cx="3667864" cy="646331"/>
          </a:xfrm>
          <a:prstGeom prst="rect">
            <a:avLst/>
          </a:prstGeom>
          <a:noFill/>
        </p:spPr>
        <p:txBody>
          <a:bodyPr wrap="none" rtlCol="0">
            <a:spAutoFit/>
          </a:bodyPr>
          <a:lstStyle/>
          <a:p>
            <a:r>
              <a:rPr lang="hu-HU" sz="3600" dirty="0" err="1" smtClean="0"/>
              <a:t>Optimality</a:t>
            </a:r>
            <a:r>
              <a:rPr lang="hu-HU" sz="3600" dirty="0" smtClean="0"/>
              <a:t> of SPRT</a:t>
            </a:r>
            <a:endParaRPr lang="hu-HU" sz="3600" dirty="0"/>
          </a:p>
        </p:txBody>
      </p:sp>
    </p:spTree>
    <p:extLst>
      <p:ext uri="{BB962C8B-B14F-4D97-AF65-F5344CB8AC3E}">
        <p14:creationId xmlns:p14="http://schemas.microsoft.com/office/powerpoint/2010/main" val="1155601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683726" y="117565"/>
            <a:ext cx="3667864" cy="646331"/>
          </a:xfrm>
          <a:prstGeom prst="rect">
            <a:avLst/>
          </a:prstGeom>
          <a:noFill/>
        </p:spPr>
        <p:txBody>
          <a:bodyPr wrap="none" rtlCol="0">
            <a:spAutoFit/>
          </a:bodyPr>
          <a:lstStyle/>
          <a:p>
            <a:r>
              <a:rPr lang="hu-HU" sz="3600" dirty="0" err="1" smtClean="0"/>
              <a:t>Optimality</a:t>
            </a:r>
            <a:r>
              <a:rPr lang="hu-HU" sz="3600" dirty="0" smtClean="0"/>
              <a:t> of SPRT</a:t>
            </a:r>
            <a:endParaRPr lang="hu-HU" sz="3600" dirty="0"/>
          </a:p>
        </p:txBody>
      </p:sp>
      <p:pic>
        <p:nvPicPr>
          <p:cNvPr id="3" name="Kép 2"/>
          <p:cNvPicPr>
            <a:picLocks noChangeAspect="1"/>
          </p:cNvPicPr>
          <p:nvPr/>
        </p:nvPicPr>
        <p:blipFill>
          <a:blip r:embed="rId2"/>
          <a:stretch>
            <a:fillRect/>
          </a:stretch>
        </p:blipFill>
        <p:spPr>
          <a:xfrm>
            <a:off x="418769" y="763896"/>
            <a:ext cx="10197778" cy="1145100"/>
          </a:xfrm>
          <a:prstGeom prst="rect">
            <a:avLst/>
          </a:prstGeom>
        </p:spPr>
      </p:pic>
      <p:pic>
        <p:nvPicPr>
          <p:cNvPr id="4" name="Kép 3"/>
          <p:cNvPicPr>
            <a:picLocks noChangeAspect="1"/>
          </p:cNvPicPr>
          <p:nvPr/>
        </p:nvPicPr>
        <p:blipFill>
          <a:blip r:embed="rId3"/>
          <a:stretch>
            <a:fillRect/>
          </a:stretch>
        </p:blipFill>
        <p:spPr>
          <a:xfrm>
            <a:off x="418769" y="2094180"/>
            <a:ext cx="11771146" cy="4763820"/>
          </a:xfrm>
          <a:prstGeom prst="rect">
            <a:avLst/>
          </a:prstGeom>
        </p:spPr>
      </p:pic>
      <p:sp>
        <p:nvSpPr>
          <p:cNvPr id="5" name="Téglalap 4"/>
          <p:cNvSpPr/>
          <p:nvPr/>
        </p:nvSpPr>
        <p:spPr>
          <a:xfrm>
            <a:off x="561703" y="2011680"/>
            <a:ext cx="11456126" cy="475488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4743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3548</Words>
  <Application>Microsoft Office PowerPoint</Application>
  <PresentationFormat>Szélesvásznú</PresentationFormat>
  <Paragraphs>309</Paragraphs>
  <Slides>72</Slides>
  <Notes>0</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1</vt:i4>
      </vt:variant>
      <vt:variant>
        <vt:lpstr>Diacímek</vt:lpstr>
      </vt:variant>
      <vt:variant>
        <vt:i4>72</vt:i4>
      </vt:variant>
    </vt:vector>
  </HeadingPairs>
  <TitlesOfParts>
    <vt:vector size="82" baseType="lpstr">
      <vt:lpstr>Arial</vt:lpstr>
      <vt:lpstr>Calibri</vt:lpstr>
      <vt:lpstr>Calibri Light</vt:lpstr>
      <vt:lpstr>Cambria Math</vt:lpstr>
      <vt:lpstr>Symbol</vt:lpstr>
      <vt:lpstr>Times New Roman</vt:lpstr>
      <vt:lpstr>TimesNewRomanPSMT</vt:lpstr>
      <vt:lpstr>Wingdings</vt:lpstr>
      <vt:lpstr>Office-téma</vt:lpstr>
      <vt:lpstr>Bitkép</vt:lpstr>
      <vt:lpstr>Sequential Tests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Tests</dc:title>
  <dc:creator>Windows-felhasználó</dc:creator>
  <cp:lastModifiedBy>Windows-felhasználó</cp:lastModifiedBy>
  <cp:revision>91</cp:revision>
  <dcterms:created xsi:type="dcterms:W3CDTF">2018-02-21T11:15:35Z</dcterms:created>
  <dcterms:modified xsi:type="dcterms:W3CDTF">2018-03-03T15:12:10Z</dcterms:modified>
</cp:coreProperties>
</file>