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9" r:id="rId20"/>
    <p:sldId id="30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265" r:id="rId59"/>
    <p:sldId id="266" r:id="rId60"/>
    <p:sldId id="267" r:id="rId61"/>
    <p:sldId id="268" r:id="rId62"/>
    <p:sldId id="269" r:id="rId63"/>
    <p:sldId id="270" r:id="rId64"/>
    <p:sldId id="271" r:id="rId65"/>
    <p:sldId id="272" r:id="rId66"/>
    <p:sldId id="273" r:id="rId67"/>
    <p:sldId id="274" r:id="rId68"/>
    <p:sldId id="321" r:id="rId6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024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73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32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2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5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99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4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5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87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48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91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E9DF-F37F-4DE1-ABCE-C095D41465E0}" type="datetimeFigureOut">
              <a:rPr lang="hu-HU" smtClean="0"/>
              <a:t>2018. 04. 17.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9990-D2CB-444E-8BBF-A06C74B46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9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Pattern</a:t>
            </a:r>
            <a:r>
              <a:rPr lang="hu-HU" dirty="0" smtClean="0"/>
              <a:t> </a:t>
            </a:r>
            <a:r>
              <a:rPr lang="hu-HU" dirty="0" err="1" smtClean="0"/>
              <a:t>Recognition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PhD </a:t>
            </a:r>
            <a:r>
              <a:rPr lang="hu-HU" dirty="0" err="1" smtClean="0"/>
              <a:t>Course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5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8286" y="551543"/>
            <a:ext cx="19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and </a:t>
            </a:r>
            <a:r>
              <a:rPr lang="hu-HU" sz="2400" dirty="0" err="1" smtClean="0"/>
              <a:t>therefore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11" y="1170005"/>
            <a:ext cx="5634053" cy="32133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5029" y="4513943"/>
            <a:ext cx="92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the proof of Theorem we may derive a formula for the optimal risk: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32" y="5166538"/>
            <a:ext cx="5101209" cy="13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725714" y="783771"/>
                <a:ext cx="2758576" cy="476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 smtClean="0"/>
                  <a:t> has density then</a:t>
                </a:r>
                <a:endParaRPr lang="hu-HU" sz="2400" dirty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783771"/>
                <a:ext cx="2758576" cy="476669"/>
              </a:xfrm>
              <a:prstGeom prst="rect">
                <a:avLst/>
              </a:prstGeom>
              <a:blipFill>
                <a:blip r:embed="rId2"/>
                <a:stretch>
                  <a:fillRect l="-3311" t="-8974" r="-2428" b="-2692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69" y="366341"/>
            <a:ext cx="5933638" cy="303663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3399" y="3790921"/>
            <a:ext cx="385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0 − 1 loss, we get that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740" y="3466146"/>
            <a:ext cx="4363607" cy="10778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1538" y="4883921"/>
            <a:ext cx="433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has the form, for densities</a:t>
            </a:r>
            <a:r>
              <a:rPr lang="en-US" dirty="0" smtClean="0"/>
              <a:t>,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002" y="5345586"/>
            <a:ext cx="829127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25189" y="2677886"/>
            <a:ext cx="7668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/>
              <a:t>Multivariate</a:t>
            </a:r>
            <a:r>
              <a:rPr lang="hu-HU" sz="4400" dirty="0" smtClean="0"/>
              <a:t> </a:t>
            </a:r>
            <a:r>
              <a:rPr lang="hu-HU" sz="4400" dirty="0" err="1" smtClean="0"/>
              <a:t>Normal</a:t>
            </a:r>
            <a:r>
              <a:rPr lang="hu-HU" sz="4400" dirty="0" smtClean="0"/>
              <a:t> </a:t>
            </a:r>
            <a:r>
              <a:rPr lang="hu-HU" sz="4400" dirty="0" err="1" smtClean="0"/>
              <a:t>Distribution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89119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38" y="466489"/>
            <a:ext cx="10286176" cy="61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64" y="357649"/>
            <a:ext cx="9528566" cy="61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88" y="550278"/>
            <a:ext cx="10021950" cy="58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0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26" y="351087"/>
            <a:ext cx="10238646" cy="62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2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2" y="1236425"/>
            <a:ext cx="10709751" cy="45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51" y="1483412"/>
            <a:ext cx="4364909" cy="33359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95" y="1385537"/>
            <a:ext cx="4723222" cy="34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7" y="1433075"/>
            <a:ext cx="5439849" cy="380896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04" y="1433075"/>
            <a:ext cx="4918666" cy="37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22960" y="302347"/>
            <a:ext cx="83994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Automatic Letter Recognition</a:t>
            </a:r>
          </a:p>
          <a:p>
            <a:endParaRPr lang="en-US" dirty="0"/>
          </a:p>
          <a:p>
            <a:r>
              <a:rPr lang="en-US" sz="2400" dirty="0"/>
              <a:t>Steps for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en-US" sz="2400" dirty="0" smtClean="0"/>
              <a:t>letter </a:t>
            </a:r>
            <a:r>
              <a:rPr lang="en-US" sz="2400" dirty="0"/>
              <a:t>recognition:</a:t>
            </a:r>
          </a:p>
          <a:p>
            <a:endParaRPr lang="en-US" dirty="0"/>
          </a:p>
          <a:p>
            <a:r>
              <a:rPr lang="en-US" sz="2400" dirty="0"/>
              <a:t>1. Creating a training set:</a:t>
            </a:r>
          </a:p>
          <a:p>
            <a:r>
              <a:rPr lang="en-US" sz="2400" dirty="0"/>
              <a:t>  - Separating characters from text</a:t>
            </a:r>
          </a:p>
          <a:p>
            <a:r>
              <a:rPr lang="en-US" sz="2400" dirty="0"/>
              <a:t>  - Creating the feature vector for the separated character</a:t>
            </a:r>
          </a:p>
          <a:p>
            <a:r>
              <a:rPr lang="en-US" sz="2400" dirty="0"/>
              <a:t> 2. Identify the unidentified characters using the training set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00" y="3690586"/>
            <a:ext cx="8420365" cy="23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6" y="1326978"/>
            <a:ext cx="4690648" cy="38905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67" y="1326978"/>
            <a:ext cx="4853518" cy="37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40" y="521731"/>
            <a:ext cx="9511242" cy="58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3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40" y="510325"/>
            <a:ext cx="9367367" cy="602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1" y="556714"/>
            <a:ext cx="10342637" cy="60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50" y="351979"/>
            <a:ext cx="9815830" cy="60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6" y="809622"/>
            <a:ext cx="11135387" cy="544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7" y="848175"/>
            <a:ext cx="9877198" cy="56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26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79" y="546265"/>
            <a:ext cx="9152365" cy="57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4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21" y="596094"/>
            <a:ext cx="9320953" cy="58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5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05" y="489043"/>
            <a:ext cx="10111746" cy="61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27" y="805457"/>
            <a:ext cx="2304488" cy="1981372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3762103" y="1796143"/>
            <a:ext cx="117565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57" y="1319002"/>
            <a:ext cx="5016387" cy="9542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58" y="3321632"/>
            <a:ext cx="5081535" cy="8156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779622" y="3498611"/>
            <a:ext cx="2076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t</a:t>
            </a:r>
            <a:r>
              <a:rPr lang="hu-HU" sz="2400" dirty="0" err="1" smtClean="0"/>
              <a:t>he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</a:t>
            </a:r>
            <a:r>
              <a:rPr lang="hu-HU" sz="2400" dirty="0" err="1" smtClean="0"/>
              <a:t>set</a:t>
            </a:r>
            <a:endParaRPr lang="hu-HU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881028" y="5318760"/>
            <a:ext cx="117565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646671" y="4657040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>
                <a:solidFill>
                  <a:srgbClr val="FF0000"/>
                </a:solidFill>
              </a:rPr>
              <a:t>?</a:t>
            </a:r>
            <a:endParaRPr lang="hu-HU" sz="8000" dirty="0">
              <a:solidFill>
                <a:srgbClr val="FF000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54" y="4569448"/>
            <a:ext cx="1848571" cy="14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3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15" y="311069"/>
            <a:ext cx="9011735" cy="64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3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991" y="454760"/>
            <a:ext cx="9327277" cy="59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7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16" y="545436"/>
            <a:ext cx="9961487" cy="59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1" y="559963"/>
            <a:ext cx="11111017" cy="59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4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94" y="621329"/>
            <a:ext cx="9651264" cy="58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76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00" y="595902"/>
            <a:ext cx="10277328" cy="57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01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82" y="755014"/>
            <a:ext cx="9724227" cy="55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5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60" y="435262"/>
            <a:ext cx="9134918" cy="59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69772" y="339634"/>
            <a:ext cx="4463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>
                <a:solidFill>
                  <a:srgbClr val="FF0066"/>
                </a:solidFill>
              </a:rPr>
              <a:t>Linear</a:t>
            </a:r>
            <a:r>
              <a:rPr lang="hu-HU" sz="4000" dirty="0" smtClean="0">
                <a:solidFill>
                  <a:srgbClr val="FF0066"/>
                </a:solidFill>
              </a:rPr>
              <a:t> </a:t>
            </a:r>
            <a:r>
              <a:rPr lang="hu-HU" sz="4000" dirty="0" err="1" smtClean="0">
                <a:solidFill>
                  <a:srgbClr val="FF0066"/>
                </a:solidFill>
              </a:rPr>
              <a:t>Combinations</a:t>
            </a:r>
            <a:endParaRPr lang="hu-HU" sz="4000" dirty="0">
              <a:solidFill>
                <a:srgbClr val="FF0066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1273176"/>
            <a:ext cx="113728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7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2" y="1164297"/>
            <a:ext cx="10885341" cy="55500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98817" y="176349"/>
            <a:ext cx="613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0066"/>
                </a:solidFill>
              </a:rPr>
              <a:t>MVN </a:t>
            </a:r>
            <a:r>
              <a:rPr lang="hu-HU" sz="4000" dirty="0" err="1" smtClean="0">
                <a:solidFill>
                  <a:srgbClr val="FF0066"/>
                </a:solidFill>
              </a:rPr>
              <a:t>Properties</a:t>
            </a:r>
            <a:endParaRPr lang="hu-HU" sz="4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61658" y="483326"/>
            <a:ext cx="4293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Pattern</a:t>
            </a:r>
            <a:r>
              <a:rPr lang="hu-HU" sz="4000" dirty="0" smtClean="0"/>
              <a:t> </a:t>
            </a:r>
            <a:r>
              <a:rPr lang="hu-HU" sz="4000" dirty="0" err="1" smtClean="0"/>
              <a:t>Recognition</a:t>
            </a:r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36469" y="2063931"/>
            <a:ext cx="704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u="sng" dirty="0" smtClean="0"/>
              <a:t>X</a:t>
            </a:r>
            <a:r>
              <a:rPr lang="hu-HU" sz="2400" dirty="0" smtClean="0"/>
              <a:t> 	</a:t>
            </a:r>
            <a:r>
              <a:rPr lang="hu-HU" sz="2400" i="1" dirty="0" smtClean="0"/>
              <a:t>p</a:t>
            </a:r>
            <a:r>
              <a:rPr lang="hu-HU" sz="2400" dirty="0" smtClean="0"/>
              <a:t>-</a:t>
            </a:r>
            <a:r>
              <a:rPr lang="hu-HU" sz="2400" dirty="0" err="1" smtClean="0"/>
              <a:t>dimesional</a:t>
            </a:r>
            <a:r>
              <a:rPr lang="hu-HU" sz="2400" dirty="0" smtClean="0"/>
              <a:t> random </a:t>
            </a:r>
            <a:r>
              <a:rPr lang="hu-HU" sz="2400" dirty="0" err="1" smtClean="0"/>
              <a:t>vector</a:t>
            </a:r>
            <a:r>
              <a:rPr lang="hu-HU" sz="2400" dirty="0" smtClean="0"/>
              <a:t>,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feature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vector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36469" y="2936650"/>
            <a:ext cx="734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Y</a:t>
            </a:r>
            <a:r>
              <a:rPr lang="hu-HU" sz="2400" dirty="0" smtClean="0"/>
              <a:t> 	</a:t>
            </a:r>
            <a:r>
              <a:rPr lang="hu-HU" sz="2400" dirty="0" err="1" smtClean="0"/>
              <a:t>discrete</a:t>
            </a:r>
            <a:r>
              <a:rPr lang="hu-HU" sz="2400" dirty="0" smtClean="0"/>
              <a:t> </a:t>
            </a:r>
            <a:r>
              <a:rPr lang="hu-HU" sz="2400" dirty="0" err="1" smtClean="0"/>
              <a:t>variable</a:t>
            </a:r>
            <a:r>
              <a:rPr lang="hu-HU" sz="2400" dirty="0" smtClean="0"/>
              <a:t>,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classification</a:t>
            </a:r>
            <a:r>
              <a:rPr lang="hu-HU" sz="2400" dirty="0" smtClean="0"/>
              <a:t>,   </a:t>
            </a:r>
            <a:r>
              <a:rPr lang="hu-HU" sz="2400" i="1" dirty="0" smtClean="0"/>
              <a:t>R</a:t>
            </a:r>
            <a:r>
              <a:rPr lang="hu-HU" sz="2400" i="1" baseline="-25000" dirty="0" smtClean="0"/>
              <a:t>Y</a:t>
            </a:r>
            <a:r>
              <a:rPr lang="hu-HU" sz="2400" dirty="0" smtClean="0"/>
              <a:t>={1,2,…,</a:t>
            </a:r>
            <a:r>
              <a:rPr lang="hu-HU" sz="2400" i="1" dirty="0" smtClean="0"/>
              <a:t>M</a:t>
            </a:r>
            <a:r>
              <a:rPr lang="hu-HU" sz="2400" dirty="0" smtClean="0"/>
              <a:t>}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1136469" y="3957731"/>
                <a:ext cx="207127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sz="2400" b="0" i="1" dirty="0" smtClean="0">
                    <a:ea typeface="Cambria Math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69" y="3957731"/>
                <a:ext cx="2071279" cy="369332"/>
              </a:xfrm>
              <a:prstGeom prst="rect">
                <a:avLst/>
              </a:prstGeom>
              <a:blipFill>
                <a:blip r:embed="rId2"/>
                <a:stretch>
                  <a:fillRect l="-8824" t="-24590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/>
          <p:cNvSpPr txBox="1"/>
          <p:nvPr/>
        </p:nvSpPr>
        <p:spPr>
          <a:xfrm>
            <a:off x="2850081" y="3898853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b="1" dirty="0"/>
              <a:t>d</a:t>
            </a:r>
            <a:r>
              <a:rPr lang="hu-HU" sz="2400" b="1" dirty="0" smtClean="0"/>
              <a:t>ecision </a:t>
            </a:r>
            <a:r>
              <a:rPr lang="hu-HU" sz="2400" b="1" dirty="0" err="1" smtClean="0"/>
              <a:t>function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529878" y="5058434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2099007" y="5058434"/>
                <a:ext cx="1502149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sz="2400" i="1" dirty="0" smtClean="0">
                    <a:ea typeface="Cambria Math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hu-H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07" y="5058434"/>
                <a:ext cx="1502149" cy="416845"/>
              </a:xfrm>
              <a:prstGeom prst="rect">
                <a:avLst/>
              </a:prstGeom>
              <a:blipFill>
                <a:blip r:embed="rId3"/>
                <a:stretch>
                  <a:fillRect l="-12146" t="-16176" b="-397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3461658" y="5013614"/>
            <a:ext cx="3919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 the decision makes error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863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2" y="1310410"/>
            <a:ext cx="11028699" cy="535164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37" y="336545"/>
            <a:ext cx="5309939" cy="5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73" y="307169"/>
            <a:ext cx="5647405" cy="6856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3" y="1496733"/>
            <a:ext cx="10779736" cy="51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7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51" y="575755"/>
            <a:ext cx="5935724" cy="63909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5" y="1848529"/>
            <a:ext cx="10587096" cy="38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8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630" y="520252"/>
            <a:ext cx="5677293" cy="7860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4" y="1498952"/>
            <a:ext cx="113728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48" y="301434"/>
            <a:ext cx="8314603" cy="62602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48" y="1262701"/>
            <a:ext cx="8612070" cy="54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4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24" y="540643"/>
            <a:ext cx="9181121" cy="5305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1" y="1343227"/>
            <a:ext cx="10463605" cy="53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19" y="566769"/>
            <a:ext cx="10254800" cy="5958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8" y="1656986"/>
            <a:ext cx="10197438" cy="44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3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22" y="530831"/>
            <a:ext cx="9558571" cy="6187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1" y="1647109"/>
            <a:ext cx="10699902" cy="45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01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34640" y="2704011"/>
            <a:ext cx="6353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err="1" smtClean="0"/>
              <a:t>Discriminant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Analysis</a:t>
            </a:r>
            <a:r>
              <a:rPr lang="hu-HU" sz="4400" b="1" dirty="0" smtClean="0"/>
              <a:t> (DA)</a:t>
            </a:r>
            <a:endParaRPr lang="hu-HU" sz="4400" b="1" dirty="0"/>
          </a:p>
        </p:txBody>
      </p:sp>
    </p:spTree>
    <p:extLst>
      <p:ext uri="{BB962C8B-B14F-4D97-AF65-F5344CB8AC3E}">
        <p14:creationId xmlns:p14="http://schemas.microsoft.com/office/powerpoint/2010/main" val="1627975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11" y="1038003"/>
            <a:ext cx="11314456" cy="48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2684" y="828215"/>
            <a:ext cx="957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formulation of the Bayes decision problem, introduce a </a:t>
            </a:r>
            <a:r>
              <a:rPr lang="en-US" sz="2400" b="1" dirty="0" smtClean="0"/>
              <a:t>cost function</a:t>
            </a:r>
            <a:endParaRPr lang="hu-H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10158026" y="874381"/>
                <a:ext cx="1447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sz="2400" dirty="0" smtClean="0"/>
                  <a:t>)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026" y="874381"/>
                <a:ext cx="1447576" cy="369332"/>
              </a:xfrm>
              <a:prstGeom prst="rect">
                <a:avLst/>
              </a:prstGeom>
              <a:blipFill>
                <a:blip r:embed="rId2"/>
                <a:stretch>
                  <a:fillRect l="-7143" t="-24590" r="-6723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52684" y="1495490"/>
                <a:ext cx="8151078" cy="1215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which is the cost if the label </a:t>
                </a:r>
                <a:r>
                  <a:rPr lang="en-US" sz="2400" i="1" dirty="0" smtClean="0"/>
                  <a:t>Y</a:t>
                </a:r>
                <a:r>
                  <a:rPr lang="en-US" sz="2400" dirty="0" smtClean="0"/>
                  <a:t> = </a:t>
                </a:r>
                <a:r>
                  <a:rPr lang="en-US" sz="2400" i="1" dirty="0" smtClean="0"/>
                  <a:t>y</a:t>
                </a:r>
                <a:r>
                  <a:rPr lang="en-US" sz="2400" dirty="0" smtClean="0"/>
                  <a:t> and the decision </a:t>
                </a:r>
                <a:r>
                  <a:rPr lang="en-US" sz="2400" i="1" dirty="0" smtClean="0"/>
                  <a:t>g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 smtClean="0"/>
                  <a:t>) = </a:t>
                </a:r>
                <a:r>
                  <a:rPr lang="hu-HU" sz="2400" i="1" dirty="0" smtClean="0"/>
                  <a:t>y’</a:t>
                </a:r>
                <a:r>
                  <a:rPr lang="en-US" sz="2400" dirty="0" smtClean="0"/>
                  <a:t>  . </a:t>
                </a:r>
                <a:endParaRPr lang="hu-HU" sz="2400" dirty="0" smtClean="0"/>
              </a:p>
              <a:p>
                <a:endParaRPr lang="hu-HU" sz="2400" dirty="0"/>
              </a:p>
              <a:p>
                <a:r>
                  <a:rPr lang="en-US" sz="2400" dirty="0" smtClean="0"/>
                  <a:t>For a decision function g, the </a:t>
                </a:r>
                <a:r>
                  <a:rPr lang="en-US" sz="2400" b="1" dirty="0" smtClean="0"/>
                  <a:t>risk</a:t>
                </a:r>
                <a:r>
                  <a:rPr lang="en-US" sz="2400" dirty="0" smtClean="0"/>
                  <a:t> is the expectation of the cost: </a:t>
                </a:r>
                <a:endParaRPr lang="hu-HU" sz="24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84" y="1495490"/>
                <a:ext cx="8151078" cy="1215333"/>
              </a:xfrm>
              <a:prstGeom prst="rect">
                <a:avLst/>
              </a:prstGeom>
              <a:blipFill>
                <a:blip r:embed="rId3"/>
                <a:stretch>
                  <a:fillRect l="-1122" t="-3500" r="-224" b="-1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8725141" y="2252342"/>
                <a:ext cx="2605842" cy="38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hu-HU" sz="2400" b="0" i="1" dirty="0" smtClean="0">
                    <a:latin typeface="+mj-lt"/>
                  </a:rPr>
                  <a:t>C</a:t>
                </a:r>
                <a:r>
                  <a:rPr lang="hu-HU" sz="2400" dirty="0"/>
                  <a:t>(</a:t>
                </a:r>
                <a:r>
                  <a:rPr lang="hu-HU" sz="2400" i="1" dirty="0" smtClean="0"/>
                  <a:t>y</a:t>
                </a:r>
                <a:r>
                  <a:rPr lang="hu-HU" sz="2400" dirty="0" smtClean="0"/>
                  <a:t>)</a:t>
                </a:r>
                <a:r>
                  <a:rPr lang="hu-HU" sz="2400" i="1" dirty="0" smtClean="0"/>
                  <a:t>,g</a:t>
                </a:r>
                <a:r>
                  <a:rPr lang="hu-HU" sz="2400" dirty="0" smtClean="0"/>
                  <a:t>(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hu-HU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hu-HU" sz="2400" dirty="0" smtClean="0"/>
                  <a:t>)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141" y="2252342"/>
                <a:ext cx="2605842" cy="384336"/>
              </a:xfrm>
              <a:prstGeom prst="rect">
                <a:avLst/>
              </a:prstGeom>
              <a:blipFill>
                <a:blip r:embed="rId4"/>
                <a:stretch>
                  <a:fillRect l="-3972" t="-21875" r="-4439" b="-43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976354" y="2946868"/>
            <a:ext cx="1049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Bayes decision problem, the aim is to minimize the risk, i.e., the goal is to find a</a:t>
            </a:r>
            <a:r>
              <a:rPr lang="hu-HU" sz="2400" dirty="0" smtClean="0"/>
              <a:t> </a:t>
            </a:r>
            <a:r>
              <a:rPr lang="en-US" sz="2400" dirty="0" smtClean="0"/>
              <a:t>function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152140" y="3654984"/>
                <a:ext cx="27506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1,2,…,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40" y="3654984"/>
                <a:ext cx="2750689" cy="369332"/>
              </a:xfrm>
              <a:prstGeom prst="rect">
                <a:avLst/>
              </a:prstGeom>
              <a:blipFill>
                <a:blip r:embed="rId5"/>
                <a:stretch>
                  <a:fillRect l="-2217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1005840" y="4128896"/>
            <a:ext cx="147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such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3824902" y="4711060"/>
                <a:ext cx="3625929" cy="525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hu-HU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1,2,…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902" y="4711060"/>
                <a:ext cx="3625929" cy="525272"/>
              </a:xfrm>
              <a:prstGeom prst="rect">
                <a:avLst/>
              </a:prstGeom>
              <a:blipFill>
                <a:blip r:embed="rId6"/>
                <a:stretch>
                  <a:fillRect l="-1513" r="-2521" b="-151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1029788" y="5708422"/>
                <a:ext cx="102482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is called the </a:t>
                </a:r>
                <a:r>
                  <a:rPr lang="en-US" sz="2400" b="1" dirty="0" smtClean="0"/>
                  <a:t>Bayes decision function</a:t>
                </a:r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b="1" dirty="0" smtClean="0"/>
                  <a:t>Bayes risk</a:t>
                </a:r>
                <a:endParaRPr lang="hu-HU" sz="2400" b="1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88" y="5708422"/>
                <a:ext cx="10248255" cy="461665"/>
              </a:xfrm>
              <a:prstGeom prst="rect">
                <a:avLst/>
              </a:prstGeom>
              <a:blipFill>
                <a:blip r:embed="rId7"/>
                <a:stretch>
                  <a:fillRect l="-952" t="-10526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églalap 6"/>
          <p:cNvSpPr/>
          <p:nvPr/>
        </p:nvSpPr>
        <p:spPr>
          <a:xfrm>
            <a:off x="801511" y="2946868"/>
            <a:ext cx="10804091" cy="336362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47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39" y="598202"/>
            <a:ext cx="10154454" cy="58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3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9" y="1143142"/>
            <a:ext cx="11361004" cy="45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3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0" y="993515"/>
            <a:ext cx="10519095" cy="201094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75935" y="4245429"/>
            <a:ext cx="8711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That is, in multivariate normal case, we can reach the minimal risk!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0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1" y="404949"/>
            <a:ext cx="10277740" cy="60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6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3" y="1460914"/>
            <a:ext cx="11233207" cy="41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1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94" y="2285911"/>
            <a:ext cx="11404208" cy="267797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63" y="565177"/>
            <a:ext cx="4954430" cy="8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208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069"/>
            <a:ext cx="12072270" cy="27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8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7" y="1786183"/>
            <a:ext cx="10238539" cy="51079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1" y="499816"/>
            <a:ext cx="1180287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3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" y="0"/>
            <a:ext cx="12166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0" y="95641"/>
            <a:ext cx="11815610" cy="67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3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39946" y="541145"/>
            <a:ext cx="715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posteriori probabilities, introduce the notations: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899769" y="1301432"/>
                <a:ext cx="2729914" cy="424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|</m:t>
                      </m:r>
                      <m:bar>
                        <m:bar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769" y="1301432"/>
                <a:ext cx="2729914" cy="424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1815737" y="2031591"/>
                <a:ext cx="5432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Let the decision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be defined by</a:t>
                </a:r>
                <a:endParaRPr lang="hu-HU" sz="24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2031591"/>
                <a:ext cx="5432256" cy="461665"/>
              </a:xfrm>
              <a:prstGeom prst="rect">
                <a:avLst/>
              </a:prstGeom>
              <a:blipFill>
                <a:blip r:embed="rId3"/>
                <a:stretch>
                  <a:fillRect l="-1796" t="-10526" r="-786" b="-289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414691" y="2690949"/>
                <a:ext cx="4571316" cy="1079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91" y="2690949"/>
                <a:ext cx="4571316" cy="1079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1712446" y="3726338"/>
            <a:ext cx="997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>
                <a:solidFill>
                  <a:srgbClr val="0070C0"/>
                </a:solidFill>
              </a:rPr>
              <a:t>arg</a:t>
            </a:r>
            <a:r>
              <a:rPr lang="en-US" sz="2400" dirty="0" smtClean="0">
                <a:solidFill>
                  <a:srgbClr val="0070C0"/>
                </a:solidFill>
              </a:rPr>
              <a:t> min</a:t>
            </a:r>
            <a:r>
              <a:rPr lang="en-US" sz="2400" dirty="0" smtClean="0"/>
              <a:t> is not unique then choose the smallest </a:t>
            </a:r>
            <a:r>
              <a:rPr lang="hu-HU" sz="2400" i="1" dirty="0" smtClean="0"/>
              <a:t>y</a:t>
            </a:r>
            <a:r>
              <a:rPr lang="hu-HU" sz="2400" dirty="0" smtClean="0"/>
              <a:t>’</a:t>
            </a:r>
            <a:r>
              <a:rPr lang="en-US" sz="2400" dirty="0" smtClean="0"/>
              <a:t> , which minimizes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sum.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39946" y="4610629"/>
            <a:ext cx="696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definition implies that for any decision function </a:t>
            </a:r>
            <a:r>
              <a:rPr lang="en-US" sz="2400" i="1" dirty="0" smtClean="0"/>
              <a:t>g</a:t>
            </a:r>
            <a:r>
              <a:rPr lang="en-US" sz="2400" dirty="0" smtClean="0"/>
              <a:t>,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3260562" y="5421085"/>
                <a:ext cx="5927648" cy="1079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sSup>
                        <m:sSupPr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r>
                        <a:rPr lang="hu-H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d>
                      <m:r>
                        <a:rPr lang="hu-HU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hu-HU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62" y="5421085"/>
                <a:ext cx="5927648" cy="1079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6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91440"/>
            <a:ext cx="11766719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6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2" y="280424"/>
            <a:ext cx="10982897" cy="64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91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99" y="234607"/>
            <a:ext cx="9327137" cy="63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2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2" y="56288"/>
            <a:ext cx="9610463" cy="68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47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23" y="181783"/>
            <a:ext cx="9068605" cy="64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92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67" y="219950"/>
            <a:ext cx="9746460" cy="64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2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80" y="332545"/>
            <a:ext cx="10028974" cy="64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15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34" y="154538"/>
            <a:ext cx="9270829" cy="67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9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63554" y="4003372"/>
            <a:ext cx="10278548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114300">
              <a:spcBef>
                <a:spcPts val="1080"/>
              </a:spcBef>
              <a:spcAft>
                <a:spcPts val="72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Wilks' </a:t>
            </a:r>
            <a:r>
              <a:rPr lang="en-US" sz="2400" b="1" u="sng" dirty="0" smtClean="0">
                <a:solidFill>
                  <a:srgbClr val="000000"/>
                </a:solidFill>
              </a:rPr>
              <a:t>Lamb</a:t>
            </a:r>
            <a:r>
              <a:rPr lang="hu-HU" sz="2400" b="1" u="sng" dirty="0" smtClean="0">
                <a:solidFill>
                  <a:srgbClr val="000000"/>
                </a:solidFill>
              </a:rPr>
              <a:t>d</a:t>
            </a:r>
            <a:r>
              <a:rPr lang="en-US" sz="2400" b="1" u="sng" dirty="0" smtClean="0">
                <a:solidFill>
                  <a:srgbClr val="000000"/>
                </a:solidFill>
              </a:rPr>
              <a:t>a </a:t>
            </a:r>
            <a:r>
              <a:rPr lang="en-US" sz="2400" b="1" u="sng" dirty="0">
                <a:solidFill>
                  <a:srgbClr val="000000"/>
                </a:solidFill>
              </a:rPr>
              <a:t>Test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400" dirty="0">
                <a:solidFill>
                  <a:srgbClr val="000000"/>
                </a:solidFill>
              </a:rPr>
              <a:t>Wilks' Lambda test is to test which variable contribute significance in </a:t>
            </a:r>
            <a:r>
              <a:rPr lang="en-US" sz="2400" dirty="0" err="1" smtClean="0">
                <a:solidFill>
                  <a:srgbClr val="000000"/>
                </a:solidFill>
              </a:rPr>
              <a:t>discrimina</a:t>
            </a:r>
            <a:r>
              <a:rPr lang="hu-HU" sz="24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t </a:t>
            </a:r>
            <a:r>
              <a:rPr lang="en-US" sz="2400" dirty="0">
                <a:solidFill>
                  <a:srgbClr val="000000"/>
                </a:solidFill>
              </a:rPr>
              <a:t>function. The closer Wilks' lambda is to 0, the more the variable contributes to the discriminant function. The table also provide a Chi-Square </a:t>
            </a:r>
            <a:r>
              <a:rPr lang="en-US" sz="2400" dirty="0" err="1">
                <a:solidFill>
                  <a:srgbClr val="000000"/>
                </a:solidFill>
              </a:rPr>
              <a:t>statsitic</a:t>
            </a:r>
            <a:r>
              <a:rPr lang="en-US" sz="2400" dirty="0">
                <a:solidFill>
                  <a:srgbClr val="000000"/>
                </a:solidFill>
              </a:rPr>
              <a:t> to test the significance of Wilk's Lambda. If the </a:t>
            </a:r>
            <a:r>
              <a:rPr lang="hu-HU" sz="2400" i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-value </a:t>
            </a:r>
            <a:r>
              <a:rPr lang="en-US" sz="2400" dirty="0">
                <a:solidFill>
                  <a:srgbClr val="000000"/>
                </a:solidFill>
              </a:rPr>
              <a:t>if less than 0.05, we can conclude that the corresponding function explain the group membership well.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40971" y="666206"/>
            <a:ext cx="832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goodness-of-fit parameter, Wilks’ lambda, is defined as follows: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40971" y="2859873"/>
            <a:ext cx="1012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</a:t>
            </a:r>
            <a:r>
              <a:rPr lang="en-US" sz="2400" i="1" dirty="0" err="1" smtClean="0"/>
              <a:t>λ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i="1" dirty="0" err="1"/>
              <a:t>j</a:t>
            </a:r>
            <a:r>
              <a:rPr lang="en-US" sz="2400" dirty="0" err="1"/>
              <a:t>th</a:t>
            </a:r>
            <a:r>
              <a:rPr lang="en-US" sz="2400" dirty="0"/>
              <a:t> eigenvalue corresponding to the eigenvector described above and </a:t>
            </a:r>
            <a:r>
              <a:rPr lang="en-US" sz="2400" i="1" dirty="0"/>
              <a:t>m</a:t>
            </a:r>
            <a:r>
              <a:rPr lang="en-US" sz="2400" dirty="0"/>
              <a:t> is the minimum of </a:t>
            </a:r>
            <a:r>
              <a:rPr lang="hu-HU" sz="2400" i="1" dirty="0"/>
              <a:t>C</a:t>
            </a:r>
            <a:r>
              <a:rPr lang="en-US" sz="2400" dirty="0" smtClean="0"/>
              <a:t>-1</a:t>
            </a:r>
            <a:r>
              <a:rPr lang="hu-HU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/>
              <a:t>p</a:t>
            </a:r>
            <a:r>
              <a:rPr lang="en-US" sz="2400" dirty="0"/>
              <a:t>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40" y="1440373"/>
            <a:ext cx="3560326" cy="11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6175" y="552991"/>
            <a:ext cx="659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 smtClean="0"/>
              <a:t>For any decision function </a:t>
            </a:r>
            <a:r>
              <a:rPr lang="en-US" sz="2400" i="1" dirty="0" smtClean="0"/>
              <a:t>g</a:t>
            </a:r>
            <a:r>
              <a:rPr lang="en-US" sz="2400" dirty="0" smtClean="0"/>
              <a:t>, we have that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8321297" y="599157"/>
                <a:ext cx="17581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2400" dirty="0" smtClean="0"/>
                  <a:t>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297" y="599157"/>
                <a:ext cx="1758174" cy="369332"/>
              </a:xfrm>
              <a:prstGeom prst="rect">
                <a:avLst/>
              </a:prstGeom>
              <a:blipFill>
                <a:blip r:embed="rId2"/>
                <a:stretch>
                  <a:fillRect l="-10417" t="-24590" r="-7639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423726" y="1469804"/>
            <a:ext cx="695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en-US" sz="2400" dirty="0" smtClean="0"/>
              <a:t>. For a decision function </a:t>
            </a:r>
            <a:r>
              <a:rPr lang="en-US" sz="2400" i="1" dirty="0" smtClean="0"/>
              <a:t>g</a:t>
            </a:r>
            <a:r>
              <a:rPr lang="en-US" sz="2400" dirty="0" smtClean="0"/>
              <a:t>, let’s calculate the risk.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423726" y="2441958"/>
                <a:ext cx="5904348" cy="784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hu-H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ctrlPr>
                                <a:rPr lang="hu-H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hu-HU" sz="2400" dirty="0">
                  <a:solidFill>
                    <a:prstClr val="black"/>
                  </a:solidFill>
                </a:endParaRPr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6" y="2441958"/>
                <a:ext cx="5904348" cy="784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993329" y="2052399"/>
                <a:ext cx="6016455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′=1</m:t>
                                  </m:r>
                                </m:sub>
                                <m:sup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nary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d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bar>
                                    <m:barPr>
                                      <m:ctrlP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29" y="2052399"/>
                <a:ext cx="6016455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794487" y="3494716"/>
                <a:ext cx="5767605" cy="1548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hu-HU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′=1</m:t>
                                  </m:r>
                                </m:sub>
                                <m:sup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nary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hu-HU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hu-HU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bar>
                                            <m:barPr>
                                              <m:ctrlP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d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sSup>
                                        <m:sSupPr>
                                          <m:ctrlP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sub>
                              </m:sSub>
                              <m:r>
                                <a:rPr lang="hu-HU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bar>
                                    <m:bar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hu-HU" sz="2400" dirty="0">
                  <a:solidFill>
                    <a:prstClr val="black"/>
                  </a:solidFill>
                </a:endParaRPr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487" y="3494716"/>
                <a:ext cx="5767605" cy="1548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7462778" y="3478263"/>
                <a:ext cx="383605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78" y="3478263"/>
                <a:ext cx="3836050" cy="1271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églalap 9"/>
          <p:cNvSpPr/>
          <p:nvPr/>
        </p:nvSpPr>
        <p:spPr>
          <a:xfrm>
            <a:off x="1543050" y="393362"/>
            <a:ext cx="9170106" cy="67627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11" name="Szövegdoboz 10"/>
          <p:cNvSpPr txBox="1"/>
          <p:nvPr/>
        </p:nvSpPr>
        <p:spPr>
          <a:xfrm>
            <a:off x="423726" y="4650602"/>
            <a:ext cx="2230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This</a:t>
            </a:r>
            <a:r>
              <a:rPr lang="hu-HU" sz="2400" dirty="0" smtClean="0"/>
              <a:t> </a:t>
            </a:r>
            <a:r>
              <a:rPr lang="hu-HU" sz="2400" dirty="0" err="1" smtClean="0"/>
              <a:t>implies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606501" y="5126439"/>
                <a:ext cx="4706032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ar>
                                <m:bar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hu-H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1" y="5126439"/>
                <a:ext cx="4706032" cy="11791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4974868" y="5140611"/>
                <a:ext cx="5104603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hu-H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hu-HU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hu-HU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hu-HU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d>
                            </m:e>
                          </m:nary>
                        </m:e>
                      </m:d>
                      <m:r>
                        <a:rPr lang="hu-HU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hu-HU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hu-H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u-H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68" y="5140611"/>
                <a:ext cx="5104603" cy="11791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1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36197" y="670225"/>
            <a:ext cx="1172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Concerning the cost function, the most frequently studied example is the so called 0 − 1 loss: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3482769" y="1532521"/>
                <a:ext cx="3055708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69" y="1532521"/>
                <a:ext cx="3055708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/>
          <p:cNvSpPr txBox="1"/>
          <p:nvPr/>
        </p:nvSpPr>
        <p:spPr>
          <a:xfrm>
            <a:off x="1123758" y="2505265"/>
            <a:ext cx="818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the 0 − 1 loss, the corresponding risk is the error probability: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859527" y="3287499"/>
                <a:ext cx="6927859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bar>
                                  <m:barPr>
                                    <m:ctrlP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ba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u-HU" sz="2400" dirty="0" smtClean="0"/>
                  <a:t>,</a:t>
                </a:r>
                <a:endParaRPr lang="hu-HU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27" y="3287499"/>
                <a:ext cx="6927859" cy="549446"/>
              </a:xfrm>
              <a:prstGeom prst="rect">
                <a:avLst/>
              </a:prstGeom>
              <a:blipFill>
                <a:blip r:embed="rId3"/>
                <a:stretch>
                  <a:fillRect r="-1671" b="-188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1224688" y="4137205"/>
            <a:ext cx="428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the Bayes decision is of form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3482769" y="4832597"/>
                <a:ext cx="6009274" cy="93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bar>
                                        <m:barPr>
                                          <m:ctrlP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d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arg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hu-HU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u-HU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hu-HU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hu-HU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hu-HU" sz="2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hu-HU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hu-HU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hu-HU" sz="2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69" y="4832597"/>
                <a:ext cx="6009274" cy="937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/>
          <p:cNvSpPr txBox="1"/>
          <p:nvPr/>
        </p:nvSpPr>
        <p:spPr>
          <a:xfrm>
            <a:off x="1242645" y="5861798"/>
            <a:ext cx="6329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is called maximum posteriori decision, too.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810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449944" y="580571"/>
                <a:ext cx="11001828" cy="86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If the distribution of the observation vector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 smtClean="0"/>
                  <a:t> has density, then the Bayes decision has an equivalent formulation. Introduce the notations for density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lang="en-US" sz="2400" dirty="0" smtClean="0"/>
                  <a:t> by</a:t>
                </a:r>
                <a:endParaRPr lang="hu-HU" sz="2400" dirty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4" y="580571"/>
                <a:ext cx="11001828" cy="861005"/>
              </a:xfrm>
              <a:prstGeom prst="rect">
                <a:avLst/>
              </a:prstGeom>
              <a:blipFill>
                <a:blip r:embed="rId2"/>
                <a:stretch>
                  <a:fillRect l="-886" t="-4965" b="-141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3809999" y="1553028"/>
                <a:ext cx="3335867" cy="8608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1553028"/>
                <a:ext cx="3335867" cy="860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1132114" y="2670629"/>
            <a:ext cx="459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the conditional densities by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2779485" y="3479227"/>
                <a:ext cx="3776931" cy="860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nary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485" y="3479227"/>
                <a:ext cx="3776931" cy="860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1211942" y="4542695"/>
            <a:ext cx="367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for a priori probabilities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952796" y="4557968"/>
                <a:ext cx="1996124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796" y="4557968"/>
                <a:ext cx="1996124" cy="398507"/>
              </a:xfrm>
              <a:prstGeom prst="rect">
                <a:avLst/>
              </a:prstGeom>
              <a:blipFill>
                <a:blip r:embed="rId5"/>
                <a:stretch>
                  <a:fillRect l="-3354" b="-2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7057327" y="4542695"/>
            <a:ext cx="358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 it is easy to check that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229029" y="5627522"/>
                <a:ext cx="4808659" cy="831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ba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29" y="5627522"/>
                <a:ext cx="4808659" cy="8315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442</Words>
  <Application>Microsoft Office PowerPoint</Application>
  <PresentationFormat>Szélesvásznú</PresentationFormat>
  <Paragraphs>77</Paragraphs>
  <Slides>68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Symbol</vt:lpstr>
      <vt:lpstr>Office-téma</vt:lpstr>
      <vt:lpstr>Pattern Recognition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</dc:title>
  <dc:creator>Windows-felhasználó</dc:creator>
  <cp:lastModifiedBy>Windows-felhasználó</cp:lastModifiedBy>
  <cp:revision>72</cp:revision>
  <dcterms:created xsi:type="dcterms:W3CDTF">2018-02-11T14:30:03Z</dcterms:created>
  <dcterms:modified xsi:type="dcterms:W3CDTF">2018-04-17T13:21:02Z</dcterms:modified>
</cp:coreProperties>
</file>