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8" r:id="rId17"/>
    <p:sldId id="272" r:id="rId18"/>
    <p:sldId id="273" r:id="rId19"/>
    <p:sldId id="274" r:id="rId20"/>
    <p:sldId id="275" r:id="rId21"/>
    <p:sldId id="276" r:id="rId22"/>
    <p:sldId id="277" r:id="rId23"/>
    <p:sldId id="278" r:id="rId24"/>
    <p:sldId id="306" r:id="rId25"/>
    <p:sldId id="307" r:id="rId26"/>
    <p:sldId id="279" r:id="rId27"/>
    <p:sldId id="290" r:id="rId28"/>
    <p:sldId id="292" r:id="rId29"/>
    <p:sldId id="313" r:id="rId30"/>
    <p:sldId id="291" r:id="rId31"/>
    <p:sldId id="314" r:id="rId32"/>
    <p:sldId id="280" r:id="rId33"/>
    <p:sldId id="281" r:id="rId34"/>
    <p:sldId id="282" r:id="rId35"/>
    <p:sldId id="315" r:id="rId36"/>
    <p:sldId id="283" r:id="rId37"/>
    <p:sldId id="284" r:id="rId38"/>
    <p:sldId id="289" r:id="rId39"/>
    <p:sldId id="285" r:id="rId40"/>
    <p:sldId id="286" r:id="rId41"/>
    <p:sldId id="308" r:id="rId42"/>
    <p:sldId id="309" r:id="rId43"/>
    <p:sldId id="310" r:id="rId44"/>
    <p:sldId id="311" r:id="rId45"/>
    <p:sldId id="312" r:id="rId46"/>
    <p:sldId id="316" r:id="rId47"/>
    <p:sldId id="317" r:id="rId48"/>
    <p:sldId id="318" r:id="rId49"/>
    <p:sldId id="319" r:id="rId50"/>
    <p:sldId id="320" r:id="rId51"/>
    <p:sldId id="321" r:id="rId52"/>
    <p:sldId id="287"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2A46A13C-35D3-4058-8AD9-596FAE6A3C30}" type="datetimeFigureOut">
              <a:rPr lang="hu-HU" smtClean="0"/>
              <a:t>2018. 03. 24.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192240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A46A13C-35D3-4058-8AD9-596FAE6A3C30}" type="datetimeFigureOut">
              <a:rPr lang="hu-HU" smtClean="0"/>
              <a:t>2018. 03. 24.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370939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A46A13C-35D3-4058-8AD9-596FAE6A3C30}" type="datetimeFigureOut">
              <a:rPr lang="hu-HU" smtClean="0"/>
              <a:t>2018. 03. 24.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264386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A46A13C-35D3-4058-8AD9-596FAE6A3C30}" type="datetimeFigureOut">
              <a:rPr lang="hu-HU" smtClean="0"/>
              <a:t>2018. 03. 24.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378137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A46A13C-35D3-4058-8AD9-596FAE6A3C30}" type="datetimeFigureOut">
              <a:rPr lang="hu-HU" smtClean="0"/>
              <a:t>2018. 03. 24.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66429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A46A13C-35D3-4058-8AD9-596FAE6A3C30}" type="datetimeFigureOut">
              <a:rPr lang="hu-HU" smtClean="0"/>
              <a:t>2018. 03. 24.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106345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A46A13C-35D3-4058-8AD9-596FAE6A3C30}" type="datetimeFigureOut">
              <a:rPr lang="hu-HU" smtClean="0"/>
              <a:t>2018. 03. 24.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121826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A46A13C-35D3-4058-8AD9-596FAE6A3C30}" type="datetimeFigureOut">
              <a:rPr lang="hu-HU" smtClean="0"/>
              <a:t>2018. 03. 24.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184072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A46A13C-35D3-4058-8AD9-596FAE6A3C30}" type="datetimeFigureOut">
              <a:rPr lang="hu-HU" smtClean="0"/>
              <a:t>2018. 03. 24.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187024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A46A13C-35D3-4058-8AD9-596FAE6A3C30}" type="datetimeFigureOut">
              <a:rPr lang="hu-HU" smtClean="0"/>
              <a:t>2018. 03. 24.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210623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A46A13C-35D3-4058-8AD9-596FAE6A3C30}" type="datetimeFigureOut">
              <a:rPr lang="hu-HU" smtClean="0"/>
              <a:t>2018. 03. 24.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D4A2709-EC0B-496D-9192-96807B53A1E9}" type="slidenum">
              <a:rPr lang="hu-HU" smtClean="0"/>
              <a:t>‹#›</a:t>
            </a:fld>
            <a:endParaRPr lang="hu-HU"/>
          </a:p>
        </p:txBody>
      </p:sp>
    </p:spTree>
    <p:extLst>
      <p:ext uri="{BB962C8B-B14F-4D97-AF65-F5344CB8AC3E}">
        <p14:creationId xmlns:p14="http://schemas.microsoft.com/office/powerpoint/2010/main" val="93987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6A13C-35D3-4058-8AD9-596FAE6A3C30}" type="datetimeFigureOut">
              <a:rPr lang="hu-HU" smtClean="0"/>
              <a:t>2018. 03. 24.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A2709-EC0B-496D-9192-96807B53A1E9}" type="slidenum">
              <a:rPr lang="hu-HU" smtClean="0"/>
              <a:t>‹#›</a:t>
            </a:fld>
            <a:endParaRPr lang="hu-HU"/>
          </a:p>
        </p:txBody>
      </p:sp>
    </p:spTree>
    <p:extLst>
      <p:ext uri="{BB962C8B-B14F-4D97-AF65-F5344CB8AC3E}">
        <p14:creationId xmlns:p14="http://schemas.microsoft.com/office/powerpoint/2010/main" val="894581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7.emf"/><Relationship Id="rId4" Type="http://schemas.openxmlformats.org/officeDocument/2006/relationships/image" Target="../media/image5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emf"/></Relationships>
</file>

<file path=ppt/slides/_rels/slide4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emf"/><Relationship Id="rId5" Type="http://schemas.openxmlformats.org/officeDocument/2006/relationships/image" Target="../media/image78.jpeg"/><Relationship Id="rId4" Type="http://schemas.openxmlformats.org/officeDocument/2006/relationships/image" Target="../media/image77.jpeg"/></Relationships>
</file>

<file path=ppt/slides/_rels/slide52.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emf"/><Relationship Id="rId4" Type="http://schemas.openxmlformats.org/officeDocument/2006/relationships/image" Target="../media/image88.emf"/></Relationships>
</file>

<file path=ppt/slides/_rels/slide58.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94.emf"/></Relationships>
</file>

<file path=ppt/slides/_rels/slide6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Multivariate</a:t>
            </a:r>
            <a:r>
              <a:rPr lang="hu-HU" dirty="0" smtClean="0"/>
              <a:t> </a:t>
            </a:r>
            <a:r>
              <a:rPr lang="hu-HU" dirty="0" err="1" smtClean="0"/>
              <a:t>Linear</a:t>
            </a:r>
            <a:r>
              <a:rPr lang="hu-HU" dirty="0" smtClean="0"/>
              <a:t> </a:t>
            </a:r>
            <a:r>
              <a:rPr lang="hu-HU" dirty="0" err="1" smtClean="0"/>
              <a:t>Regression</a:t>
            </a:r>
            <a:endParaRPr lang="hu-HU" dirty="0"/>
          </a:p>
        </p:txBody>
      </p:sp>
      <p:sp>
        <p:nvSpPr>
          <p:cNvPr id="3" name="Alcím 2"/>
          <p:cNvSpPr>
            <a:spLocks noGrp="1"/>
          </p:cNvSpPr>
          <p:nvPr>
            <p:ph type="subTitle" idx="1"/>
          </p:nvPr>
        </p:nvSpPr>
        <p:spPr/>
        <p:txBody>
          <a:bodyPr/>
          <a:lstStyle/>
          <a:p>
            <a:r>
              <a:rPr lang="hu-HU" dirty="0" smtClean="0"/>
              <a:t>PhD </a:t>
            </a:r>
            <a:r>
              <a:rPr lang="hu-HU" dirty="0" err="1" smtClean="0"/>
              <a:t>Course</a:t>
            </a:r>
            <a:endParaRPr lang="hu-HU" dirty="0"/>
          </a:p>
        </p:txBody>
      </p:sp>
    </p:spTree>
    <p:extLst>
      <p:ext uri="{BB962C8B-B14F-4D97-AF65-F5344CB8AC3E}">
        <p14:creationId xmlns:p14="http://schemas.microsoft.com/office/powerpoint/2010/main" val="1484787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07708" y="321309"/>
            <a:ext cx="5340559" cy="859611"/>
          </a:xfrm>
          <a:prstGeom prst="rect">
            <a:avLst/>
          </a:prstGeom>
        </p:spPr>
      </p:pic>
      <p:pic>
        <p:nvPicPr>
          <p:cNvPr id="3" name="Kép 2"/>
          <p:cNvPicPr>
            <a:picLocks noChangeAspect="1"/>
          </p:cNvPicPr>
          <p:nvPr/>
        </p:nvPicPr>
        <p:blipFill>
          <a:blip r:embed="rId3"/>
          <a:stretch>
            <a:fillRect/>
          </a:stretch>
        </p:blipFill>
        <p:spPr>
          <a:xfrm>
            <a:off x="691242" y="1329322"/>
            <a:ext cx="9537715" cy="669295"/>
          </a:xfrm>
          <a:prstGeom prst="rect">
            <a:avLst/>
          </a:prstGeom>
        </p:spPr>
      </p:pic>
      <p:pic>
        <p:nvPicPr>
          <p:cNvPr id="4" name="Kép 3"/>
          <p:cNvPicPr>
            <a:picLocks noChangeAspect="1"/>
          </p:cNvPicPr>
          <p:nvPr/>
        </p:nvPicPr>
        <p:blipFill>
          <a:blip r:embed="rId4"/>
          <a:stretch>
            <a:fillRect/>
          </a:stretch>
        </p:blipFill>
        <p:spPr>
          <a:xfrm>
            <a:off x="286225" y="1998617"/>
            <a:ext cx="11759738" cy="4101737"/>
          </a:xfrm>
          <a:prstGeom prst="rect">
            <a:avLst/>
          </a:prstGeom>
        </p:spPr>
      </p:pic>
    </p:spTree>
    <p:extLst>
      <p:ext uri="{BB962C8B-B14F-4D97-AF65-F5344CB8AC3E}">
        <p14:creationId xmlns:p14="http://schemas.microsoft.com/office/powerpoint/2010/main" val="76670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73023" y="373560"/>
            <a:ext cx="5340559" cy="859611"/>
          </a:xfrm>
          <a:prstGeom prst="rect">
            <a:avLst/>
          </a:prstGeom>
        </p:spPr>
      </p:pic>
      <p:pic>
        <p:nvPicPr>
          <p:cNvPr id="3" name="Kép 2"/>
          <p:cNvPicPr>
            <a:picLocks noChangeAspect="1"/>
          </p:cNvPicPr>
          <p:nvPr/>
        </p:nvPicPr>
        <p:blipFill>
          <a:blip r:embed="rId3"/>
          <a:stretch>
            <a:fillRect/>
          </a:stretch>
        </p:blipFill>
        <p:spPr>
          <a:xfrm>
            <a:off x="669006" y="1233170"/>
            <a:ext cx="11254135" cy="5259069"/>
          </a:xfrm>
          <a:prstGeom prst="rect">
            <a:avLst/>
          </a:prstGeom>
        </p:spPr>
      </p:pic>
    </p:spTree>
    <p:extLst>
      <p:ext uri="{BB962C8B-B14F-4D97-AF65-F5344CB8AC3E}">
        <p14:creationId xmlns:p14="http://schemas.microsoft.com/office/powerpoint/2010/main" val="4908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46898" y="465000"/>
            <a:ext cx="5340559" cy="859611"/>
          </a:xfrm>
          <a:prstGeom prst="rect">
            <a:avLst/>
          </a:prstGeom>
        </p:spPr>
      </p:pic>
      <p:pic>
        <p:nvPicPr>
          <p:cNvPr id="3" name="Kép 2"/>
          <p:cNvPicPr>
            <a:picLocks noChangeAspect="1"/>
          </p:cNvPicPr>
          <p:nvPr/>
        </p:nvPicPr>
        <p:blipFill>
          <a:blip r:embed="rId3"/>
          <a:stretch>
            <a:fillRect/>
          </a:stretch>
        </p:blipFill>
        <p:spPr>
          <a:xfrm>
            <a:off x="478554" y="1444403"/>
            <a:ext cx="8887515" cy="512419"/>
          </a:xfrm>
          <a:prstGeom prst="rect">
            <a:avLst/>
          </a:prstGeom>
        </p:spPr>
      </p:pic>
      <p:pic>
        <p:nvPicPr>
          <p:cNvPr id="4" name="Kép 3"/>
          <p:cNvPicPr>
            <a:picLocks noChangeAspect="1"/>
          </p:cNvPicPr>
          <p:nvPr/>
        </p:nvPicPr>
        <p:blipFill>
          <a:blip r:embed="rId4"/>
          <a:stretch>
            <a:fillRect/>
          </a:stretch>
        </p:blipFill>
        <p:spPr>
          <a:xfrm>
            <a:off x="1326205" y="2076614"/>
            <a:ext cx="9986229" cy="3547788"/>
          </a:xfrm>
          <a:prstGeom prst="rect">
            <a:avLst/>
          </a:prstGeom>
        </p:spPr>
      </p:pic>
      <p:pic>
        <p:nvPicPr>
          <p:cNvPr id="5" name="Kép 4"/>
          <p:cNvPicPr>
            <a:picLocks noChangeAspect="1"/>
          </p:cNvPicPr>
          <p:nvPr/>
        </p:nvPicPr>
        <p:blipFill>
          <a:blip r:embed="rId5"/>
          <a:stretch>
            <a:fillRect/>
          </a:stretch>
        </p:blipFill>
        <p:spPr>
          <a:xfrm>
            <a:off x="4012827" y="5861759"/>
            <a:ext cx="4483171" cy="774172"/>
          </a:xfrm>
          <a:prstGeom prst="rect">
            <a:avLst/>
          </a:prstGeom>
        </p:spPr>
      </p:pic>
    </p:spTree>
    <p:extLst>
      <p:ext uri="{BB962C8B-B14F-4D97-AF65-F5344CB8AC3E}">
        <p14:creationId xmlns:p14="http://schemas.microsoft.com/office/powerpoint/2010/main" val="210397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229778" y="321309"/>
            <a:ext cx="5340559" cy="859611"/>
          </a:xfrm>
          <a:prstGeom prst="rect">
            <a:avLst/>
          </a:prstGeom>
        </p:spPr>
      </p:pic>
      <p:pic>
        <p:nvPicPr>
          <p:cNvPr id="3" name="Kép 2"/>
          <p:cNvPicPr>
            <a:picLocks noChangeAspect="1"/>
          </p:cNvPicPr>
          <p:nvPr/>
        </p:nvPicPr>
        <p:blipFill>
          <a:blip r:embed="rId3"/>
          <a:stretch>
            <a:fillRect/>
          </a:stretch>
        </p:blipFill>
        <p:spPr>
          <a:xfrm>
            <a:off x="948816" y="1328179"/>
            <a:ext cx="10572603" cy="2891124"/>
          </a:xfrm>
          <a:prstGeom prst="rect">
            <a:avLst/>
          </a:prstGeom>
        </p:spPr>
      </p:pic>
    </p:spTree>
    <p:extLst>
      <p:ext uri="{BB962C8B-B14F-4D97-AF65-F5344CB8AC3E}">
        <p14:creationId xmlns:p14="http://schemas.microsoft.com/office/powerpoint/2010/main" val="38397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57154" y="271397"/>
            <a:ext cx="5082554" cy="818083"/>
          </a:xfrm>
          <a:prstGeom prst="rect">
            <a:avLst/>
          </a:prstGeom>
        </p:spPr>
      </p:pic>
      <p:pic>
        <p:nvPicPr>
          <p:cNvPr id="3" name="Kép 2"/>
          <p:cNvPicPr>
            <a:picLocks noChangeAspect="1"/>
          </p:cNvPicPr>
          <p:nvPr/>
        </p:nvPicPr>
        <p:blipFill>
          <a:blip r:embed="rId3"/>
          <a:stretch>
            <a:fillRect/>
          </a:stretch>
        </p:blipFill>
        <p:spPr>
          <a:xfrm>
            <a:off x="797740" y="945788"/>
            <a:ext cx="10775951" cy="5778119"/>
          </a:xfrm>
          <a:prstGeom prst="rect">
            <a:avLst/>
          </a:prstGeom>
        </p:spPr>
      </p:pic>
      <p:cxnSp>
        <p:nvCxnSpPr>
          <p:cNvPr id="5" name="Egyenes összekötő 4"/>
          <p:cNvCxnSpPr/>
          <p:nvPr/>
        </p:nvCxnSpPr>
        <p:spPr>
          <a:xfrm>
            <a:off x="2112903" y="2730137"/>
            <a:ext cx="1972491"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83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814354" y="224881"/>
            <a:ext cx="4403285" cy="708748"/>
          </a:xfrm>
          <a:prstGeom prst="rect">
            <a:avLst/>
          </a:prstGeom>
        </p:spPr>
      </p:pic>
      <p:pic>
        <p:nvPicPr>
          <p:cNvPr id="3" name="Kép 2"/>
          <p:cNvPicPr>
            <a:picLocks noChangeAspect="1"/>
          </p:cNvPicPr>
          <p:nvPr/>
        </p:nvPicPr>
        <p:blipFill>
          <a:blip r:embed="rId3"/>
          <a:stretch>
            <a:fillRect/>
          </a:stretch>
        </p:blipFill>
        <p:spPr>
          <a:xfrm>
            <a:off x="432966" y="933629"/>
            <a:ext cx="10972148" cy="5819868"/>
          </a:xfrm>
          <a:prstGeom prst="rect">
            <a:avLst/>
          </a:prstGeom>
        </p:spPr>
      </p:pic>
      <p:cxnSp>
        <p:nvCxnSpPr>
          <p:cNvPr id="5" name="Egyenes összekötő 4"/>
          <p:cNvCxnSpPr/>
          <p:nvPr/>
        </p:nvCxnSpPr>
        <p:spPr>
          <a:xfrm>
            <a:off x="1645920" y="1332411"/>
            <a:ext cx="4376057" cy="1306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48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789317" y="2703331"/>
            <a:ext cx="4023940" cy="3619092"/>
          </a:xfrm>
          <a:prstGeom prst="rect">
            <a:avLst/>
          </a:prstGeom>
        </p:spPr>
      </p:pic>
      <p:sp>
        <p:nvSpPr>
          <p:cNvPr id="3" name="Szövegdoboz 2"/>
          <p:cNvSpPr txBox="1"/>
          <p:nvPr/>
        </p:nvSpPr>
        <p:spPr>
          <a:xfrm>
            <a:off x="1070770" y="1464192"/>
            <a:ext cx="7509685" cy="923330"/>
          </a:xfrm>
          <a:prstGeom prst="rect">
            <a:avLst/>
          </a:prstGeom>
          <a:noFill/>
        </p:spPr>
        <p:txBody>
          <a:bodyPr wrap="none" rtlCol="0">
            <a:spAutoFit/>
          </a:bodyPr>
          <a:lstStyle/>
          <a:p>
            <a:r>
              <a:rPr lang="en-US" dirty="0"/>
              <a:t>Geometrical interpretation of the partial </a:t>
            </a:r>
            <a:r>
              <a:rPr lang="en-US" dirty="0" err="1"/>
              <a:t>correletion</a:t>
            </a:r>
            <a:r>
              <a:rPr lang="en-US" dirty="0"/>
              <a:t> between x and y. </a:t>
            </a:r>
          </a:p>
          <a:p>
            <a:endParaRPr lang="en-US" dirty="0"/>
          </a:p>
          <a:p>
            <a:r>
              <a:rPr lang="en-US" dirty="0"/>
              <a:t>The effect </a:t>
            </a:r>
            <a:r>
              <a:rPr lang="en-US" dirty="0" err="1"/>
              <a:t>coused</a:t>
            </a:r>
            <a:r>
              <a:rPr lang="en-US" dirty="0"/>
              <a:t> by z is eliminated at this correlation value between x and y.</a:t>
            </a:r>
            <a:endParaRPr lang="hu-HU" dirty="0"/>
          </a:p>
        </p:txBody>
      </p:sp>
    </p:spTree>
    <p:extLst>
      <p:ext uri="{BB962C8B-B14F-4D97-AF65-F5344CB8AC3E}">
        <p14:creationId xmlns:p14="http://schemas.microsoft.com/office/powerpoint/2010/main" val="201123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55216" y="2093788"/>
            <a:ext cx="11200425" cy="1668315"/>
          </a:xfrm>
          <a:prstGeom prst="rect">
            <a:avLst/>
          </a:prstGeom>
        </p:spPr>
      </p:pic>
      <p:sp>
        <p:nvSpPr>
          <p:cNvPr id="3" name="Szövegdoboz 2"/>
          <p:cNvSpPr txBox="1"/>
          <p:nvPr/>
        </p:nvSpPr>
        <p:spPr>
          <a:xfrm>
            <a:off x="4349932" y="587829"/>
            <a:ext cx="1994905" cy="523220"/>
          </a:xfrm>
          <a:prstGeom prst="rect">
            <a:avLst/>
          </a:prstGeom>
          <a:noFill/>
        </p:spPr>
        <p:txBody>
          <a:bodyPr wrap="none" rtlCol="0">
            <a:spAutoFit/>
          </a:bodyPr>
          <a:lstStyle/>
          <a:p>
            <a:r>
              <a:rPr lang="hu-HU" sz="2800" dirty="0" err="1" smtClean="0"/>
              <a:t>Partial</a:t>
            </a:r>
            <a:r>
              <a:rPr lang="hu-HU" sz="2800" dirty="0" smtClean="0"/>
              <a:t> F test</a:t>
            </a:r>
            <a:endParaRPr lang="hu-HU" sz="2800" dirty="0"/>
          </a:p>
        </p:txBody>
      </p:sp>
    </p:spTree>
    <p:extLst>
      <p:ext uri="{BB962C8B-B14F-4D97-AF65-F5344CB8AC3E}">
        <p14:creationId xmlns:p14="http://schemas.microsoft.com/office/powerpoint/2010/main" val="4174231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6033" y="1678012"/>
            <a:ext cx="11357420" cy="3782262"/>
          </a:xfrm>
          <a:prstGeom prst="rect">
            <a:avLst/>
          </a:prstGeom>
        </p:spPr>
      </p:pic>
      <p:sp>
        <p:nvSpPr>
          <p:cNvPr id="3" name="Szövegdoboz 2"/>
          <p:cNvSpPr txBox="1"/>
          <p:nvPr/>
        </p:nvSpPr>
        <p:spPr>
          <a:xfrm>
            <a:off x="4349932" y="587829"/>
            <a:ext cx="1994905" cy="523220"/>
          </a:xfrm>
          <a:prstGeom prst="rect">
            <a:avLst/>
          </a:prstGeom>
          <a:noFill/>
        </p:spPr>
        <p:txBody>
          <a:bodyPr wrap="none" rtlCol="0">
            <a:spAutoFit/>
          </a:bodyPr>
          <a:lstStyle/>
          <a:p>
            <a:r>
              <a:rPr lang="hu-HU" sz="2800" dirty="0" err="1" smtClean="0"/>
              <a:t>Partial</a:t>
            </a:r>
            <a:r>
              <a:rPr lang="hu-HU" sz="2800" dirty="0" smtClean="0"/>
              <a:t> F test</a:t>
            </a:r>
            <a:endParaRPr lang="hu-HU" sz="2800" dirty="0"/>
          </a:p>
        </p:txBody>
      </p:sp>
    </p:spTree>
    <p:extLst>
      <p:ext uri="{BB962C8B-B14F-4D97-AF65-F5344CB8AC3E}">
        <p14:creationId xmlns:p14="http://schemas.microsoft.com/office/powerpoint/2010/main" val="313403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349932" y="587829"/>
            <a:ext cx="1994905" cy="523220"/>
          </a:xfrm>
          <a:prstGeom prst="rect">
            <a:avLst/>
          </a:prstGeom>
          <a:noFill/>
        </p:spPr>
        <p:txBody>
          <a:bodyPr wrap="none" rtlCol="0">
            <a:spAutoFit/>
          </a:bodyPr>
          <a:lstStyle/>
          <a:p>
            <a:r>
              <a:rPr lang="hu-HU" sz="2800" dirty="0" err="1" smtClean="0"/>
              <a:t>Partial</a:t>
            </a:r>
            <a:r>
              <a:rPr lang="hu-HU" sz="2800" dirty="0" smtClean="0"/>
              <a:t> F test</a:t>
            </a:r>
            <a:endParaRPr lang="hu-HU" sz="2800" dirty="0"/>
          </a:p>
        </p:txBody>
      </p:sp>
      <p:pic>
        <p:nvPicPr>
          <p:cNvPr id="3" name="Kép 2"/>
          <p:cNvPicPr>
            <a:picLocks noChangeAspect="1"/>
          </p:cNvPicPr>
          <p:nvPr/>
        </p:nvPicPr>
        <p:blipFill>
          <a:blip r:embed="rId2"/>
          <a:stretch>
            <a:fillRect/>
          </a:stretch>
        </p:blipFill>
        <p:spPr>
          <a:xfrm>
            <a:off x="333594" y="1366418"/>
            <a:ext cx="11517284" cy="4969068"/>
          </a:xfrm>
          <a:prstGeom prst="rect">
            <a:avLst/>
          </a:prstGeom>
        </p:spPr>
      </p:pic>
    </p:spTree>
    <p:extLst>
      <p:ext uri="{BB962C8B-B14F-4D97-AF65-F5344CB8AC3E}">
        <p14:creationId xmlns:p14="http://schemas.microsoft.com/office/powerpoint/2010/main" val="53674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991394" y="156754"/>
            <a:ext cx="5082482" cy="584775"/>
          </a:xfrm>
          <a:prstGeom prst="rect">
            <a:avLst/>
          </a:prstGeom>
          <a:noFill/>
        </p:spPr>
        <p:txBody>
          <a:bodyPr wrap="none" rtlCol="0">
            <a:spAutoFit/>
          </a:bodyPr>
          <a:lstStyle/>
          <a:p>
            <a:r>
              <a:rPr lang="hu-HU" sz="3200" dirty="0" err="1" smtClean="0"/>
              <a:t>Multivariate</a:t>
            </a:r>
            <a:r>
              <a:rPr lang="hu-HU" sz="3200" dirty="0" smtClean="0"/>
              <a:t> </a:t>
            </a:r>
            <a:r>
              <a:rPr lang="hu-HU" sz="3200" dirty="0" err="1" smtClean="0"/>
              <a:t>linear</a:t>
            </a:r>
            <a:r>
              <a:rPr lang="hu-HU" sz="3200" dirty="0" smtClean="0"/>
              <a:t> </a:t>
            </a:r>
            <a:r>
              <a:rPr lang="hu-HU" sz="3200" dirty="0" err="1" smtClean="0"/>
              <a:t>regression</a:t>
            </a:r>
            <a:endParaRPr lang="hu-HU" sz="3200" dirty="0"/>
          </a:p>
        </p:txBody>
      </p:sp>
      <p:pic>
        <p:nvPicPr>
          <p:cNvPr id="5" name="Kép 4"/>
          <p:cNvPicPr>
            <a:picLocks noChangeAspect="1"/>
          </p:cNvPicPr>
          <p:nvPr/>
        </p:nvPicPr>
        <p:blipFill>
          <a:blip r:embed="rId2"/>
          <a:stretch>
            <a:fillRect/>
          </a:stretch>
        </p:blipFill>
        <p:spPr>
          <a:xfrm>
            <a:off x="255138" y="843581"/>
            <a:ext cx="11394339" cy="3545537"/>
          </a:xfrm>
          <a:prstGeom prst="rect">
            <a:avLst/>
          </a:prstGeom>
        </p:spPr>
      </p:pic>
      <p:pic>
        <p:nvPicPr>
          <p:cNvPr id="6" name="Kép 5"/>
          <p:cNvPicPr>
            <a:picLocks noChangeAspect="1"/>
          </p:cNvPicPr>
          <p:nvPr/>
        </p:nvPicPr>
        <p:blipFill>
          <a:blip r:embed="rId3"/>
          <a:stretch>
            <a:fillRect/>
          </a:stretch>
        </p:blipFill>
        <p:spPr>
          <a:xfrm>
            <a:off x="5276578" y="4219301"/>
            <a:ext cx="2260311" cy="2338253"/>
          </a:xfrm>
          <a:prstGeom prst="rect">
            <a:avLst/>
          </a:prstGeom>
        </p:spPr>
      </p:pic>
    </p:spTree>
    <p:extLst>
      <p:ext uri="{BB962C8B-B14F-4D97-AF65-F5344CB8AC3E}">
        <p14:creationId xmlns:p14="http://schemas.microsoft.com/office/powerpoint/2010/main" val="313586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349932" y="587829"/>
            <a:ext cx="1994905" cy="523220"/>
          </a:xfrm>
          <a:prstGeom prst="rect">
            <a:avLst/>
          </a:prstGeom>
          <a:noFill/>
        </p:spPr>
        <p:txBody>
          <a:bodyPr wrap="none" rtlCol="0">
            <a:spAutoFit/>
          </a:bodyPr>
          <a:lstStyle/>
          <a:p>
            <a:r>
              <a:rPr lang="hu-HU" sz="2800" dirty="0" err="1" smtClean="0"/>
              <a:t>Partial</a:t>
            </a:r>
            <a:r>
              <a:rPr lang="hu-HU" sz="2800" dirty="0" smtClean="0"/>
              <a:t> F test</a:t>
            </a:r>
            <a:endParaRPr lang="hu-HU" sz="2800" dirty="0"/>
          </a:p>
        </p:txBody>
      </p:sp>
      <p:pic>
        <p:nvPicPr>
          <p:cNvPr id="3" name="Kép 2"/>
          <p:cNvPicPr>
            <a:picLocks noChangeAspect="1"/>
          </p:cNvPicPr>
          <p:nvPr/>
        </p:nvPicPr>
        <p:blipFill>
          <a:blip r:embed="rId2"/>
          <a:stretch>
            <a:fillRect/>
          </a:stretch>
        </p:blipFill>
        <p:spPr>
          <a:xfrm>
            <a:off x="643713" y="2084361"/>
            <a:ext cx="10711764" cy="2905650"/>
          </a:xfrm>
          <a:prstGeom prst="rect">
            <a:avLst/>
          </a:prstGeom>
        </p:spPr>
      </p:pic>
    </p:spTree>
    <p:extLst>
      <p:ext uri="{BB962C8B-B14F-4D97-AF65-F5344CB8AC3E}">
        <p14:creationId xmlns:p14="http://schemas.microsoft.com/office/powerpoint/2010/main" val="423485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357155" y="274320"/>
            <a:ext cx="4198457" cy="461665"/>
          </a:xfrm>
          <a:prstGeom prst="rect">
            <a:avLst/>
          </a:prstGeom>
          <a:noFill/>
        </p:spPr>
        <p:txBody>
          <a:bodyPr wrap="none" rtlCol="0">
            <a:spAutoFit/>
          </a:bodyPr>
          <a:lstStyle/>
          <a:p>
            <a:r>
              <a:rPr lang="hu-HU" sz="2400" dirty="0" err="1" smtClean="0"/>
              <a:t>Automated</a:t>
            </a:r>
            <a:r>
              <a:rPr lang="hu-HU" sz="2400" dirty="0" smtClean="0"/>
              <a:t> </a:t>
            </a:r>
            <a:r>
              <a:rPr lang="hu-HU" sz="2400" dirty="0" err="1"/>
              <a:t>modeling</a:t>
            </a:r>
            <a:r>
              <a:rPr lang="hu-HU" sz="2400" dirty="0"/>
              <a:t> </a:t>
            </a:r>
            <a:r>
              <a:rPr lang="hu-HU" sz="2400" dirty="0" err="1"/>
              <a:t>algorithms</a:t>
            </a:r>
            <a:endParaRPr lang="hu-HU" sz="2400" dirty="0"/>
          </a:p>
        </p:txBody>
      </p:sp>
      <p:pic>
        <p:nvPicPr>
          <p:cNvPr id="3" name="Kép 2"/>
          <p:cNvPicPr>
            <a:picLocks noChangeAspect="1"/>
          </p:cNvPicPr>
          <p:nvPr/>
        </p:nvPicPr>
        <p:blipFill>
          <a:blip r:embed="rId2"/>
          <a:stretch>
            <a:fillRect/>
          </a:stretch>
        </p:blipFill>
        <p:spPr>
          <a:xfrm>
            <a:off x="297630" y="921704"/>
            <a:ext cx="11514694" cy="2853462"/>
          </a:xfrm>
          <a:prstGeom prst="rect">
            <a:avLst/>
          </a:prstGeom>
        </p:spPr>
      </p:pic>
      <p:pic>
        <p:nvPicPr>
          <p:cNvPr id="4" name="Kép 3"/>
          <p:cNvPicPr>
            <a:picLocks noChangeAspect="1"/>
          </p:cNvPicPr>
          <p:nvPr/>
        </p:nvPicPr>
        <p:blipFill>
          <a:blip r:embed="rId3"/>
          <a:stretch>
            <a:fillRect/>
          </a:stretch>
        </p:blipFill>
        <p:spPr>
          <a:xfrm>
            <a:off x="414443" y="3775166"/>
            <a:ext cx="11281067" cy="2897115"/>
          </a:xfrm>
          <a:prstGeom prst="rect">
            <a:avLst/>
          </a:prstGeom>
        </p:spPr>
      </p:pic>
      <p:sp>
        <p:nvSpPr>
          <p:cNvPr id="5" name="Lekerekített téglalap 4"/>
          <p:cNvSpPr/>
          <p:nvPr/>
        </p:nvSpPr>
        <p:spPr>
          <a:xfrm>
            <a:off x="1619794" y="1423851"/>
            <a:ext cx="966652" cy="3657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Lekerekített téglalap 5"/>
          <p:cNvSpPr/>
          <p:nvPr/>
        </p:nvSpPr>
        <p:spPr>
          <a:xfrm>
            <a:off x="1619794" y="4023360"/>
            <a:ext cx="1058092" cy="33963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988520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396343" y="169817"/>
            <a:ext cx="4198457" cy="461665"/>
          </a:xfrm>
          <a:prstGeom prst="rect">
            <a:avLst/>
          </a:prstGeom>
          <a:noFill/>
        </p:spPr>
        <p:txBody>
          <a:bodyPr wrap="none" rtlCol="0">
            <a:spAutoFit/>
          </a:bodyPr>
          <a:lstStyle/>
          <a:p>
            <a:r>
              <a:rPr lang="hu-HU" sz="2400" dirty="0" err="1" smtClean="0"/>
              <a:t>Automated</a:t>
            </a:r>
            <a:r>
              <a:rPr lang="hu-HU" sz="2400" dirty="0" smtClean="0"/>
              <a:t> </a:t>
            </a:r>
            <a:r>
              <a:rPr lang="hu-HU" sz="2400" dirty="0" err="1"/>
              <a:t>modeling</a:t>
            </a:r>
            <a:r>
              <a:rPr lang="hu-HU" sz="2400" dirty="0"/>
              <a:t> </a:t>
            </a:r>
            <a:r>
              <a:rPr lang="hu-HU" sz="2400" dirty="0" err="1"/>
              <a:t>algorithms</a:t>
            </a:r>
            <a:endParaRPr lang="hu-HU" sz="2400" dirty="0"/>
          </a:p>
        </p:txBody>
      </p:sp>
      <p:pic>
        <p:nvPicPr>
          <p:cNvPr id="4" name="Kép 3"/>
          <p:cNvPicPr>
            <a:picLocks noChangeAspect="1"/>
          </p:cNvPicPr>
          <p:nvPr/>
        </p:nvPicPr>
        <p:blipFill>
          <a:blip r:embed="rId2"/>
          <a:stretch>
            <a:fillRect/>
          </a:stretch>
        </p:blipFill>
        <p:spPr>
          <a:xfrm>
            <a:off x="814693" y="864944"/>
            <a:ext cx="9661717" cy="5993056"/>
          </a:xfrm>
          <a:prstGeom prst="rect">
            <a:avLst/>
          </a:prstGeom>
        </p:spPr>
      </p:pic>
    </p:spTree>
    <p:extLst>
      <p:ext uri="{BB962C8B-B14F-4D97-AF65-F5344CB8AC3E}">
        <p14:creationId xmlns:p14="http://schemas.microsoft.com/office/powerpoint/2010/main" val="4238033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370218" y="744583"/>
            <a:ext cx="4198457" cy="461665"/>
          </a:xfrm>
          <a:prstGeom prst="rect">
            <a:avLst/>
          </a:prstGeom>
          <a:noFill/>
        </p:spPr>
        <p:txBody>
          <a:bodyPr wrap="none" rtlCol="0">
            <a:spAutoFit/>
          </a:bodyPr>
          <a:lstStyle/>
          <a:p>
            <a:r>
              <a:rPr lang="hu-HU" sz="2400" dirty="0" err="1" smtClean="0"/>
              <a:t>Automated</a:t>
            </a:r>
            <a:r>
              <a:rPr lang="hu-HU" sz="2400" dirty="0" smtClean="0"/>
              <a:t> </a:t>
            </a:r>
            <a:r>
              <a:rPr lang="hu-HU" sz="2400" dirty="0" err="1"/>
              <a:t>modeling</a:t>
            </a:r>
            <a:r>
              <a:rPr lang="hu-HU" sz="2400" dirty="0"/>
              <a:t> </a:t>
            </a:r>
            <a:r>
              <a:rPr lang="hu-HU" sz="2400" dirty="0" err="1"/>
              <a:t>algorithms</a:t>
            </a:r>
            <a:endParaRPr lang="hu-HU" sz="2400" dirty="0"/>
          </a:p>
        </p:txBody>
      </p:sp>
      <p:pic>
        <p:nvPicPr>
          <p:cNvPr id="3" name="Kép 2"/>
          <p:cNvPicPr>
            <a:picLocks noChangeAspect="1"/>
          </p:cNvPicPr>
          <p:nvPr/>
        </p:nvPicPr>
        <p:blipFill>
          <a:blip r:embed="rId2"/>
          <a:stretch>
            <a:fillRect/>
          </a:stretch>
        </p:blipFill>
        <p:spPr>
          <a:xfrm>
            <a:off x="764668" y="2566601"/>
            <a:ext cx="10932037" cy="1979273"/>
          </a:xfrm>
          <a:prstGeom prst="rect">
            <a:avLst/>
          </a:prstGeom>
        </p:spPr>
      </p:pic>
    </p:spTree>
    <p:extLst>
      <p:ext uri="{BB962C8B-B14F-4D97-AF65-F5344CB8AC3E}">
        <p14:creationId xmlns:p14="http://schemas.microsoft.com/office/powerpoint/2010/main" val="353711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286000" y="483326"/>
            <a:ext cx="6777689" cy="646331"/>
          </a:xfrm>
          <a:prstGeom prst="rect">
            <a:avLst/>
          </a:prstGeom>
          <a:noFill/>
        </p:spPr>
        <p:txBody>
          <a:bodyPr wrap="none" rtlCol="0">
            <a:spAutoFit/>
          </a:bodyPr>
          <a:lstStyle/>
          <a:p>
            <a:r>
              <a:rPr lang="hu-HU" sz="3200" dirty="0" smtClean="0"/>
              <a:t>A</a:t>
            </a:r>
            <a:r>
              <a:rPr lang="en-US" sz="3200" dirty="0" err="1" smtClean="0"/>
              <a:t>djusted</a:t>
            </a:r>
            <a:r>
              <a:rPr lang="en-US" sz="3200" dirty="0" smtClean="0"/>
              <a:t> </a:t>
            </a:r>
            <a:r>
              <a:rPr lang="hu-HU" sz="3200" dirty="0" smtClean="0"/>
              <a:t>C</a:t>
            </a:r>
            <a:r>
              <a:rPr lang="en-US" sz="3200" dirty="0" err="1" smtClean="0"/>
              <a:t>oe</a:t>
            </a:r>
            <a:r>
              <a:rPr lang="hu-HU" sz="3200" dirty="0" smtClean="0"/>
              <a:t>ffi</a:t>
            </a:r>
            <a:r>
              <a:rPr lang="en-US" sz="3200" dirty="0" err="1" smtClean="0"/>
              <a:t>cient</a:t>
            </a:r>
            <a:r>
              <a:rPr lang="en-US" sz="3200" dirty="0" smtClean="0"/>
              <a:t> </a:t>
            </a:r>
            <a:r>
              <a:rPr lang="en-US" sz="3200" dirty="0"/>
              <a:t>of </a:t>
            </a:r>
            <a:r>
              <a:rPr lang="hu-HU" sz="3200" dirty="0" smtClean="0"/>
              <a:t>D</a:t>
            </a:r>
            <a:r>
              <a:rPr lang="en-US" sz="3600" dirty="0" err="1" smtClean="0"/>
              <a:t>etermination</a:t>
            </a:r>
            <a:endParaRPr lang="hu-HU" sz="3600" dirty="0"/>
          </a:p>
        </p:txBody>
      </p:sp>
      <p:sp>
        <p:nvSpPr>
          <p:cNvPr id="3" name="Szövegdoboz 2"/>
          <p:cNvSpPr txBox="1"/>
          <p:nvPr/>
        </p:nvSpPr>
        <p:spPr>
          <a:xfrm>
            <a:off x="783771" y="1711234"/>
            <a:ext cx="10072244" cy="1569660"/>
          </a:xfrm>
          <a:prstGeom prst="rect">
            <a:avLst/>
          </a:prstGeom>
          <a:noFill/>
        </p:spPr>
        <p:txBody>
          <a:bodyPr wrap="none" rtlCol="0">
            <a:spAutoFit/>
          </a:bodyPr>
          <a:lstStyle/>
          <a:p>
            <a:r>
              <a:rPr lang="en-US" sz="2400" dirty="0"/>
              <a:t>You can use the </a:t>
            </a:r>
            <a:r>
              <a:rPr lang="en-US" sz="2400" i="1" dirty="0"/>
              <a:t>adjusted </a:t>
            </a:r>
            <a:r>
              <a:rPr lang="en-US" sz="2400" i="1" dirty="0" err="1" smtClean="0"/>
              <a:t>coe</a:t>
            </a:r>
            <a:r>
              <a:rPr lang="hu-HU" sz="2400" i="1" dirty="0" smtClean="0"/>
              <a:t>ffi</a:t>
            </a:r>
            <a:r>
              <a:rPr lang="en-US" sz="2400" i="1" dirty="0" err="1" smtClean="0"/>
              <a:t>cient</a:t>
            </a:r>
            <a:r>
              <a:rPr lang="en-US" sz="2400" i="1" dirty="0" smtClean="0"/>
              <a:t> </a:t>
            </a:r>
            <a:r>
              <a:rPr lang="en-US" sz="2400" i="1" dirty="0"/>
              <a:t>of determination </a:t>
            </a:r>
            <a:r>
              <a:rPr lang="en-US" sz="2400" dirty="0"/>
              <a:t>to determine how well</a:t>
            </a:r>
          </a:p>
          <a:p>
            <a:r>
              <a:rPr lang="en-US" sz="2400" dirty="0"/>
              <a:t>a multiple regression equation </a:t>
            </a:r>
            <a:r>
              <a:rPr lang="hu-HU" sz="2400" dirty="0" err="1" smtClean="0"/>
              <a:t>fits</a:t>
            </a:r>
            <a:r>
              <a:rPr lang="hu-HU" sz="2400" dirty="0" smtClean="0"/>
              <a:t> </a:t>
            </a:r>
            <a:r>
              <a:rPr lang="hu-HU" sz="2400" dirty="0" err="1" smtClean="0"/>
              <a:t>the</a:t>
            </a:r>
            <a:r>
              <a:rPr lang="hu-HU" sz="2400" dirty="0" smtClean="0"/>
              <a:t> </a:t>
            </a:r>
            <a:r>
              <a:rPr lang="en-US" sz="2400" dirty="0" smtClean="0"/>
              <a:t>sample </a:t>
            </a:r>
            <a:r>
              <a:rPr lang="en-US" sz="2400" dirty="0"/>
              <a:t>data. The adjusted </a:t>
            </a:r>
            <a:r>
              <a:rPr lang="en-US" sz="2400" dirty="0" err="1" smtClean="0"/>
              <a:t>coe</a:t>
            </a:r>
            <a:r>
              <a:rPr lang="hu-HU" sz="2400" dirty="0" smtClean="0"/>
              <a:t>ff</a:t>
            </a:r>
            <a:r>
              <a:rPr lang="en-US" sz="2400" dirty="0" err="1" smtClean="0"/>
              <a:t>i</a:t>
            </a:r>
            <a:r>
              <a:rPr lang="hu-HU" sz="2400" dirty="0" smtClean="0"/>
              <a:t>ci</a:t>
            </a:r>
            <a:r>
              <a:rPr lang="en-US" sz="2400" dirty="0" err="1" smtClean="0"/>
              <a:t>ent</a:t>
            </a:r>
            <a:r>
              <a:rPr lang="en-US" sz="2400" dirty="0" smtClean="0"/>
              <a:t> </a:t>
            </a:r>
            <a:r>
              <a:rPr lang="en-US" sz="2400" dirty="0"/>
              <a:t>of</a:t>
            </a:r>
          </a:p>
          <a:p>
            <a:r>
              <a:rPr lang="en-US" sz="2400" dirty="0"/>
              <a:t>determination is closely related to the </a:t>
            </a:r>
            <a:r>
              <a:rPr lang="en-US" sz="2400" dirty="0" err="1" smtClean="0"/>
              <a:t>coe</a:t>
            </a:r>
            <a:r>
              <a:rPr lang="hu-HU" sz="2400" dirty="0" smtClean="0"/>
              <a:t>ff</a:t>
            </a:r>
            <a:r>
              <a:rPr lang="en-US" sz="2400" dirty="0" err="1" smtClean="0"/>
              <a:t>i</a:t>
            </a:r>
            <a:r>
              <a:rPr lang="hu-HU" sz="2400" dirty="0" smtClean="0"/>
              <a:t>ci</a:t>
            </a:r>
            <a:r>
              <a:rPr lang="en-US" sz="2400" dirty="0" err="1" smtClean="0"/>
              <a:t>ent</a:t>
            </a:r>
            <a:r>
              <a:rPr lang="en-US" sz="2400" dirty="0" smtClean="0"/>
              <a:t> </a:t>
            </a:r>
            <a:r>
              <a:rPr lang="en-US" sz="2400" dirty="0"/>
              <a:t>of determination (also known</a:t>
            </a:r>
          </a:p>
          <a:p>
            <a:r>
              <a:rPr lang="en-US" sz="2400" dirty="0"/>
              <a:t>as R</a:t>
            </a:r>
            <a:r>
              <a:rPr lang="en-US" sz="2400" baseline="30000" dirty="0"/>
              <a:t>2</a:t>
            </a:r>
            <a:r>
              <a:rPr lang="en-US" sz="2400" dirty="0"/>
              <a:t>) that you use to test the results of a simple regression equation.</a:t>
            </a:r>
            <a:endParaRPr lang="hu-HU" sz="2400" dirty="0"/>
          </a:p>
        </p:txBody>
      </p:sp>
      <p:pic>
        <p:nvPicPr>
          <p:cNvPr id="4" name="Kép 3"/>
          <p:cNvPicPr>
            <a:picLocks noChangeAspect="1"/>
          </p:cNvPicPr>
          <p:nvPr/>
        </p:nvPicPr>
        <p:blipFill>
          <a:blip r:embed="rId2"/>
          <a:stretch>
            <a:fillRect/>
          </a:stretch>
        </p:blipFill>
        <p:spPr>
          <a:xfrm>
            <a:off x="2051848" y="3862471"/>
            <a:ext cx="7536090" cy="1021035"/>
          </a:xfrm>
          <a:prstGeom prst="rect">
            <a:avLst/>
          </a:prstGeom>
        </p:spPr>
      </p:pic>
      <p:sp>
        <p:nvSpPr>
          <p:cNvPr id="5" name="Szövegdoboz 4"/>
          <p:cNvSpPr txBox="1"/>
          <p:nvPr/>
        </p:nvSpPr>
        <p:spPr>
          <a:xfrm>
            <a:off x="1977262" y="5486400"/>
            <a:ext cx="7086427" cy="461665"/>
          </a:xfrm>
          <a:prstGeom prst="rect">
            <a:avLst/>
          </a:prstGeom>
          <a:noFill/>
        </p:spPr>
        <p:txBody>
          <a:bodyPr wrap="none" rtlCol="0">
            <a:spAutoFit/>
          </a:bodyPr>
          <a:lstStyle/>
          <a:p>
            <a:r>
              <a:rPr lang="hu-HU" sz="2400" i="1" dirty="0"/>
              <a:t>p</a:t>
            </a:r>
            <a:r>
              <a:rPr lang="hu-HU" sz="2400" dirty="0" smtClean="0"/>
              <a:t> </a:t>
            </a:r>
            <a:r>
              <a:rPr lang="hu-HU" sz="2400" dirty="0" err="1" smtClean="0"/>
              <a:t>the</a:t>
            </a:r>
            <a:r>
              <a:rPr lang="hu-HU" sz="2400" dirty="0" smtClean="0"/>
              <a:t> </a:t>
            </a:r>
            <a:r>
              <a:rPr lang="hu-HU" sz="2400" dirty="0" err="1" smtClean="0"/>
              <a:t>number</a:t>
            </a:r>
            <a:r>
              <a:rPr lang="hu-HU" sz="2400" dirty="0" smtClean="0"/>
              <a:t> of </a:t>
            </a:r>
            <a:r>
              <a:rPr lang="hu-HU" sz="2400" dirty="0" err="1" smtClean="0"/>
              <a:t>the</a:t>
            </a:r>
            <a:r>
              <a:rPr lang="hu-HU" sz="2400" dirty="0"/>
              <a:t> </a:t>
            </a:r>
            <a:r>
              <a:rPr lang="hu-HU" sz="2400" dirty="0" err="1"/>
              <a:t>explanatory</a:t>
            </a:r>
            <a:r>
              <a:rPr lang="hu-HU" sz="2400" dirty="0"/>
              <a:t> </a:t>
            </a:r>
            <a:r>
              <a:rPr lang="hu-HU" sz="2400" dirty="0" err="1" smtClean="0"/>
              <a:t>variables</a:t>
            </a:r>
            <a:r>
              <a:rPr lang="hu-HU" sz="2400" dirty="0" smtClean="0"/>
              <a:t> in </a:t>
            </a:r>
            <a:r>
              <a:rPr lang="hu-HU" sz="2400" dirty="0" err="1" smtClean="0"/>
              <a:t>the</a:t>
            </a:r>
            <a:r>
              <a:rPr lang="hu-HU" sz="2400" dirty="0" smtClean="0"/>
              <a:t> </a:t>
            </a:r>
            <a:r>
              <a:rPr lang="hu-HU" sz="2400" dirty="0" err="1" smtClean="0"/>
              <a:t>model</a:t>
            </a:r>
            <a:endParaRPr lang="hu-HU" sz="2400" dirty="0"/>
          </a:p>
        </p:txBody>
      </p:sp>
    </p:spTree>
    <p:extLst>
      <p:ext uri="{BB962C8B-B14F-4D97-AF65-F5344CB8AC3E}">
        <p14:creationId xmlns:p14="http://schemas.microsoft.com/office/powerpoint/2010/main" val="248746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286000" y="483326"/>
            <a:ext cx="6777689" cy="646331"/>
          </a:xfrm>
          <a:prstGeom prst="rect">
            <a:avLst/>
          </a:prstGeom>
          <a:noFill/>
        </p:spPr>
        <p:txBody>
          <a:bodyPr wrap="none" rtlCol="0">
            <a:spAutoFit/>
          </a:bodyPr>
          <a:lstStyle/>
          <a:p>
            <a:r>
              <a:rPr lang="hu-HU" sz="3200" dirty="0" smtClean="0"/>
              <a:t>A</a:t>
            </a:r>
            <a:r>
              <a:rPr lang="en-US" sz="3200" dirty="0" err="1" smtClean="0"/>
              <a:t>djusted</a:t>
            </a:r>
            <a:r>
              <a:rPr lang="en-US" sz="3200" dirty="0" smtClean="0"/>
              <a:t> </a:t>
            </a:r>
            <a:r>
              <a:rPr lang="hu-HU" sz="3200" dirty="0" smtClean="0"/>
              <a:t>C</a:t>
            </a:r>
            <a:r>
              <a:rPr lang="en-US" sz="3200" dirty="0" err="1" smtClean="0"/>
              <a:t>oe</a:t>
            </a:r>
            <a:r>
              <a:rPr lang="hu-HU" sz="3200" dirty="0" smtClean="0"/>
              <a:t>ffi</a:t>
            </a:r>
            <a:r>
              <a:rPr lang="en-US" sz="3200" dirty="0" err="1" smtClean="0"/>
              <a:t>cient</a:t>
            </a:r>
            <a:r>
              <a:rPr lang="en-US" sz="3200" dirty="0" smtClean="0"/>
              <a:t> </a:t>
            </a:r>
            <a:r>
              <a:rPr lang="en-US" sz="3200" dirty="0"/>
              <a:t>of </a:t>
            </a:r>
            <a:r>
              <a:rPr lang="hu-HU" sz="3200" dirty="0" smtClean="0"/>
              <a:t>D</a:t>
            </a:r>
            <a:r>
              <a:rPr lang="en-US" sz="3600" dirty="0" err="1" smtClean="0"/>
              <a:t>etermination</a:t>
            </a:r>
            <a:endParaRPr lang="hu-HU" sz="3600" dirty="0"/>
          </a:p>
        </p:txBody>
      </p:sp>
      <mc:AlternateContent xmlns:mc="http://schemas.openxmlformats.org/markup-compatibility/2006" xmlns:a14="http://schemas.microsoft.com/office/drawing/2010/main">
        <mc:Choice Requires="a14">
          <p:sp>
            <p:nvSpPr>
              <p:cNvPr id="3" name="Téglalap 2"/>
              <p:cNvSpPr/>
              <p:nvPr/>
            </p:nvSpPr>
            <p:spPr>
              <a:xfrm>
                <a:off x="579119" y="2076215"/>
                <a:ext cx="10772503" cy="2834237"/>
              </a:xfrm>
              <a:prstGeom prst="rect">
                <a:avLst/>
              </a:prstGeom>
            </p:spPr>
            <p:txBody>
              <a:bodyPr wrap="square">
                <a:spAutoFit/>
              </a:bodyPr>
              <a:lstStyle/>
              <a:p>
                <a:r>
                  <a:rPr lang="en-US" sz="2400" dirty="0" smtClean="0"/>
                  <a:t>The key difference between </a:t>
                </a:r>
                <a:r>
                  <a:rPr lang="en-US" sz="2400" i="1" dirty="0" smtClean="0"/>
                  <a:t>R</a:t>
                </a:r>
                <a:r>
                  <a:rPr lang="en-US" sz="2400" dirty="0" smtClean="0"/>
                  <a:t>² and adjusted </a:t>
                </a:r>
                <a14:m>
                  <m:oMath xmlns:m="http://schemas.openxmlformats.org/officeDocument/2006/math">
                    <m:sSubSup>
                      <m:sSubSupPr>
                        <m:ctrlPr>
                          <a:rPr lang="en-US" sz="2400" i="1" smtClean="0">
                            <a:latin typeface="Cambria Math" panose="02040503050406030204" pitchFamily="18" charset="0"/>
                          </a:rPr>
                        </m:ctrlPr>
                      </m:sSubSupPr>
                      <m:e>
                        <m:r>
                          <a:rPr lang="hu-HU" sz="2400" b="0" i="1" smtClean="0">
                            <a:latin typeface="Cambria Math" panose="02040503050406030204" pitchFamily="18" charset="0"/>
                          </a:rPr>
                          <m:t>𝑅</m:t>
                        </m:r>
                      </m:e>
                      <m:sub>
                        <m:r>
                          <a:rPr lang="hu-HU" sz="2400" b="0" i="1" smtClean="0">
                            <a:latin typeface="Cambria Math" panose="02040503050406030204" pitchFamily="18" charset="0"/>
                          </a:rPr>
                          <m:t>𝑎𝑑𝑗</m:t>
                        </m:r>
                      </m:sub>
                      <m:sup>
                        <m:r>
                          <a:rPr lang="hu-HU" sz="2400" b="0" i="1" smtClean="0">
                            <a:latin typeface="Cambria Math" panose="02040503050406030204" pitchFamily="18" charset="0"/>
                          </a:rPr>
                          <m:t>2</m:t>
                        </m:r>
                      </m:sup>
                    </m:sSubSup>
                  </m:oMath>
                </a14:m>
                <a:r>
                  <a:rPr lang="hu-HU" sz="2400" dirty="0" smtClean="0"/>
                  <a:t> </a:t>
                </a:r>
                <a:r>
                  <a:rPr lang="en-US" sz="2400" dirty="0" smtClean="0"/>
                  <a:t>is </a:t>
                </a:r>
                <a:r>
                  <a:rPr lang="en-US" sz="2400" dirty="0"/>
                  <a:t>that </a:t>
                </a:r>
                <a:r>
                  <a:rPr lang="en-US" sz="2400" i="1" dirty="0"/>
                  <a:t>R</a:t>
                </a:r>
                <a:r>
                  <a:rPr lang="en-US" sz="2400" dirty="0"/>
                  <a:t>² increases automatically as you add new independent variables to a regression equation (even if they don't contribute any new explanatory power to the equation). Therefore, you want to use adjusted </a:t>
                </a:r>
                <a14:m>
                  <m:oMath xmlns:m="http://schemas.openxmlformats.org/officeDocument/2006/math">
                    <m:sSubSup>
                      <m:sSubSupPr>
                        <m:ctrlPr>
                          <a:rPr lang="en-US" sz="2400" i="1">
                            <a:solidFill>
                              <a:prstClr val="black"/>
                            </a:solidFill>
                            <a:latin typeface="Cambria Math" panose="02040503050406030204" pitchFamily="18" charset="0"/>
                          </a:rPr>
                        </m:ctrlPr>
                      </m:sSubSupPr>
                      <m:e>
                        <m:r>
                          <a:rPr lang="hu-HU" sz="2400" i="1">
                            <a:solidFill>
                              <a:prstClr val="black"/>
                            </a:solidFill>
                            <a:latin typeface="Cambria Math" panose="02040503050406030204" pitchFamily="18" charset="0"/>
                          </a:rPr>
                          <m:t>𝑅</m:t>
                        </m:r>
                      </m:e>
                      <m:sub>
                        <m:r>
                          <a:rPr lang="hu-HU" sz="2400" i="1">
                            <a:solidFill>
                              <a:prstClr val="black"/>
                            </a:solidFill>
                            <a:latin typeface="Cambria Math" panose="02040503050406030204" pitchFamily="18" charset="0"/>
                          </a:rPr>
                          <m:t>𝑎𝑑𝑗</m:t>
                        </m:r>
                      </m:sub>
                      <m:sup>
                        <m:r>
                          <a:rPr lang="hu-HU" sz="2400" i="1">
                            <a:solidFill>
                              <a:prstClr val="black"/>
                            </a:solidFill>
                            <a:latin typeface="Cambria Math" panose="02040503050406030204" pitchFamily="18" charset="0"/>
                          </a:rPr>
                          <m:t>2</m:t>
                        </m:r>
                      </m:sup>
                    </m:sSubSup>
                  </m:oMath>
                </a14:m>
                <a:r>
                  <a:rPr lang="en-US" sz="2400" dirty="0"/>
                  <a:t> with multiple regression analysis. Adjusted </a:t>
                </a:r>
                <a14:m>
                  <m:oMath xmlns:m="http://schemas.openxmlformats.org/officeDocument/2006/math">
                    <m:sSubSup>
                      <m:sSubSupPr>
                        <m:ctrlPr>
                          <a:rPr lang="en-US" sz="2400" i="1">
                            <a:solidFill>
                              <a:prstClr val="black"/>
                            </a:solidFill>
                            <a:latin typeface="Cambria Math" panose="02040503050406030204" pitchFamily="18" charset="0"/>
                          </a:rPr>
                        </m:ctrlPr>
                      </m:sSubSupPr>
                      <m:e>
                        <m:r>
                          <a:rPr lang="hu-HU" sz="2400" i="1">
                            <a:solidFill>
                              <a:prstClr val="black"/>
                            </a:solidFill>
                            <a:latin typeface="Cambria Math" panose="02040503050406030204" pitchFamily="18" charset="0"/>
                          </a:rPr>
                          <m:t>𝑅</m:t>
                        </m:r>
                      </m:e>
                      <m:sub>
                        <m:r>
                          <a:rPr lang="hu-HU" sz="2400" i="1">
                            <a:solidFill>
                              <a:prstClr val="black"/>
                            </a:solidFill>
                            <a:latin typeface="Cambria Math" panose="02040503050406030204" pitchFamily="18" charset="0"/>
                          </a:rPr>
                          <m:t>𝑎𝑑𝑗</m:t>
                        </m:r>
                      </m:sub>
                      <m:sup>
                        <m:r>
                          <a:rPr lang="hu-HU" sz="2400" i="1">
                            <a:solidFill>
                              <a:prstClr val="black"/>
                            </a:solidFill>
                            <a:latin typeface="Cambria Math" panose="02040503050406030204" pitchFamily="18" charset="0"/>
                          </a:rPr>
                          <m:t>2</m:t>
                        </m:r>
                      </m:sup>
                    </m:sSubSup>
                  </m:oMath>
                </a14:m>
                <a:r>
                  <a:rPr lang="en-US" sz="2400" dirty="0"/>
                  <a:t> increases only when you add new independent variables that do increase the explanatory power of the regression equation, making it a much more useful measure of how well a multiple regression equation fits the sample data than </a:t>
                </a:r>
                <a:r>
                  <a:rPr lang="en-US" sz="2400" i="1" dirty="0"/>
                  <a:t>R</a:t>
                </a:r>
                <a:r>
                  <a:rPr lang="en-US" sz="2400" dirty="0"/>
                  <a:t>².</a:t>
                </a:r>
                <a:endParaRPr lang="hu-HU" sz="2400" dirty="0"/>
              </a:p>
            </p:txBody>
          </p:sp>
        </mc:Choice>
        <mc:Fallback xmlns="">
          <p:sp>
            <p:nvSpPr>
              <p:cNvPr id="3" name="Téglalap 2"/>
              <p:cNvSpPr>
                <a:spLocks noRot="1" noChangeAspect="1" noMove="1" noResize="1" noEditPoints="1" noAdjustHandles="1" noChangeArrowheads="1" noChangeShapeType="1" noTextEdit="1"/>
              </p:cNvSpPr>
              <p:nvPr/>
            </p:nvSpPr>
            <p:spPr>
              <a:xfrm>
                <a:off x="579119" y="2076215"/>
                <a:ext cx="10772503" cy="2834237"/>
              </a:xfrm>
              <a:prstGeom prst="rect">
                <a:avLst/>
              </a:prstGeom>
              <a:blipFill>
                <a:blip r:embed="rId2"/>
                <a:stretch>
                  <a:fillRect l="-849" t="-645" r="-679" b="-3871"/>
                </a:stretch>
              </a:blipFill>
            </p:spPr>
            <p:txBody>
              <a:bodyPr/>
              <a:lstStyle/>
              <a:p>
                <a:r>
                  <a:rPr lang="hu-HU">
                    <a:noFill/>
                  </a:rPr>
                  <a:t> </a:t>
                </a:r>
              </a:p>
            </p:txBody>
          </p:sp>
        </mc:Fallback>
      </mc:AlternateContent>
    </p:spTree>
    <p:extLst>
      <p:ext uri="{BB962C8B-B14F-4D97-AF65-F5344CB8AC3E}">
        <p14:creationId xmlns:p14="http://schemas.microsoft.com/office/powerpoint/2010/main" val="253976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121938" y="623034"/>
            <a:ext cx="7771668" cy="565686"/>
          </a:xfrm>
          <a:prstGeom prst="rect">
            <a:avLst/>
          </a:prstGeom>
        </p:spPr>
      </p:pic>
      <p:pic>
        <p:nvPicPr>
          <p:cNvPr id="3" name="Kép 2"/>
          <p:cNvPicPr>
            <a:picLocks noChangeAspect="1"/>
          </p:cNvPicPr>
          <p:nvPr/>
        </p:nvPicPr>
        <p:blipFill>
          <a:blip r:embed="rId3"/>
          <a:stretch>
            <a:fillRect/>
          </a:stretch>
        </p:blipFill>
        <p:spPr>
          <a:xfrm>
            <a:off x="401966" y="2057407"/>
            <a:ext cx="10903433" cy="2945667"/>
          </a:xfrm>
          <a:prstGeom prst="rect">
            <a:avLst/>
          </a:prstGeom>
        </p:spPr>
      </p:pic>
    </p:spTree>
    <p:extLst>
      <p:ext uri="{BB962C8B-B14F-4D97-AF65-F5344CB8AC3E}">
        <p14:creationId xmlns:p14="http://schemas.microsoft.com/office/powerpoint/2010/main" val="3353690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18160" y="2562107"/>
            <a:ext cx="5486400" cy="3657600"/>
          </a:xfrm>
          <a:prstGeom prst="rect">
            <a:avLst/>
          </a:prstGeom>
        </p:spPr>
      </p:pic>
      <p:sp>
        <p:nvSpPr>
          <p:cNvPr id="3" name="Szövegdoboz 2"/>
          <p:cNvSpPr txBox="1"/>
          <p:nvPr/>
        </p:nvSpPr>
        <p:spPr>
          <a:xfrm>
            <a:off x="2717075" y="261257"/>
            <a:ext cx="5288564" cy="461665"/>
          </a:xfrm>
          <a:prstGeom prst="rect">
            <a:avLst/>
          </a:prstGeom>
          <a:noFill/>
        </p:spPr>
        <p:txBody>
          <a:bodyPr wrap="none" rtlCol="0">
            <a:spAutoFit/>
          </a:bodyPr>
          <a:lstStyle/>
          <a:p>
            <a:r>
              <a:rPr lang="hu-HU" sz="2400" dirty="0" err="1"/>
              <a:t>Heteroscedasticity</a:t>
            </a:r>
            <a:r>
              <a:rPr lang="hu-HU" sz="2400" dirty="0"/>
              <a:t> in </a:t>
            </a:r>
            <a:r>
              <a:rPr lang="hu-HU" sz="2400" dirty="0" err="1"/>
              <a:t>Regression</a:t>
            </a:r>
            <a:r>
              <a:rPr lang="hu-HU" sz="2400" dirty="0"/>
              <a:t> </a:t>
            </a:r>
            <a:r>
              <a:rPr lang="hu-HU" sz="2400" dirty="0" err="1"/>
              <a:t>Analysis</a:t>
            </a:r>
            <a:endParaRPr lang="hu-HU" sz="2400" dirty="0"/>
          </a:p>
        </p:txBody>
      </p:sp>
      <p:sp>
        <p:nvSpPr>
          <p:cNvPr id="4" name="Szövegdoboz 3"/>
          <p:cNvSpPr txBox="1"/>
          <p:nvPr/>
        </p:nvSpPr>
        <p:spPr>
          <a:xfrm>
            <a:off x="518159" y="1042350"/>
            <a:ext cx="11538857" cy="830997"/>
          </a:xfrm>
          <a:prstGeom prst="rect">
            <a:avLst/>
          </a:prstGeom>
          <a:noFill/>
        </p:spPr>
        <p:txBody>
          <a:bodyPr wrap="square" rtlCol="0">
            <a:spAutoFit/>
          </a:bodyPr>
          <a:lstStyle/>
          <a:p>
            <a:r>
              <a:rPr lang="en-US" sz="2400" dirty="0"/>
              <a:t>You can see an example of this cone shaped pattern in the residuals by fitted value plot below. Note how the vertical range of the residuals increases as the fitted values increases.</a:t>
            </a:r>
            <a:endParaRPr lang="hu-HU" sz="2400" dirty="0"/>
          </a:p>
        </p:txBody>
      </p:sp>
      <p:pic>
        <p:nvPicPr>
          <p:cNvPr id="5" name="Kép 4"/>
          <p:cNvPicPr>
            <a:picLocks noChangeAspect="1"/>
          </p:cNvPicPr>
          <p:nvPr/>
        </p:nvPicPr>
        <p:blipFill>
          <a:blip r:embed="rId3"/>
          <a:stretch>
            <a:fillRect/>
          </a:stretch>
        </p:blipFill>
        <p:spPr>
          <a:xfrm>
            <a:off x="6439444" y="2562107"/>
            <a:ext cx="5295900" cy="3400425"/>
          </a:xfrm>
          <a:prstGeom prst="rect">
            <a:avLst/>
          </a:prstGeom>
        </p:spPr>
      </p:pic>
    </p:spTree>
    <p:extLst>
      <p:ext uri="{BB962C8B-B14F-4D97-AF65-F5344CB8AC3E}">
        <p14:creationId xmlns:p14="http://schemas.microsoft.com/office/powerpoint/2010/main" val="4048906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38696" y="332691"/>
            <a:ext cx="6253004" cy="6290178"/>
          </a:xfrm>
          <a:prstGeom prst="rect">
            <a:avLst/>
          </a:prstGeom>
        </p:spPr>
      </p:pic>
    </p:spTree>
    <p:extLst>
      <p:ext uri="{BB962C8B-B14F-4D97-AF65-F5344CB8AC3E}">
        <p14:creationId xmlns:p14="http://schemas.microsoft.com/office/powerpoint/2010/main" val="1955090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361357" y="1411144"/>
            <a:ext cx="6432762" cy="4822528"/>
          </a:xfrm>
          <a:prstGeom prst="rect">
            <a:avLst/>
          </a:prstGeom>
        </p:spPr>
      </p:pic>
      <p:sp>
        <p:nvSpPr>
          <p:cNvPr id="3" name="Téglalapbuborék 2"/>
          <p:cNvSpPr/>
          <p:nvPr/>
        </p:nvSpPr>
        <p:spPr>
          <a:xfrm>
            <a:off x="221682" y="2043954"/>
            <a:ext cx="4740283" cy="3025588"/>
          </a:xfrm>
          <a:prstGeom prst="wedgeRectCallout">
            <a:avLst>
              <a:gd name="adj1" fmla="val 59357"/>
              <a:gd name="adj2" fmla="val 1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Possible types of scattering of residuals at zero level</a:t>
            </a:r>
          </a:p>
          <a:p>
            <a:pPr algn="just"/>
            <a:r>
              <a:rPr lang="en-US" dirty="0"/>
              <a:t>a.) the scatter corresponds to the linear model,</a:t>
            </a:r>
          </a:p>
          <a:p>
            <a:pPr algn="just"/>
            <a:r>
              <a:rPr lang="en-US" dirty="0"/>
              <a:t>b.) not the linear model belong to the residuals,</a:t>
            </a:r>
          </a:p>
          <a:p>
            <a:pPr algn="just"/>
            <a:r>
              <a:rPr lang="en-US" dirty="0"/>
              <a:t>c.) the scatterings are not the same,</a:t>
            </a:r>
          </a:p>
          <a:p>
            <a:pPr algn="just"/>
            <a:r>
              <a:rPr lang="en-US" dirty="0"/>
              <a:t>d.) the errors are not independent of each other.</a:t>
            </a:r>
            <a:endParaRPr lang="hu-HU" dirty="0"/>
          </a:p>
        </p:txBody>
      </p:sp>
      <p:sp>
        <p:nvSpPr>
          <p:cNvPr id="4" name="Szövegdoboz 3"/>
          <p:cNvSpPr txBox="1"/>
          <p:nvPr/>
        </p:nvSpPr>
        <p:spPr>
          <a:xfrm>
            <a:off x="2717075" y="261257"/>
            <a:ext cx="5288564" cy="461665"/>
          </a:xfrm>
          <a:prstGeom prst="rect">
            <a:avLst/>
          </a:prstGeom>
          <a:noFill/>
        </p:spPr>
        <p:txBody>
          <a:bodyPr wrap="none" rtlCol="0">
            <a:spAutoFit/>
          </a:bodyPr>
          <a:lstStyle/>
          <a:p>
            <a:r>
              <a:rPr lang="hu-HU" sz="2400" dirty="0" err="1"/>
              <a:t>Heteroscedasticity</a:t>
            </a:r>
            <a:r>
              <a:rPr lang="hu-HU" sz="2400" dirty="0"/>
              <a:t> in </a:t>
            </a:r>
            <a:r>
              <a:rPr lang="hu-HU" sz="2400" dirty="0" err="1"/>
              <a:t>Regression</a:t>
            </a:r>
            <a:r>
              <a:rPr lang="hu-HU" sz="2400" dirty="0"/>
              <a:t> </a:t>
            </a:r>
            <a:r>
              <a:rPr lang="hu-HU" sz="2400" dirty="0" err="1"/>
              <a:t>Analysis</a:t>
            </a:r>
            <a:endParaRPr lang="hu-HU" sz="2400" dirty="0"/>
          </a:p>
        </p:txBody>
      </p:sp>
    </p:spTree>
    <p:extLst>
      <p:ext uri="{BB962C8B-B14F-4D97-AF65-F5344CB8AC3E}">
        <p14:creationId xmlns:p14="http://schemas.microsoft.com/office/powerpoint/2010/main" val="84185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4599" y="1776209"/>
            <a:ext cx="11492771" cy="4520089"/>
          </a:xfrm>
          <a:prstGeom prst="rect">
            <a:avLst/>
          </a:prstGeom>
        </p:spPr>
      </p:pic>
      <p:pic>
        <p:nvPicPr>
          <p:cNvPr id="3" name="Kép 2"/>
          <p:cNvPicPr>
            <a:picLocks noChangeAspect="1"/>
          </p:cNvPicPr>
          <p:nvPr/>
        </p:nvPicPr>
        <p:blipFill>
          <a:blip r:embed="rId3"/>
          <a:stretch>
            <a:fillRect/>
          </a:stretch>
        </p:blipFill>
        <p:spPr>
          <a:xfrm>
            <a:off x="2955457" y="386623"/>
            <a:ext cx="5340559" cy="859611"/>
          </a:xfrm>
          <a:prstGeom prst="rect">
            <a:avLst/>
          </a:prstGeom>
        </p:spPr>
      </p:pic>
    </p:spTree>
    <p:extLst>
      <p:ext uri="{BB962C8B-B14F-4D97-AF65-F5344CB8AC3E}">
        <p14:creationId xmlns:p14="http://schemas.microsoft.com/office/powerpoint/2010/main" val="634081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717075" y="261257"/>
            <a:ext cx="5288564" cy="461665"/>
          </a:xfrm>
          <a:prstGeom prst="rect">
            <a:avLst/>
          </a:prstGeom>
          <a:noFill/>
        </p:spPr>
        <p:txBody>
          <a:bodyPr wrap="none" rtlCol="0">
            <a:spAutoFit/>
          </a:bodyPr>
          <a:lstStyle/>
          <a:p>
            <a:r>
              <a:rPr lang="hu-HU" sz="2400" dirty="0" err="1"/>
              <a:t>Heteroscedasticity</a:t>
            </a:r>
            <a:r>
              <a:rPr lang="hu-HU" sz="2400" dirty="0"/>
              <a:t> in </a:t>
            </a:r>
            <a:r>
              <a:rPr lang="hu-HU" sz="2400" dirty="0" err="1"/>
              <a:t>Regression</a:t>
            </a:r>
            <a:r>
              <a:rPr lang="hu-HU" sz="2400" dirty="0"/>
              <a:t> </a:t>
            </a:r>
            <a:r>
              <a:rPr lang="hu-HU" sz="2400" dirty="0" err="1"/>
              <a:t>Analysis</a:t>
            </a:r>
            <a:endParaRPr lang="hu-HU" sz="2400" dirty="0"/>
          </a:p>
        </p:txBody>
      </p:sp>
      <p:sp>
        <p:nvSpPr>
          <p:cNvPr id="3" name="Szövegdoboz 2"/>
          <p:cNvSpPr txBox="1"/>
          <p:nvPr/>
        </p:nvSpPr>
        <p:spPr>
          <a:xfrm>
            <a:off x="483326" y="1306286"/>
            <a:ext cx="10812203" cy="3046988"/>
          </a:xfrm>
          <a:prstGeom prst="rect">
            <a:avLst/>
          </a:prstGeom>
          <a:noFill/>
        </p:spPr>
        <p:txBody>
          <a:bodyPr wrap="square" rtlCol="0">
            <a:spAutoFit/>
          </a:bodyPr>
          <a:lstStyle/>
          <a:p>
            <a:r>
              <a:rPr lang="en-US" sz="2400" dirty="0"/>
              <a:t>Heteroscedasticity means unequal scatter. In regression analysis, we talk about heteroscedasticity in the context of the residuals or error term. Specifically, heteroscedasticity is a systematic change in the spread of the residuals over the range of measured values. Heteroscedasticity is a problem because ordinary least squares (OLS) regression assumes that all residuals are drawn from a population that has a constant variance (homoscedasticity).</a:t>
            </a:r>
          </a:p>
          <a:p>
            <a:r>
              <a:rPr lang="en-US" sz="2400" dirty="0"/>
              <a:t>To satisfy the regression assumptions and be able to trust the results, the residuals should have a constant variance.</a:t>
            </a:r>
            <a:endParaRPr lang="hu-HU" sz="2400" dirty="0"/>
          </a:p>
        </p:txBody>
      </p:sp>
    </p:spTree>
    <p:extLst>
      <p:ext uri="{BB962C8B-B14F-4D97-AF65-F5344CB8AC3E}">
        <p14:creationId xmlns:p14="http://schemas.microsoft.com/office/powerpoint/2010/main" val="3672057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54035" y="1175657"/>
            <a:ext cx="2522870" cy="461665"/>
          </a:xfrm>
          <a:prstGeom prst="rect">
            <a:avLst/>
          </a:prstGeom>
          <a:noFill/>
        </p:spPr>
        <p:txBody>
          <a:bodyPr wrap="none" rtlCol="0">
            <a:spAutoFit/>
          </a:bodyPr>
          <a:lstStyle/>
          <a:p>
            <a:r>
              <a:rPr lang="hu-HU" sz="2400" dirty="0" err="1"/>
              <a:t>Common</a:t>
            </a:r>
            <a:r>
              <a:rPr lang="hu-HU" sz="2400" dirty="0"/>
              <a:t> </a:t>
            </a:r>
            <a:r>
              <a:rPr lang="hu-HU" sz="2400" dirty="0" err="1"/>
              <a:t>Residual</a:t>
            </a:r>
            <a:r>
              <a:rPr lang="hu-HU" sz="2400" dirty="0"/>
              <a:t>:</a:t>
            </a:r>
          </a:p>
        </p:txBody>
      </p:sp>
      <p:pic>
        <p:nvPicPr>
          <p:cNvPr id="3" name="Kép 2"/>
          <p:cNvPicPr>
            <a:picLocks noChangeAspect="1"/>
          </p:cNvPicPr>
          <p:nvPr/>
        </p:nvPicPr>
        <p:blipFill>
          <a:blip r:embed="rId2"/>
          <a:stretch>
            <a:fillRect/>
          </a:stretch>
        </p:blipFill>
        <p:spPr>
          <a:xfrm>
            <a:off x="4636833" y="1031966"/>
            <a:ext cx="1725084" cy="605356"/>
          </a:xfrm>
          <a:prstGeom prst="rect">
            <a:avLst/>
          </a:prstGeom>
        </p:spPr>
      </p:pic>
      <p:sp>
        <p:nvSpPr>
          <p:cNvPr id="4" name="Szövegdoboz 3"/>
          <p:cNvSpPr txBox="1"/>
          <p:nvPr/>
        </p:nvSpPr>
        <p:spPr>
          <a:xfrm>
            <a:off x="1254035" y="2286000"/>
            <a:ext cx="2363980" cy="461665"/>
          </a:xfrm>
          <a:prstGeom prst="rect">
            <a:avLst/>
          </a:prstGeom>
          <a:noFill/>
        </p:spPr>
        <p:txBody>
          <a:bodyPr wrap="none" rtlCol="0">
            <a:spAutoFit/>
          </a:bodyPr>
          <a:lstStyle/>
          <a:p>
            <a:r>
              <a:rPr lang="hu-HU" sz="2400" dirty="0" err="1" smtClean="0"/>
              <a:t>Deleted</a:t>
            </a:r>
            <a:r>
              <a:rPr lang="hu-HU" sz="2400" dirty="0" smtClean="0"/>
              <a:t> </a:t>
            </a:r>
            <a:r>
              <a:rPr lang="hu-HU" sz="2400" dirty="0" err="1"/>
              <a:t>R</a:t>
            </a:r>
            <a:r>
              <a:rPr lang="hu-HU" sz="2400" dirty="0" err="1" smtClean="0"/>
              <a:t>esidual</a:t>
            </a:r>
            <a:r>
              <a:rPr lang="hu-HU" sz="2400" dirty="0" smtClean="0"/>
              <a:t>:</a:t>
            </a:r>
            <a:endParaRPr lang="hu-HU" sz="2400" dirty="0"/>
          </a:p>
        </p:txBody>
      </p:sp>
      <p:pic>
        <p:nvPicPr>
          <p:cNvPr id="5" name="Kép 4"/>
          <p:cNvPicPr>
            <a:picLocks noChangeAspect="1"/>
          </p:cNvPicPr>
          <p:nvPr/>
        </p:nvPicPr>
        <p:blipFill>
          <a:blip r:embed="rId3"/>
          <a:stretch>
            <a:fillRect/>
          </a:stretch>
        </p:blipFill>
        <p:spPr>
          <a:xfrm>
            <a:off x="4636833" y="2050869"/>
            <a:ext cx="3272222" cy="961202"/>
          </a:xfrm>
          <a:prstGeom prst="rect">
            <a:avLst/>
          </a:prstGeom>
        </p:spPr>
      </p:pic>
      <p:sp>
        <p:nvSpPr>
          <p:cNvPr id="6" name="Téglalapbuborék 5"/>
          <p:cNvSpPr/>
          <p:nvPr/>
        </p:nvSpPr>
        <p:spPr>
          <a:xfrm>
            <a:off x="9627326" y="744583"/>
            <a:ext cx="2286000" cy="1776548"/>
          </a:xfrm>
          <a:prstGeom prst="wedgeRectCallout">
            <a:avLst>
              <a:gd name="adj1" fmla="val -119690"/>
              <a:gd name="adj2" fmla="val 47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When calculating the linear estimate, we do not calculate the "i" case, we "delete" it.</a:t>
            </a:r>
            <a:endParaRPr lang="hu-HU"/>
          </a:p>
        </p:txBody>
      </p:sp>
      <p:sp>
        <p:nvSpPr>
          <p:cNvPr id="7" name="Szövegdoboz 6"/>
          <p:cNvSpPr txBox="1"/>
          <p:nvPr/>
        </p:nvSpPr>
        <p:spPr>
          <a:xfrm>
            <a:off x="3776905" y="159808"/>
            <a:ext cx="3058594" cy="584775"/>
          </a:xfrm>
          <a:prstGeom prst="rect">
            <a:avLst/>
          </a:prstGeom>
          <a:noFill/>
        </p:spPr>
        <p:txBody>
          <a:bodyPr wrap="none" rtlCol="0">
            <a:spAutoFit/>
          </a:bodyPr>
          <a:lstStyle/>
          <a:p>
            <a:r>
              <a:rPr lang="hu-HU" sz="3200" dirty="0" err="1" smtClean="0"/>
              <a:t>Types</a:t>
            </a:r>
            <a:r>
              <a:rPr lang="hu-HU" sz="3200" dirty="0" smtClean="0"/>
              <a:t> of </a:t>
            </a:r>
            <a:r>
              <a:rPr lang="hu-HU" sz="3200" dirty="0" err="1" smtClean="0"/>
              <a:t>Residual</a:t>
            </a:r>
            <a:endParaRPr lang="hu-HU" sz="3200" dirty="0"/>
          </a:p>
        </p:txBody>
      </p:sp>
      <p:sp>
        <p:nvSpPr>
          <p:cNvPr id="8" name="Szövegdoboz 7"/>
          <p:cNvSpPr txBox="1"/>
          <p:nvPr/>
        </p:nvSpPr>
        <p:spPr>
          <a:xfrm>
            <a:off x="1254035" y="3523989"/>
            <a:ext cx="3008068" cy="461665"/>
          </a:xfrm>
          <a:prstGeom prst="rect">
            <a:avLst/>
          </a:prstGeom>
          <a:noFill/>
        </p:spPr>
        <p:txBody>
          <a:bodyPr wrap="none" rtlCol="0">
            <a:spAutoFit/>
          </a:bodyPr>
          <a:lstStyle/>
          <a:p>
            <a:r>
              <a:rPr lang="hu-HU" sz="2400" dirty="0" err="1" smtClean="0"/>
              <a:t>Standardized</a:t>
            </a:r>
            <a:r>
              <a:rPr lang="hu-HU" sz="2400" dirty="0" smtClean="0"/>
              <a:t> </a:t>
            </a:r>
            <a:r>
              <a:rPr lang="hu-HU" sz="2400" dirty="0" err="1" smtClean="0"/>
              <a:t>Residual</a:t>
            </a:r>
            <a:r>
              <a:rPr lang="hu-HU" sz="2400" dirty="0" smtClean="0"/>
              <a:t>:</a:t>
            </a:r>
            <a:endParaRPr lang="hu-HU" sz="2400" dirty="0"/>
          </a:p>
        </p:txBody>
      </p:sp>
      <p:pic>
        <p:nvPicPr>
          <p:cNvPr id="9" name="Kép 8"/>
          <p:cNvPicPr>
            <a:picLocks noChangeAspect="1"/>
          </p:cNvPicPr>
          <p:nvPr/>
        </p:nvPicPr>
        <p:blipFill>
          <a:blip r:embed="rId4"/>
          <a:stretch>
            <a:fillRect/>
          </a:stretch>
        </p:blipFill>
        <p:spPr>
          <a:xfrm>
            <a:off x="5041584" y="3255618"/>
            <a:ext cx="3274508" cy="1538449"/>
          </a:xfrm>
          <a:prstGeom prst="rect">
            <a:avLst/>
          </a:prstGeom>
        </p:spPr>
      </p:pic>
      <p:sp>
        <p:nvSpPr>
          <p:cNvPr id="10" name="Szövegdoboz 9"/>
          <p:cNvSpPr txBox="1"/>
          <p:nvPr/>
        </p:nvSpPr>
        <p:spPr>
          <a:xfrm>
            <a:off x="1254035" y="5456943"/>
            <a:ext cx="2929520" cy="461665"/>
          </a:xfrm>
          <a:prstGeom prst="rect">
            <a:avLst/>
          </a:prstGeom>
          <a:noFill/>
        </p:spPr>
        <p:txBody>
          <a:bodyPr wrap="none" rtlCol="0">
            <a:spAutoFit/>
          </a:bodyPr>
          <a:lstStyle/>
          <a:p>
            <a:r>
              <a:rPr lang="hu-HU" sz="2400" dirty="0" err="1" smtClean="0"/>
              <a:t>Studendized</a:t>
            </a:r>
            <a:r>
              <a:rPr lang="hu-HU" sz="2400" dirty="0" smtClean="0"/>
              <a:t> </a:t>
            </a:r>
            <a:r>
              <a:rPr lang="hu-HU" sz="2400" dirty="0" err="1" smtClean="0"/>
              <a:t>Residual</a:t>
            </a:r>
            <a:r>
              <a:rPr lang="hu-HU" sz="2400" dirty="0" smtClean="0"/>
              <a:t>:</a:t>
            </a:r>
            <a:endParaRPr lang="hu-HU" sz="2400" dirty="0"/>
          </a:p>
        </p:txBody>
      </p:sp>
      <p:pic>
        <p:nvPicPr>
          <p:cNvPr id="11" name="Kép 10"/>
          <p:cNvPicPr>
            <a:picLocks noChangeAspect="1"/>
          </p:cNvPicPr>
          <p:nvPr/>
        </p:nvPicPr>
        <p:blipFill>
          <a:blip r:embed="rId5"/>
          <a:stretch>
            <a:fillRect/>
          </a:stretch>
        </p:blipFill>
        <p:spPr>
          <a:xfrm>
            <a:off x="6028908" y="5238206"/>
            <a:ext cx="3080648" cy="1515090"/>
          </a:xfrm>
          <a:prstGeom prst="rect">
            <a:avLst/>
          </a:prstGeom>
        </p:spPr>
      </p:pic>
    </p:spTree>
    <p:extLst>
      <p:ext uri="{BB962C8B-B14F-4D97-AF65-F5344CB8AC3E}">
        <p14:creationId xmlns:p14="http://schemas.microsoft.com/office/powerpoint/2010/main" val="391509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912932" y="492406"/>
            <a:ext cx="7771668" cy="565686"/>
          </a:xfrm>
          <a:prstGeom prst="rect">
            <a:avLst/>
          </a:prstGeom>
        </p:spPr>
      </p:pic>
      <p:pic>
        <p:nvPicPr>
          <p:cNvPr id="5" name="Kép 4"/>
          <p:cNvPicPr>
            <a:picLocks noChangeAspect="1"/>
          </p:cNvPicPr>
          <p:nvPr/>
        </p:nvPicPr>
        <p:blipFill>
          <a:blip r:embed="rId3"/>
          <a:stretch>
            <a:fillRect/>
          </a:stretch>
        </p:blipFill>
        <p:spPr>
          <a:xfrm>
            <a:off x="483734" y="2040329"/>
            <a:ext cx="11148491" cy="3210939"/>
          </a:xfrm>
          <a:prstGeom prst="rect">
            <a:avLst/>
          </a:prstGeom>
        </p:spPr>
      </p:pic>
    </p:spTree>
    <p:extLst>
      <p:ext uri="{BB962C8B-B14F-4D97-AF65-F5344CB8AC3E}">
        <p14:creationId xmlns:p14="http://schemas.microsoft.com/office/powerpoint/2010/main" val="1464817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935143" y="650506"/>
            <a:ext cx="7773074" cy="566977"/>
          </a:xfrm>
          <a:prstGeom prst="rect">
            <a:avLst/>
          </a:prstGeom>
        </p:spPr>
      </p:pic>
      <p:pic>
        <p:nvPicPr>
          <p:cNvPr id="3" name="Kép 2"/>
          <p:cNvPicPr>
            <a:picLocks noChangeAspect="1"/>
          </p:cNvPicPr>
          <p:nvPr/>
        </p:nvPicPr>
        <p:blipFill>
          <a:blip r:embed="rId3"/>
          <a:stretch>
            <a:fillRect/>
          </a:stretch>
        </p:blipFill>
        <p:spPr>
          <a:xfrm>
            <a:off x="362778" y="1593965"/>
            <a:ext cx="11307011" cy="4127567"/>
          </a:xfrm>
          <a:prstGeom prst="rect">
            <a:avLst/>
          </a:prstGeom>
        </p:spPr>
      </p:pic>
    </p:spTree>
    <p:extLst>
      <p:ext uri="{BB962C8B-B14F-4D97-AF65-F5344CB8AC3E}">
        <p14:creationId xmlns:p14="http://schemas.microsoft.com/office/powerpoint/2010/main" val="659464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00207" y="552050"/>
            <a:ext cx="6073211" cy="675859"/>
          </a:xfrm>
          <a:prstGeom prst="rect">
            <a:avLst/>
          </a:prstGeom>
        </p:spPr>
      </p:pic>
      <p:pic>
        <p:nvPicPr>
          <p:cNvPr id="3" name="Kép 2"/>
          <p:cNvPicPr>
            <a:picLocks noChangeAspect="1"/>
          </p:cNvPicPr>
          <p:nvPr/>
        </p:nvPicPr>
        <p:blipFill>
          <a:blip r:embed="rId3"/>
          <a:stretch>
            <a:fillRect/>
          </a:stretch>
        </p:blipFill>
        <p:spPr>
          <a:xfrm>
            <a:off x="438097" y="2024744"/>
            <a:ext cx="11010864" cy="3605348"/>
          </a:xfrm>
          <a:prstGeom prst="rect">
            <a:avLst/>
          </a:prstGeom>
        </p:spPr>
      </p:pic>
    </p:spTree>
    <p:extLst>
      <p:ext uri="{BB962C8B-B14F-4D97-AF65-F5344CB8AC3E}">
        <p14:creationId xmlns:p14="http://schemas.microsoft.com/office/powerpoint/2010/main" val="1349768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00207" y="552050"/>
            <a:ext cx="6073211" cy="675859"/>
          </a:xfrm>
          <a:prstGeom prst="rect">
            <a:avLst/>
          </a:prstGeom>
        </p:spPr>
      </p:pic>
      <p:sp>
        <p:nvSpPr>
          <p:cNvPr id="3" name="Szövegdoboz 2"/>
          <p:cNvSpPr txBox="1"/>
          <p:nvPr/>
        </p:nvSpPr>
        <p:spPr>
          <a:xfrm>
            <a:off x="457199" y="1555423"/>
            <a:ext cx="11433194" cy="1938992"/>
          </a:xfrm>
          <a:prstGeom prst="rect">
            <a:avLst/>
          </a:prstGeom>
          <a:noFill/>
        </p:spPr>
        <p:txBody>
          <a:bodyPr wrap="none" rtlCol="0">
            <a:spAutoFit/>
          </a:bodyPr>
          <a:lstStyle/>
          <a:p>
            <a:r>
              <a:rPr lang="en-US" sz="2400" dirty="0"/>
              <a:t>In the case of  </a:t>
            </a:r>
            <a:r>
              <a:rPr lang="en-US" sz="2400" dirty="0" err="1"/>
              <a:t>multicollinearity</a:t>
            </a:r>
            <a:endParaRPr lang="en-US" sz="2400" dirty="0"/>
          </a:p>
          <a:p>
            <a:r>
              <a:rPr lang="en-US" sz="2400" dirty="0"/>
              <a:t>• the effect of the explanatory variables on the dependent variables can not be separated,</a:t>
            </a:r>
          </a:p>
          <a:p>
            <a:r>
              <a:rPr lang="en-US" sz="2400" dirty="0"/>
              <a:t>• the explanatory variables can assume each other's role,</a:t>
            </a:r>
          </a:p>
          <a:p>
            <a:r>
              <a:rPr lang="en-US" sz="2400" dirty="0"/>
              <a:t>• the estimation of regression coefficients becomes unreliable,</a:t>
            </a:r>
          </a:p>
          <a:p>
            <a:r>
              <a:rPr lang="en-US" sz="2400" dirty="0"/>
              <a:t>• In extreme cases, analysis can not be performed.</a:t>
            </a:r>
            <a:endParaRPr lang="hu-HU" sz="2400" dirty="0"/>
          </a:p>
        </p:txBody>
      </p:sp>
      <p:pic>
        <p:nvPicPr>
          <p:cNvPr id="4" name="Kép 3"/>
          <p:cNvPicPr>
            <a:picLocks noChangeAspect="1"/>
          </p:cNvPicPr>
          <p:nvPr/>
        </p:nvPicPr>
        <p:blipFill>
          <a:blip r:embed="rId3"/>
          <a:stretch>
            <a:fillRect/>
          </a:stretch>
        </p:blipFill>
        <p:spPr>
          <a:xfrm>
            <a:off x="2117421" y="3579794"/>
            <a:ext cx="4139543" cy="3036071"/>
          </a:xfrm>
          <a:prstGeom prst="rect">
            <a:avLst/>
          </a:prstGeom>
        </p:spPr>
      </p:pic>
      <p:pic>
        <p:nvPicPr>
          <p:cNvPr id="5" name="Kép 4"/>
          <p:cNvPicPr>
            <a:picLocks noChangeAspect="1"/>
          </p:cNvPicPr>
          <p:nvPr/>
        </p:nvPicPr>
        <p:blipFill>
          <a:blip r:embed="rId4"/>
          <a:stretch>
            <a:fillRect/>
          </a:stretch>
        </p:blipFill>
        <p:spPr>
          <a:xfrm>
            <a:off x="7917185" y="3124532"/>
            <a:ext cx="3643444" cy="3576713"/>
          </a:xfrm>
          <a:prstGeom prst="rect">
            <a:avLst/>
          </a:prstGeom>
        </p:spPr>
      </p:pic>
    </p:spTree>
    <p:extLst>
      <p:ext uri="{BB962C8B-B14F-4D97-AF65-F5344CB8AC3E}">
        <p14:creationId xmlns:p14="http://schemas.microsoft.com/office/powerpoint/2010/main" val="1980245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64389" y="1989292"/>
            <a:ext cx="11116369" cy="4489883"/>
          </a:xfrm>
          <a:prstGeom prst="rect">
            <a:avLst/>
          </a:prstGeom>
          <a:ln w="38100">
            <a:solidFill>
              <a:schemeClr val="tx1"/>
            </a:solidFill>
          </a:ln>
        </p:spPr>
      </p:pic>
      <p:pic>
        <p:nvPicPr>
          <p:cNvPr id="3" name="Kép 2"/>
          <p:cNvPicPr>
            <a:picLocks noChangeAspect="1"/>
          </p:cNvPicPr>
          <p:nvPr/>
        </p:nvPicPr>
        <p:blipFill>
          <a:blip r:embed="rId3"/>
          <a:stretch>
            <a:fillRect/>
          </a:stretch>
        </p:blipFill>
        <p:spPr>
          <a:xfrm>
            <a:off x="2986502" y="611748"/>
            <a:ext cx="6072142" cy="670618"/>
          </a:xfrm>
          <a:prstGeom prst="rect">
            <a:avLst/>
          </a:prstGeom>
        </p:spPr>
      </p:pic>
      <p:cxnSp>
        <p:nvCxnSpPr>
          <p:cNvPr id="5" name="Egyenes összekötő 4"/>
          <p:cNvCxnSpPr/>
          <p:nvPr/>
        </p:nvCxnSpPr>
        <p:spPr>
          <a:xfrm>
            <a:off x="1306286" y="2481943"/>
            <a:ext cx="408867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465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733357" y="363554"/>
            <a:ext cx="6072142" cy="670618"/>
          </a:xfrm>
          <a:prstGeom prst="rect">
            <a:avLst/>
          </a:prstGeom>
        </p:spPr>
      </p:pic>
      <p:pic>
        <p:nvPicPr>
          <p:cNvPr id="3" name="Kép 2"/>
          <p:cNvPicPr>
            <a:picLocks noChangeAspect="1"/>
          </p:cNvPicPr>
          <p:nvPr/>
        </p:nvPicPr>
        <p:blipFill>
          <a:blip r:embed="rId3"/>
          <a:stretch>
            <a:fillRect/>
          </a:stretch>
        </p:blipFill>
        <p:spPr>
          <a:xfrm>
            <a:off x="645429" y="1126960"/>
            <a:ext cx="11053516" cy="5208526"/>
          </a:xfrm>
          <a:prstGeom prst="rect">
            <a:avLst/>
          </a:prstGeom>
        </p:spPr>
      </p:pic>
    </p:spTree>
    <p:extLst>
      <p:ext uri="{BB962C8B-B14F-4D97-AF65-F5344CB8AC3E}">
        <p14:creationId xmlns:p14="http://schemas.microsoft.com/office/powerpoint/2010/main" val="1119493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31721" y="2986527"/>
            <a:ext cx="3884509" cy="3270582"/>
          </a:xfrm>
          <a:prstGeom prst="rect">
            <a:avLst/>
          </a:prstGeom>
        </p:spPr>
      </p:pic>
      <p:sp>
        <p:nvSpPr>
          <p:cNvPr id="3" name="Szövegdoboz 2"/>
          <p:cNvSpPr txBox="1"/>
          <p:nvPr/>
        </p:nvSpPr>
        <p:spPr>
          <a:xfrm>
            <a:off x="1123407" y="796834"/>
            <a:ext cx="8694753" cy="1938992"/>
          </a:xfrm>
          <a:prstGeom prst="rect">
            <a:avLst/>
          </a:prstGeom>
          <a:noFill/>
        </p:spPr>
        <p:txBody>
          <a:bodyPr wrap="none" rtlCol="0">
            <a:spAutoFit/>
          </a:bodyPr>
          <a:lstStyle/>
          <a:p>
            <a:r>
              <a:rPr lang="hu-HU" sz="2400" dirty="0" err="1" smtClean="0"/>
              <a:t>Geometrical</a:t>
            </a:r>
            <a:r>
              <a:rPr lang="hu-HU" sz="2400" dirty="0" smtClean="0"/>
              <a:t> </a:t>
            </a:r>
            <a:r>
              <a:rPr lang="hu-HU" sz="2400" dirty="0" err="1" smtClean="0"/>
              <a:t>interpretation</a:t>
            </a:r>
            <a:r>
              <a:rPr lang="hu-HU" sz="2400" dirty="0" smtClean="0"/>
              <a:t> of </a:t>
            </a:r>
            <a:r>
              <a:rPr lang="hu-HU" sz="2400" dirty="0" err="1" smtClean="0"/>
              <a:t>the</a:t>
            </a:r>
            <a:r>
              <a:rPr lang="hu-HU" sz="2400" dirty="0" smtClean="0"/>
              <a:t> </a:t>
            </a:r>
            <a:r>
              <a:rPr lang="hu-HU" sz="2400" dirty="0" err="1" smtClean="0"/>
              <a:t>multiple</a:t>
            </a:r>
            <a:r>
              <a:rPr lang="hu-HU" sz="2400" dirty="0" smtClean="0"/>
              <a:t> </a:t>
            </a:r>
            <a:r>
              <a:rPr lang="hu-HU" sz="2400" dirty="0" err="1" smtClean="0"/>
              <a:t>correlation</a:t>
            </a:r>
            <a:r>
              <a:rPr lang="hu-HU" sz="2400" dirty="0" smtClean="0"/>
              <a:t> </a:t>
            </a:r>
            <a:r>
              <a:rPr lang="hu-HU" sz="2400" dirty="0" err="1" smtClean="0"/>
              <a:t>coefficient</a:t>
            </a:r>
            <a:r>
              <a:rPr lang="hu-HU" sz="2400" dirty="0" smtClean="0"/>
              <a:t>.</a:t>
            </a:r>
          </a:p>
          <a:p>
            <a:endParaRPr lang="hu-HU" sz="2400" dirty="0"/>
          </a:p>
          <a:p>
            <a:r>
              <a:rPr lang="hu-HU" sz="2400" dirty="0" smtClean="0"/>
              <a:t>The </a:t>
            </a:r>
            <a:r>
              <a:rPr lang="hu-HU" sz="2400" dirty="0" err="1" smtClean="0"/>
              <a:t>multiple</a:t>
            </a:r>
            <a:r>
              <a:rPr lang="hu-HU" sz="2400" dirty="0" smtClean="0"/>
              <a:t> </a:t>
            </a:r>
            <a:r>
              <a:rPr lang="hu-HU" sz="2400" dirty="0" err="1" smtClean="0"/>
              <a:t>correlation</a:t>
            </a:r>
            <a:r>
              <a:rPr lang="hu-HU" sz="2400" dirty="0" smtClean="0"/>
              <a:t> </a:t>
            </a:r>
            <a:r>
              <a:rPr lang="hu-HU" sz="2400" dirty="0" err="1" smtClean="0"/>
              <a:t>between</a:t>
            </a:r>
            <a:r>
              <a:rPr lang="hu-HU" sz="2400" dirty="0" smtClean="0"/>
              <a:t> </a:t>
            </a:r>
            <a:r>
              <a:rPr lang="hu-HU" sz="2400" dirty="0" err="1" smtClean="0"/>
              <a:t>the</a:t>
            </a:r>
            <a:r>
              <a:rPr lang="hu-HU" sz="2400" dirty="0" smtClean="0"/>
              <a:t> u </a:t>
            </a:r>
            <a:r>
              <a:rPr lang="hu-HU" sz="2400" dirty="0" err="1" smtClean="0"/>
              <a:t>vector</a:t>
            </a:r>
            <a:r>
              <a:rPr lang="hu-HU" sz="2400" dirty="0" smtClean="0"/>
              <a:t> and </a:t>
            </a:r>
            <a:r>
              <a:rPr lang="hu-HU" sz="2400" dirty="0" err="1" smtClean="0"/>
              <a:t>the</a:t>
            </a:r>
            <a:r>
              <a:rPr lang="hu-HU" sz="2400" dirty="0" smtClean="0"/>
              <a:t> </a:t>
            </a:r>
            <a:r>
              <a:rPr lang="hu-HU" sz="2400" dirty="0" err="1" smtClean="0"/>
              <a:t>pair</a:t>
            </a:r>
            <a:r>
              <a:rPr lang="hu-HU" sz="2400" dirty="0" smtClean="0"/>
              <a:t> (x, y) is</a:t>
            </a:r>
          </a:p>
          <a:p>
            <a:r>
              <a:rPr lang="hu-HU" sz="2400" dirty="0" err="1"/>
              <a:t>t</a:t>
            </a:r>
            <a:r>
              <a:rPr lang="hu-HU" sz="2400" dirty="0" err="1" smtClean="0"/>
              <a:t>he</a:t>
            </a:r>
            <a:r>
              <a:rPr lang="hu-HU" sz="2400" dirty="0" smtClean="0"/>
              <a:t> </a:t>
            </a:r>
            <a:r>
              <a:rPr lang="hu-HU" sz="2400" dirty="0" err="1" smtClean="0"/>
              <a:t>cosine</a:t>
            </a:r>
            <a:r>
              <a:rPr lang="hu-HU" sz="2400" dirty="0" smtClean="0"/>
              <a:t> of </a:t>
            </a:r>
            <a:r>
              <a:rPr lang="hu-HU" sz="2400" dirty="0" smtClean="0">
                <a:latin typeface="Symbol" panose="05050102010706020507" pitchFamily="18" charset="2"/>
              </a:rPr>
              <a:t>b. </a:t>
            </a:r>
            <a:r>
              <a:rPr lang="hu-HU" sz="2400" dirty="0" err="1" smtClean="0">
                <a:latin typeface="Calibri" panose="020F0502020204030204" pitchFamily="34" charset="0"/>
                <a:cs typeface="Calibri" panose="020F0502020204030204" pitchFamily="34" charset="0"/>
              </a:rPr>
              <a:t>This</a:t>
            </a:r>
            <a:r>
              <a:rPr lang="hu-HU" sz="2400" dirty="0" smtClean="0">
                <a:latin typeface="Calibri" panose="020F0502020204030204" pitchFamily="34" charset="0"/>
                <a:cs typeface="Calibri" panose="020F0502020204030204" pitchFamily="34" charset="0"/>
              </a:rPr>
              <a:t> is </a:t>
            </a:r>
            <a:r>
              <a:rPr lang="hu-HU" sz="2400" dirty="0" err="1" smtClean="0">
                <a:latin typeface="Calibri" panose="020F0502020204030204" pitchFamily="34" charset="0"/>
                <a:cs typeface="Calibri" panose="020F0502020204030204" pitchFamily="34" charset="0"/>
              </a:rPr>
              <a:t>the</a:t>
            </a:r>
            <a:r>
              <a:rPr lang="hu-HU" sz="2400" dirty="0" smtClean="0">
                <a:latin typeface="Calibri" panose="020F0502020204030204" pitchFamily="34" charset="0"/>
                <a:cs typeface="Calibri" panose="020F0502020204030204" pitchFamily="34" charset="0"/>
              </a:rPr>
              <a:t> </a:t>
            </a:r>
            <a:r>
              <a:rPr lang="hu-HU" sz="2400" dirty="0" err="1" smtClean="0">
                <a:latin typeface="Calibri" panose="020F0502020204030204" pitchFamily="34" charset="0"/>
                <a:cs typeface="Calibri" panose="020F0502020204030204" pitchFamily="34" charset="0"/>
              </a:rPr>
              <a:t>angle</a:t>
            </a:r>
            <a:r>
              <a:rPr lang="hu-HU" sz="2400" dirty="0" smtClean="0">
                <a:latin typeface="Calibri" panose="020F0502020204030204" pitchFamily="34" charset="0"/>
                <a:cs typeface="Calibri" panose="020F0502020204030204" pitchFamily="34" charset="0"/>
              </a:rPr>
              <a:t> </a:t>
            </a:r>
            <a:r>
              <a:rPr lang="hu-HU" sz="2400" dirty="0" err="1" smtClean="0">
                <a:latin typeface="Calibri" panose="020F0502020204030204" pitchFamily="34" charset="0"/>
                <a:cs typeface="Calibri" panose="020F0502020204030204" pitchFamily="34" charset="0"/>
              </a:rPr>
              <a:t>between</a:t>
            </a:r>
            <a:r>
              <a:rPr lang="hu-HU" sz="2400" dirty="0" smtClean="0">
                <a:latin typeface="Calibri" panose="020F0502020204030204" pitchFamily="34" charset="0"/>
                <a:cs typeface="Calibri" panose="020F0502020204030204" pitchFamily="34" charset="0"/>
              </a:rPr>
              <a:t> u and </a:t>
            </a:r>
            <a:r>
              <a:rPr lang="hu-HU" sz="2400" dirty="0" err="1" smtClean="0">
                <a:latin typeface="Calibri" panose="020F0502020204030204" pitchFamily="34" charset="0"/>
                <a:cs typeface="Calibri" panose="020F0502020204030204" pitchFamily="34" charset="0"/>
              </a:rPr>
              <a:t>its</a:t>
            </a:r>
            <a:r>
              <a:rPr lang="hu-HU" sz="2400" dirty="0" smtClean="0">
                <a:latin typeface="Calibri" panose="020F0502020204030204" pitchFamily="34" charset="0"/>
                <a:cs typeface="Calibri" panose="020F0502020204030204" pitchFamily="34" charset="0"/>
              </a:rPr>
              <a:t> projection </a:t>
            </a:r>
            <a:r>
              <a:rPr lang="hu-HU" sz="2400" dirty="0" err="1" smtClean="0">
                <a:latin typeface="Calibri" panose="020F0502020204030204" pitchFamily="34" charset="0"/>
                <a:cs typeface="Calibri" panose="020F0502020204030204" pitchFamily="34" charset="0"/>
              </a:rPr>
              <a:t>vector</a:t>
            </a:r>
            <a:endParaRPr lang="hu-HU" sz="2400" dirty="0" smtClean="0">
              <a:latin typeface="Calibri" panose="020F0502020204030204" pitchFamily="34" charset="0"/>
              <a:cs typeface="Calibri" panose="020F0502020204030204" pitchFamily="34" charset="0"/>
            </a:endParaRPr>
          </a:p>
          <a:p>
            <a:r>
              <a:rPr lang="hu-HU" sz="2400" dirty="0" err="1" smtClean="0">
                <a:latin typeface="Calibri" panose="020F0502020204030204" pitchFamily="34" charset="0"/>
                <a:cs typeface="Calibri" panose="020F0502020204030204" pitchFamily="34" charset="0"/>
              </a:rPr>
              <a:t>Onto</a:t>
            </a:r>
            <a:r>
              <a:rPr lang="hu-HU" sz="2400" dirty="0" smtClean="0">
                <a:latin typeface="Calibri" panose="020F0502020204030204" pitchFamily="34" charset="0"/>
                <a:cs typeface="Calibri" panose="020F0502020204030204" pitchFamily="34" charset="0"/>
              </a:rPr>
              <a:t> </a:t>
            </a:r>
            <a:r>
              <a:rPr lang="hu-HU" sz="2400" dirty="0" err="1" smtClean="0">
                <a:latin typeface="Calibri" panose="020F0502020204030204" pitchFamily="34" charset="0"/>
                <a:cs typeface="Calibri" panose="020F0502020204030204" pitchFamily="34" charset="0"/>
              </a:rPr>
              <a:t>plane</a:t>
            </a:r>
            <a:r>
              <a:rPr lang="hu-HU" sz="2400" dirty="0" smtClean="0">
                <a:latin typeface="Calibri" panose="020F0502020204030204" pitchFamily="34" charset="0"/>
                <a:cs typeface="Calibri" panose="020F0502020204030204" pitchFamily="34" charset="0"/>
              </a:rPr>
              <a:t> </a:t>
            </a:r>
            <a:r>
              <a:rPr lang="hu-HU" sz="2400" dirty="0" err="1" smtClean="0">
                <a:latin typeface="Calibri" panose="020F0502020204030204" pitchFamily="34" charset="0"/>
                <a:cs typeface="Calibri" panose="020F0502020204030204" pitchFamily="34" charset="0"/>
              </a:rPr>
              <a:t>spanned</a:t>
            </a:r>
            <a:r>
              <a:rPr lang="hu-HU" sz="2400" dirty="0" smtClean="0">
                <a:latin typeface="Calibri" panose="020F0502020204030204" pitchFamily="34" charset="0"/>
                <a:cs typeface="Calibri" panose="020F0502020204030204" pitchFamily="34" charset="0"/>
              </a:rPr>
              <a:t> </a:t>
            </a:r>
            <a:r>
              <a:rPr lang="hu-HU" sz="2400" dirty="0" err="1" smtClean="0">
                <a:latin typeface="Calibri" panose="020F0502020204030204" pitchFamily="34" charset="0"/>
                <a:cs typeface="Calibri" panose="020F0502020204030204" pitchFamily="34" charset="0"/>
              </a:rPr>
              <a:t>by</a:t>
            </a:r>
            <a:r>
              <a:rPr lang="hu-HU" sz="2400" dirty="0" smtClean="0">
                <a:latin typeface="Calibri" panose="020F0502020204030204" pitchFamily="34" charset="0"/>
                <a:cs typeface="Calibri" panose="020F0502020204030204" pitchFamily="34" charset="0"/>
              </a:rPr>
              <a:t> x and y </a:t>
            </a:r>
            <a:r>
              <a:rPr lang="hu-HU" sz="2400" dirty="0" err="1" smtClean="0">
                <a:latin typeface="Calibri" panose="020F0502020204030204" pitchFamily="34" charset="0"/>
                <a:cs typeface="Calibri" panose="020F0502020204030204" pitchFamily="34" charset="0"/>
              </a:rPr>
              <a:t>vectors</a:t>
            </a:r>
            <a:r>
              <a:rPr lang="hu-HU" sz="2400" dirty="0" smtClean="0">
                <a:latin typeface="Calibri" panose="020F0502020204030204" pitchFamily="34" charset="0"/>
                <a:cs typeface="Calibri" panose="020F0502020204030204" pitchFamily="34" charset="0"/>
              </a:rPr>
              <a:t>.</a:t>
            </a:r>
            <a:r>
              <a:rPr lang="hu-HU" sz="2400" dirty="0" smtClean="0">
                <a:latin typeface="Symbol" panose="05050102010706020507" pitchFamily="18" charset="2"/>
              </a:rPr>
              <a:t> </a:t>
            </a:r>
            <a:endParaRPr lang="hu-HU" sz="2400" dirty="0"/>
          </a:p>
        </p:txBody>
      </p:sp>
    </p:spTree>
    <p:extLst>
      <p:ext uri="{BB962C8B-B14F-4D97-AF65-F5344CB8AC3E}">
        <p14:creationId xmlns:p14="http://schemas.microsoft.com/office/powerpoint/2010/main" val="1946954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45990" y="1465121"/>
            <a:ext cx="10685082" cy="4256410"/>
          </a:xfrm>
          <a:prstGeom prst="rect">
            <a:avLst/>
          </a:prstGeom>
          <a:ln w="38100">
            <a:solidFill>
              <a:schemeClr val="tx1"/>
            </a:solidFill>
          </a:ln>
        </p:spPr>
      </p:pic>
      <p:pic>
        <p:nvPicPr>
          <p:cNvPr id="4" name="Kép 3"/>
          <p:cNvPicPr>
            <a:picLocks noChangeAspect="1"/>
          </p:cNvPicPr>
          <p:nvPr/>
        </p:nvPicPr>
        <p:blipFill>
          <a:blip r:embed="rId3"/>
          <a:stretch>
            <a:fillRect/>
          </a:stretch>
        </p:blipFill>
        <p:spPr>
          <a:xfrm>
            <a:off x="2733358" y="337428"/>
            <a:ext cx="6072142" cy="670618"/>
          </a:xfrm>
          <a:prstGeom prst="rect">
            <a:avLst/>
          </a:prstGeom>
        </p:spPr>
      </p:pic>
      <p:cxnSp>
        <p:nvCxnSpPr>
          <p:cNvPr id="6" name="Egyenes összekötő 5"/>
          <p:cNvCxnSpPr/>
          <p:nvPr/>
        </p:nvCxnSpPr>
        <p:spPr>
          <a:xfrm>
            <a:off x="1293223" y="1881051"/>
            <a:ext cx="114953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17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68520" y="530314"/>
            <a:ext cx="5340559" cy="859611"/>
          </a:xfrm>
          <a:prstGeom prst="rect">
            <a:avLst/>
          </a:prstGeom>
        </p:spPr>
      </p:pic>
      <p:pic>
        <p:nvPicPr>
          <p:cNvPr id="3" name="Kép 2"/>
          <p:cNvPicPr>
            <a:picLocks noChangeAspect="1"/>
          </p:cNvPicPr>
          <p:nvPr/>
        </p:nvPicPr>
        <p:blipFill>
          <a:blip r:embed="rId3"/>
          <a:stretch>
            <a:fillRect/>
          </a:stretch>
        </p:blipFill>
        <p:spPr>
          <a:xfrm>
            <a:off x="967558" y="1495647"/>
            <a:ext cx="10138428" cy="4879027"/>
          </a:xfrm>
          <a:prstGeom prst="rect">
            <a:avLst/>
          </a:prstGeom>
        </p:spPr>
      </p:pic>
    </p:spTree>
    <p:extLst>
      <p:ext uri="{BB962C8B-B14F-4D97-AF65-F5344CB8AC3E}">
        <p14:creationId xmlns:p14="http://schemas.microsoft.com/office/powerpoint/2010/main" val="2619041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707231" y="729314"/>
            <a:ext cx="6072142" cy="670618"/>
          </a:xfrm>
          <a:prstGeom prst="rect">
            <a:avLst/>
          </a:prstGeom>
        </p:spPr>
      </p:pic>
      <p:pic>
        <p:nvPicPr>
          <p:cNvPr id="3" name="Kép 2"/>
          <p:cNvPicPr>
            <a:picLocks noChangeAspect="1"/>
          </p:cNvPicPr>
          <p:nvPr/>
        </p:nvPicPr>
        <p:blipFill>
          <a:blip r:embed="rId3"/>
          <a:stretch>
            <a:fillRect/>
          </a:stretch>
        </p:blipFill>
        <p:spPr>
          <a:xfrm>
            <a:off x="1182680" y="1629647"/>
            <a:ext cx="10043965" cy="2798662"/>
          </a:xfrm>
          <a:prstGeom prst="rect">
            <a:avLst/>
          </a:prstGeom>
        </p:spPr>
      </p:pic>
      <p:pic>
        <p:nvPicPr>
          <p:cNvPr id="5" name="Kép 4"/>
          <p:cNvPicPr>
            <a:picLocks noChangeAspect="1"/>
          </p:cNvPicPr>
          <p:nvPr/>
        </p:nvPicPr>
        <p:blipFill>
          <a:blip r:embed="rId4"/>
          <a:stretch>
            <a:fillRect/>
          </a:stretch>
        </p:blipFill>
        <p:spPr>
          <a:xfrm>
            <a:off x="298342" y="4553522"/>
            <a:ext cx="11893658" cy="410365"/>
          </a:xfrm>
          <a:prstGeom prst="rect">
            <a:avLst/>
          </a:prstGeom>
        </p:spPr>
      </p:pic>
      <p:pic>
        <p:nvPicPr>
          <p:cNvPr id="6" name="Kép 5"/>
          <p:cNvPicPr>
            <a:picLocks noChangeAspect="1"/>
          </p:cNvPicPr>
          <p:nvPr/>
        </p:nvPicPr>
        <p:blipFill>
          <a:blip r:embed="rId5"/>
          <a:stretch>
            <a:fillRect/>
          </a:stretch>
        </p:blipFill>
        <p:spPr>
          <a:xfrm>
            <a:off x="2707231" y="5371608"/>
            <a:ext cx="7285290" cy="1094506"/>
          </a:xfrm>
          <a:prstGeom prst="rect">
            <a:avLst/>
          </a:prstGeom>
        </p:spPr>
      </p:pic>
      <p:sp>
        <p:nvSpPr>
          <p:cNvPr id="7" name="Téglalap 6"/>
          <p:cNvSpPr/>
          <p:nvPr/>
        </p:nvSpPr>
        <p:spPr>
          <a:xfrm>
            <a:off x="406074" y="1515291"/>
            <a:ext cx="11678194" cy="495082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70140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96389" y="679269"/>
            <a:ext cx="11065530" cy="584775"/>
          </a:xfrm>
          <a:prstGeom prst="rect">
            <a:avLst/>
          </a:prstGeom>
          <a:noFill/>
        </p:spPr>
        <p:txBody>
          <a:bodyPr wrap="none" rtlCol="0">
            <a:spAutoFit/>
          </a:bodyPr>
          <a:lstStyle/>
          <a:p>
            <a:r>
              <a:rPr lang="hu-HU" sz="3200" dirty="0" err="1" smtClean="0"/>
              <a:t>Exploring</a:t>
            </a:r>
            <a:r>
              <a:rPr lang="en-US" sz="3200" dirty="0" smtClean="0"/>
              <a:t> </a:t>
            </a:r>
            <a:r>
              <a:rPr lang="en-US" sz="3200" dirty="0"/>
              <a:t>of the points which effect significantly to the regression</a:t>
            </a:r>
            <a:endParaRPr lang="hu-HU" sz="3200" dirty="0"/>
          </a:p>
        </p:txBody>
      </p:sp>
      <p:sp>
        <p:nvSpPr>
          <p:cNvPr id="3" name="Szövegdoboz 2"/>
          <p:cNvSpPr txBox="1"/>
          <p:nvPr/>
        </p:nvSpPr>
        <p:spPr>
          <a:xfrm>
            <a:off x="496389" y="2259874"/>
            <a:ext cx="10890196" cy="2308324"/>
          </a:xfrm>
          <a:prstGeom prst="rect">
            <a:avLst/>
          </a:prstGeom>
          <a:noFill/>
        </p:spPr>
        <p:txBody>
          <a:bodyPr wrap="square" rtlCol="0">
            <a:spAutoFit/>
          </a:bodyPr>
          <a:lstStyle/>
          <a:p>
            <a:r>
              <a:rPr lang="en-US" sz="2400" dirty="0"/>
              <a:t>An important step in the evaluation of the linear regression model is the exploration of the importance of individual data points</a:t>
            </a:r>
            <a:r>
              <a:rPr lang="en-US" sz="2400" dirty="0" smtClean="0"/>
              <a:t>.</a:t>
            </a:r>
            <a:endParaRPr lang="hu-HU" sz="2400" dirty="0" smtClean="0"/>
          </a:p>
          <a:p>
            <a:endParaRPr lang="en-US" sz="2400" dirty="0"/>
          </a:p>
          <a:p>
            <a:r>
              <a:rPr lang="en-US" sz="2400" dirty="0"/>
              <a:t>What are the data points that show the ultimate connection most strongly, and what are the so-called outlier points that are least suited to the particular regression context.</a:t>
            </a:r>
            <a:endParaRPr lang="hu-HU" sz="2400" dirty="0"/>
          </a:p>
        </p:txBody>
      </p:sp>
    </p:spTree>
    <p:extLst>
      <p:ext uri="{BB962C8B-B14F-4D97-AF65-F5344CB8AC3E}">
        <p14:creationId xmlns:p14="http://schemas.microsoft.com/office/powerpoint/2010/main" val="2541837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96389" y="679269"/>
            <a:ext cx="11065530" cy="584775"/>
          </a:xfrm>
          <a:prstGeom prst="rect">
            <a:avLst/>
          </a:prstGeom>
          <a:noFill/>
        </p:spPr>
        <p:txBody>
          <a:bodyPr wrap="none" rtlCol="0">
            <a:spAutoFit/>
          </a:bodyPr>
          <a:lstStyle/>
          <a:p>
            <a:r>
              <a:rPr lang="hu-HU" sz="3200" dirty="0" err="1" smtClean="0"/>
              <a:t>Exploring</a:t>
            </a:r>
            <a:r>
              <a:rPr lang="en-US" sz="3200" dirty="0" smtClean="0"/>
              <a:t> </a:t>
            </a:r>
            <a:r>
              <a:rPr lang="en-US" sz="3200" dirty="0"/>
              <a:t>of the points which effect significantly to the regression</a:t>
            </a:r>
            <a:endParaRPr lang="hu-HU" sz="3200" dirty="0"/>
          </a:p>
        </p:txBody>
      </p:sp>
      <p:pic>
        <p:nvPicPr>
          <p:cNvPr id="3" name="Kép 2"/>
          <p:cNvPicPr>
            <a:picLocks noChangeAspect="1"/>
          </p:cNvPicPr>
          <p:nvPr/>
        </p:nvPicPr>
        <p:blipFill>
          <a:blip r:embed="rId2"/>
          <a:stretch>
            <a:fillRect/>
          </a:stretch>
        </p:blipFill>
        <p:spPr>
          <a:xfrm>
            <a:off x="496389" y="1727575"/>
            <a:ext cx="5950212" cy="4761389"/>
          </a:xfrm>
          <a:prstGeom prst="rect">
            <a:avLst/>
          </a:prstGeom>
        </p:spPr>
      </p:pic>
      <p:pic>
        <p:nvPicPr>
          <p:cNvPr id="1026" name="Picture 2" descr="https://1.bp.blogspot.com/_x7QjiZypFj0/Rp9dcGTsBKI/AAAAAAAAAA0/VWwfWDv6nzM/s400/Outl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601" y="2181499"/>
            <a:ext cx="5416208" cy="303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14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96389" y="679269"/>
            <a:ext cx="11065530" cy="584775"/>
          </a:xfrm>
          <a:prstGeom prst="rect">
            <a:avLst/>
          </a:prstGeom>
          <a:noFill/>
        </p:spPr>
        <p:txBody>
          <a:bodyPr wrap="none" rtlCol="0">
            <a:spAutoFit/>
          </a:bodyPr>
          <a:lstStyle/>
          <a:p>
            <a:r>
              <a:rPr lang="hu-HU" sz="3200" dirty="0" err="1" smtClean="0"/>
              <a:t>Exploring</a:t>
            </a:r>
            <a:r>
              <a:rPr lang="en-US" sz="3200" dirty="0" smtClean="0"/>
              <a:t> </a:t>
            </a:r>
            <a:r>
              <a:rPr lang="en-US" sz="3200" dirty="0"/>
              <a:t>of the points which effect significantly to the regression</a:t>
            </a:r>
            <a:endParaRPr lang="hu-HU" sz="3200" dirty="0"/>
          </a:p>
        </p:txBody>
      </p:sp>
      <p:sp>
        <p:nvSpPr>
          <p:cNvPr id="3" name="Szövegdoboz 2"/>
          <p:cNvSpPr txBox="1"/>
          <p:nvPr/>
        </p:nvSpPr>
        <p:spPr>
          <a:xfrm>
            <a:off x="666206" y="1985554"/>
            <a:ext cx="8359661" cy="461665"/>
          </a:xfrm>
          <a:prstGeom prst="rect">
            <a:avLst/>
          </a:prstGeom>
          <a:noFill/>
        </p:spPr>
        <p:txBody>
          <a:bodyPr wrap="none" rtlCol="0">
            <a:spAutoFit/>
          </a:bodyPr>
          <a:lstStyle/>
          <a:p>
            <a:r>
              <a:rPr lang="en-US" sz="2400" dirty="0"/>
              <a:t>Connection between the target variable </a:t>
            </a:r>
            <a:r>
              <a:rPr lang="en-US" sz="2400" i="1" dirty="0"/>
              <a:t>Y</a:t>
            </a:r>
            <a:r>
              <a:rPr lang="en-US" sz="2400" dirty="0"/>
              <a:t> and it's linear estimate:</a:t>
            </a:r>
            <a:endParaRPr lang="hu-HU" sz="2400" dirty="0"/>
          </a:p>
        </p:txBody>
      </p:sp>
      <p:pic>
        <p:nvPicPr>
          <p:cNvPr id="4" name="Kép 3"/>
          <p:cNvPicPr>
            <a:picLocks noChangeAspect="1"/>
          </p:cNvPicPr>
          <p:nvPr/>
        </p:nvPicPr>
        <p:blipFill>
          <a:blip r:embed="rId2"/>
          <a:stretch>
            <a:fillRect/>
          </a:stretch>
        </p:blipFill>
        <p:spPr>
          <a:xfrm>
            <a:off x="1429609" y="2906578"/>
            <a:ext cx="7791363" cy="524301"/>
          </a:xfrm>
          <a:prstGeom prst="rect">
            <a:avLst/>
          </a:prstGeom>
        </p:spPr>
      </p:pic>
      <p:sp>
        <p:nvSpPr>
          <p:cNvPr id="5" name="Szövegdoboz 4"/>
          <p:cNvSpPr txBox="1"/>
          <p:nvPr/>
        </p:nvSpPr>
        <p:spPr>
          <a:xfrm>
            <a:off x="666206" y="4089753"/>
            <a:ext cx="7714676" cy="461665"/>
          </a:xfrm>
          <a:prstGeom prst="rect">
            <a:avLst/>
          </a:prstGeom>
          <a:noFill/>
        </p:spPr>
        <p:txBody>
          <a:bodyPr wrap="none" rtlCol="0">
            <a:spAutoFit/>
          </a:bodyPr>
          <a:lstStyle/>
          <a:p>
            <a:r>
              <a:rPr lang="en-US" sz="2400" dirty="0"/>
              <a:t>Estimated error vector, residual amount, regression amount:</a:t>
            </a:r>
            <a:endParaRPr lang="hu-HU" sz="2400" dirty="0"/>
          </a:p>
        </p:txBody>
      </p:sp>
      <p:pic>
        <p:nvPicPr>
          <p:cNvPr id="6" name="Kép 5"/>
          <p:cNvPicPr>
            <a:picLocks noChangeAspect="1"/>
          </p:cNvPicPr>
          <p:nvPr/>
        </p:nvPicPr>
        <p:blipFill>
          <a:blip r:embed="rId3"/>
          <a:stretch>
            <a:fillRect/>
          </a:stretch>
        </p:blipFill>
        <p:spPr>
          <a:xfrm>
            <a:off x="1290235" y="5207425"/>
            <a:ext cx="8644877" cy="554784"/>
          </a:xfrm>
          <a:prstGeom prst="rect">
            <a:avLst/>
          </a:prstGeom>
        </p:spPr>
      </p:pic>
    </p:spTree>
    <p:extLst>
      <p:ext uri="{BB962C8B-B14F-4D97-AF65-F5344CB8AC3E}">
        <p14:creationId xmlns:p14="http://schemas.microsoft.com/office/powerpoint/2010/main" val="1049584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96389" y="679269"/>
            <a:ext cx="11065530" cy="584775"/>
          </a:xfrm>
          <a:prstGeom prst="rect">
            <a:avLst/>
          </a:prstGeom>
          <a:noFill/>
        </p:spPr>
        <p:txBody>
          <a:bodyPr wrap="none" rtlCol="0">
            <a:spAutoFit/>
          </a:bodyPr>
          <a:lstStyle/>
          <a:p>
            <a:r>
              <a:rPr lang="hu-HU" sz="3200" dirty="0" err="1" smtClean="0"/>
              <a:t>Exploring</a:t>
            </a:r>
            <a:r>
              <a:rPr lang="en-US" sz="3200" dirty="0" smtClean="0"/>
              <a:t> </a:t>
            </a:r>
            <a:r>
              <a:rPr lang="en-US" sz="3200" dirty="0"/>
              <a:t>of the points which effect significantly to the regression</a:t>
            </a:r>
            <a:endParaRPr lang="hu-HU" sz="3200" dirty="0"/>
          </a:p>
        </p:txBody>
      </p:sp>
      <p:pic>
        <p:nvPicPr>
          <p:cNvPr id="3" name="Kép 2"/>
          <p:cNvPicPr>
            <a:picLocks noChangeAspect="1"/>
          </p:cNvPicPr>
          <p:nvPr/>
        </p:nvPicPr>
        <p:blipFill>
          <a:blip r:embed="rId2"/>
          <a:stretch>
            <a:fillRect/>
          </a:stretch>
        </p:blipFill>
        <p:spPr>
          <a:xfrm>
            <a:off x="728131" y="1948863"/>
            <a:ext cx="2577623" cy="567966"/>
          </a:xfrm>
          <a:prstGeom prst="rect">
            <a:avLst/>
          </a:prstGeom>
        </p:spPr>
      </p:pic>
      <p:sp>
        <p:nvSpPr>
          <p:cNvPr id="5" name="Szövegdoboz 4"/>
          <p:cNvSpPr txBox="1"/>
          <p:nvPr/>
        </p:nvSpPr>
        <p:spPr>
          <a:xfrm>
            <a:off x="3840481" y="2055164"/>
            <a:ext cx="2616422" cy="461665"/>
          </a:xfrm>
          <a:prstGeom prst="rect">
            <a:avLst/>
          </a:prstGeom>
          <a:noFill/>
        </p:spPr>
        <p:txBody>
          <a:bodyPr wrap="none" rtlCol="0">
            <a:spAutoFit/>
          </a:bodyPr>
          <a:lstStyle/>
          <a:p>
            <a:r>
              <a:rPr lang="hu-HU" sz="2400" dirty="0" err="1"/>
              <a:t>t</a:t>
            </a:r>
            <a:r>
              <a:rPr lang="hu-HU" sz="2400" dirty="0" err="1" smtClean="0"/>
              <a:t>he</a:t>
            </a:r>
            <a:r>
              <a:rPr lang="hu-HU" sz="2400" dirty="0" smtClean="0"/>
              <a:t> </a:t>
            </a:r>
            <a:r>
              <a:rPr lang="hu-HU" sz="2400" i="1" dirty="0" err="1" smtClean="0"/>
              <a:t>leverage</a:t>
            </a:r>
            <a:r>
              <a:rPr lang="hu-HU" sz="2400" dirty="0" smtClean="0"/>
              <a:t> </a:t>
            </a:r>
            <a:r>
              <a:rPr lang="hu-HU" sz="2400" dirty="0" err="1" smtClean="0"/>
              <a:t>matrix</a:t>
            </a:r>
            <a:endParaRPr lang="hu-HU" sz="2400" dirty="0"/>
          </a:p>
        </p:txBody>
      </p:sp>
      <p:sp>
        <p:nvSpPr>
          <p:cNvPr id="6" name="Szövegdoboz 5"/>
          <p:cNvSpPr txBox="1"/>
          <p:nvPr/>
        </p:nvSpPr>
        <p:spPr>
          <a:xfrm>
            <a:off x="496389" y="3030582"/>
            <a:ext cx="10997703" cy="830997"/>
          </a:xfrm>
          <a:prstGeom prst="rect">
            <a:avLst/>
          </a:prstGeom>
          <a:noFill/>
        </p:spPr>
        <p:txBody>
          <a:bodyPr wrap="square" rtlCol="0">
            <a:spAutoFit/>
          </a:bodyPr>
          <a:lstStyle/>
          <a:p>
            <a:r>
              <a:rPr lang="en-US" sz="2400" dirty="0"/>
              <a:t>The </a:t>
            </a:r>
            <a:r>
              <a:rPr lang="en-US" sz="2400" i="1" dirty="0" err="1"/>
              <a:t>h</a:t>
            </a:r>
            <a:r>
              <a:rPr lang="en-US" sz="2400" i="1" baseline="-25000" dirty="0" err="1"/>
              <a:t>ii</a:t>
            </a:r>
            <a:r>
              <a:rPr lang="en-US" sz="2400" dirty="0"/>
              <a:t> diagonal element of the matrix indicates the quantity of the influence of the </a:t>
            </a:r>
            <a:r>
              <a:rPr lang="en-US" sz="2400" i="1" dirty="0" err="1"/>
              <a:t>i</a:t>
            </a:r>
            <a:r>
              <a:rPr lang="en-US" sz="2400" dirty="0" err="1"/>
              <a:t>-th</a:t>
            </a:r>
            <a:r>
              <a:rPr lang="en-US" sz="2400" dirty="0"/>
              <a:t> data point onto the regression estimation.</a:t>
            </a:r>
            <a:endParaRPr lang="hu-HU" sz="2400" dirty="0"/>
          </a:p>
        </p:txBody>
      </p:sp>
      <p:pic>
        <p:nvPicPr>
          <p:cNvPr id="7" name="Kép 6"/>
          <p:cNvPicPr>
            <a:picLocks noChangeAspect="1"/>
          </p:cNvPicPr>
          <p:nvPr/>
        </p:nvPicPr>
        <p:blipFill>
          <a:blip r:embed="rId3"/>
          <a:stretch>
            <a:fillRect/>
          </a:stretch>
        </p:blipFill>
        <p:spPr>
          <a:xfrm>
            <a:off x="728132" y="4375332"/>
            <a:ext cx="2919917" cy="623439"/>
          </a:xfrm>
          <a:prstGeom prst="rect">
            <a:avLst/>
          </a:prstGeom>
        </p:spPr>
      </p:pic>
      <p:sp>
        <p:nvSpPr>
          <p:cNvPr id="8" name="Szövegdoboz 7"/>
          <p:cNvSpPr txBox="1"/>
          <p:nvPr/>
        </p:nvSpPr>
        <p:spPr>
          <a:xfrm>
            <a:off x="3932514" y="4481632"/>
            <a:ext cx="977319" cy="461665"/>
          </a:xfrm>
          <a:prstGeom prst="rect">
            <a:avLst/>
          </a:prstGeom>
          <a:noFill/>
        </p:spPr>
        <p:txBody>
          <a:bodyPr wrap="none" rtlCol="0">
            <a:spAutoFit/>
          </a:bodyPr>
          <a:lstStyle/>
          <a:p>
            <a:r>
              <a:rPr lang="hu-HU" sz="2400" dirty="0" err="1" smtClean="0"/>
              <a:t>where</a:t>
            </a:r>
            <a:endParaRPr lang="hu-HU" sz="2400" dirty="0"/>
          </a:p>
        </p:txBody>
      </p:sp>
      <p:pic>
        <p:nvPicPr>
          <p:cNvPr id="9" name="Kép 8"/>
          <p:cNvPicPr>
            <a:picLocks noChangeAspect="1"/>
          </p:cNvPicPr>
          <p:nvPr/>
        </p:nvPicPr>
        <p:blipFill>
          <a:blip r:embed="rId4"/>
          <a:stretch>
            <a:fillRect/>
          </a:stretch>
        </p:blipFill>
        <p:spPr>
          <a:xfrm>
            <a:off x="5313122" y="4481632"/>
            <a:ext cx="404592" cy="512491"/>
          </a:xfrm>
          <a:prstGeom prst="rect">
            <a:avLst/>
          </a:prstGeom>
        </p:spPr>
      </p:pic>
      <p:sp>
        <p:nvSpPr>
          <p:cNvPr id="10" name="Szövegdoboz 9"/>
          <p:cNvSpPr txBox="1"/>
          <p:nvPr/>
        </p:nvSpPr>
        <p:spPr>
          <a:xfrm>
            <a:off x="6310493" y="4481631"/>
            <a:ext cx="2353593" cy="461665"/>
          </a:xfrm>
          <a:prstGeom prst="rect">
            <a:avLst/>
          </a:prstGeom>
          <a:noFill/>
        </p:spPr>
        <p:txBody>
          <a:bodyPr wrap="none" rtlCol="0">
            <a:spAutoFit/>
          </a:bodyPr>
          <a:lstStyle/>
          <a:p>
            <a:r>
              <a:rPr lang="hu-HU" sz="2400" dirty="0" err="1"/>
              <a:t>t</a:t>
            </a:r>
            <a:r>
              <a:rPr lang="hu-HU" sz="2400" dirty="0" err="1" smtClean="0"/>
              <a:t>he</a:t>
            </a:r>
            <a:r>
              <a:rPr lang="hu-HU" sz="2400" dirty="0" smtClean="0"/>
              <a:t> </a:t>
            </a:r>
            <a:r>
              <a:rPr lang="hu-HU" sz="2400" i="1" dirty="0" err="1" smtClean="0"/>
              <a:t>i</a:t>
            </a:r>
            <a:r>
              <a:rPr lang="hu-HU" sz="2400" dirty="0" err="1" smtClean="0"/>
              <a:t>th</a:t>
            </a:r>
            <a:r>
              <a:rPr lang="hu-HU" sz="2400" dirty="0" smtClean="0"/>
              <a:t> </a:t>
            </a:r>
            <a:r>
              <a:rPr lang="hu-HU" sz="2400" dirty="0" err="1" smtClean="0"/>
              <a:t>data</a:t>
            </a:r>
            <a:r>
              <a:rPr lang="hu-HU" sz="2400" dirty="0" smtClean="0"/>
              <a:t> </a:t>
            </a:r>
            <a:r>
              <a:rPr lang="hu-HU" sz="2400" dirty="0" err="1" smtClean="0"/>
              <a:t>point</a:t>
            </a:r>
            <a:endParaRPr lang="hu-HU" sz="2400" dirty="0"/>
          </a:p>
        </p:txBody>
      </p:sp>
      <p:pic>
        <p:nvPicPr>
          <p:cNvPr id="11" name="Kép 10"/>
          <p:cNvPicPr>
            <a:picLocks noChangeAspect="1"/>
          </p:cNvPicPr>
          <p:nvPr/>
        </p:nvPicPr>
        <p:blipFill>
          <a:blip r:embed="rId5"/>
          <a:stretch>
            <a:fillRect/>
          </a:stretch>
        </p:blipFill>
        <p:spPr>
          <a:xfrm>
            <a:off x="2188090" y="5628116"/>
            <a:ext cx="4964446" cy="955563"/>
          </a:xfrm>
          <a:prstGeom prst="rect">
            <a:avLst/>
          </a:prstGeom>
        </p:spPr>
      </p:pic>
    </p:spTree>
    <p:extLst>
      <p:ext uri="{BB962C8B-B14F-4D97-AF65-F5344CB8AC3E}">
        <p14:creationId xmlns:p14="http://schemas.microsoft.com/office/powerpoint/2010/main" val="363802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66205" y="378823"/>
            <a:ext cx="11065530" cy="584775"/>
          </a:xfrm>
          <a:prstGeom prst="rect">
            <a:avLst/>
          </a:prstGeom>
          <a:noFill/>
        </p:spPr>
        <p:txBody>
          <a:bodyPr wrap="none" rtlCol="0">
            <a:spAutoFit/>
          </a:bodyPr>
          <a:lstStyle/>
          <a:p>
            <a:r>
              <a:rPr lang="hu-HU" sz="3200" dirty="0" err="1" smtClean="0"/>
              <a:t>Exploring</a:t>
            </a:r>
            <a:r>
              <a:rPr lang="en-US" sz="3200" dirty="0" smtClean="0"/>
              <a:t> </a:t>
            </a:r>
            <a:r>
              <a:rPr lang="en-US" sz="3200" dirty="0"/>
              <a:t>of the points which effect significantly to the regression</a:t>
            </a:r>
            <a:endParaRPr lang="hu-HU" sz="3200" dirty="0"/>
          </a:p>
        </p:txBody>
      </p:sp>
      <p:sp>
        <p:nvSpPr>
          <p:cNvPr id="3" name="Szövegdoboz 2"/>
          <p:cNvSpPr txBox="1"/>
          <p:nvPr/>
        </p:nvSpPr>
        <p:spPr>
          <a:xfrm>
            <a:off x="508367" y="1522224"/>
            <a:ext cx="4499437" cy="461665"/>
          </a:xfrm>
          <a:prstGeom prst="rect">
            <a:avLst/>
          </a:prstGeom>
          <a:noFill/>
        </p:spPr>
        <p:txBody>
          <a:bodyPr wrap="none" rtlCol="0">
            <a:spAutoFit/>
          </a:bodyPr>
          <a:lstStyle/>
          <a:p>
            <a:r>
              <a:rPr lang="en-US" sz="2400" dirty="0"/>
              <a:t>The influence of case </a:t>
            </a:r>
            <a:r>
              <a:rPr lang="en-US" sz="2400" i="1" dirty="0" err="1"/>
              <a:t>i</a:t>
            </a:r>
            <a:r>
              <a:rPr lang="en-US" sz="2400" dirty="0"/>
              <a:t> is average if</a:t>
            </a:r>
            <a:endParaRPr lang="hu-HU" sz="2400" dirty="0"/>
          </a:p>
        </p:txBody>
      </p:sp>
      <p:pic>
        <p:nvPicPr>
          <p:cNvPr id="4" name="Kép 3"/>
          <p:cNvPicPr>
            <a:picLocks noChangeAspect="1"/>
          </p:cNvPicPr>
          <p:nvPr/>
        </p:nvPicPr>
        <p:blipFill>
          <a:blip r:embed="rId2"/>
          <a:stretch>
            <a:fillRect/>
          </a:stretch>
        </p:blipFill>
        <p:spPr>
          <a:xfrm>
            <a:off x="6198970" y="1374470"/>
            <a:ext cx="1338299" cy="757171"/>
          </a:xfrm>
          <a:prstGeom prst="rect">
            <a:avLst/>
          </a:prstGeom>
        </p:spPr>
      </p:pic>
      <p:pic>
        <p:nvPicPr>
          <p:cNvPr id="5" name="Kép 4"/>
          <p:cNvPicPr>
            <a:picLocks noChangeAspect="1"/>
          </p:cNvPicPr>
          <p:nvPr/>
        </p:nvPicPr>
        <p:blipFill>
          <a:blip r:embed="rId3"/>
          <a:stretch>
            <a:fillRect/>
          </a:stretch>
        </p:blipFill>
        <p:spPr>
          <a:xfrm>
            <a:off x="6235793" y="2479256"/>
            <a:ext cx="1623724" cy="752902"/>
          </a:xfrm>
          <a:prstGeom prst="rect">
            <a:avLst/>
          </a:prstGeom>
        </p:spPr>
      </p:pic>
      <p:sp>
        <p:nvSpPr>
          <p:cNvPr id="6" name="Szövegdoboz 5"/>
          <p:cNvSpPr txBox="1"/>
          <p:nvPr/>
        </p:nvSpPr>
        <p:spPr>
          <a:xfrm>
            <a:off x="508367" y="2620438"/>
            <a:ext cx="4791505" cy="461665"/>
          </a:xfrm>
          <a:prstGeom prst="rect">
            <a:avLst/>
          </a:prstGeom>
          <a:noFill/>
        </p:spPr>
        <p:txBody>
          <a:bodyPr wrap="none" rtlCol="0">
            <a:spAutoFit/>
          </a:bodyPr>
          <a:lstStyle/>
          <a:p>
            <a:r>
              <a:rPr lang="en-US" sz="2400" dirty="0"/>
              <a:t>The influence of case </a:t>
            </a:r>
            <a:r>
              <a:rPr lang="en-US" sz="2400" i="1" dirty="0" err="1"/>
              <a:t>i</a:t>
            </a:r>
            <a:r>
              <a:rPr lang="en-US" sz="2400" dirty="0"/>
              <a:t> is </a:t>
            </a:r>
            <a:r>
              <a:rPr lang="hu-HU" sz="2400" dirty="0" err="1" smtClean="0"/>
              <a:t>significant</a:t>
            </a:r>
            <a:r>
              <a:rPr lang="en-US" sz="2400" dirty="0" smtClean="0"/>
              <a:t> </a:t>
            </a:r>
            <a:r>
              <a:rPr lang="en-US" sz="2400" dirty="0"/>
              <a:t>if</a:t>
            </a:r>
            <a:endParaRPr lang="hu-HU" sz="2400" dirty="0"/>
          </a:p>
        </p:txBody>
      </p:sp>
      <p:sp>
        <p:nvSpPr>
          <p:cNvPr id="7" name="Szövegdoboz 6"/>
          <p:cNvSpPr txBox="1"/>
          <p:nvPr/>
        </p:nvSpPr>
        <p:spPr>
          <a:xfrm>
            <a:off x="508367" y="3770701"/>
            <a:ext cx="5007461" cy="461665"/>
          </a:xfrm>
          <a:prstGeom prst="rect">
            <a:avLst/>
          </a:prstGeom>
          <a:noFill/>
        </p:spPr>
        <p:txBody>
          <a:bodyPr wrap="none" rtlCol="0">
            <a:spAutoFit/>
          </a:bodyPr>
          <a:lstStyle/>
          <a:p>
            <a:r>
              <a:rPr lang="en-US" sz="2400" dirty="0"/>
              <a:t>Case </a:t>
            </a:r>
            <a:r>
              <a:rPr lang="en-US" sz="2400" i="1" dirty="0" err="1"/>
              <a:t>i</a:t>
            </a:r>
            <a:r>
              <a:rPr lang="en-US" sz="2400" dirty="0"/>
              <a:t> can be included in the analysis if</a:t>
            </a:r>
            <a:endParaRPr lang="hu-HU" sz="2400" dirty="0"/>
          </a:p>
        </p:txBody>
      </p:sp>
      <p:pic>
        <p:nvPicPr>
          <p:cNvPr id="8" name="Kép 7"/>
          <p:cNvPicPr>
            <a:picLocks noChangeAspect="1"/>
          </p:cNvPicPr>
          <p:nvPr/>
        </p:nvPicPr>
        <p:blipFill>
          <a:blip r:embed="rId4"/>
          <a:stretch>
            <a:fillRect/>
          </a:stretch>
        </p:blipFill>
        <p:spPr>
          <a:xfrm>
            <a:off x="6192682" y="3647300"/>
            <a:ext cx="1483362" cy="713902"/>
          </a:xfrm>
          <a:prstGeom prst="rect">
            <a:avLst/>
          </a:prstGeom>
        </p:spPr>
      </p:pic>
      <p:sp>
        <p:nvSpPr>
          <p:cNvPr id="9" name="Ellipszis buborék 8"/>
          <p:cNvSpPr/>
          <p:nvPr/>
        </p:nvSpPr>
        <p:spPr>
          <a:xfrm>
            <a:off x="9810205" y="2194560"/>
            <a:ext cx="1515291" cy="1390245"/>
          </a:xfrm>
          <a:prstGeom prst="wedgeEllipseCallout">
            <a:avLst>
              <a:gd name="adj1" fmla="val -182729"/>
              <a:gd name="adj2" fmla="val 75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They</a:t>
            </a:r>
            <a:r>
              <a:rPr lang="hu-HU" dirty="0" smtClean="0"/>
              <a:t> </a:t>
            </a:r>
            <a:r>
              <a:rPr lang="hu-HU" dirty="0" err="1" smtClean="0"/>
              <a:t>are</a:t>
            </a:r>
            <a:r>
              <a:rPr lang="hu-HU" dirty="0" smtClean="0"/>
              <a:t> </a:t>
            </a:r>
            <a:r>
              <a:rPr lang="hu-HU" dirty="0" err="1" smtClean="0"/>
              <a:t>the</a:t>
            </a:r>
            <a:r>
              <a:rPr lang="hu-HU" dirty="0" smtClean="0"/>
              <a:t> </a:t>
            </a:r>
            <a:r>
              <a:rPr lang="hu-HU" dirty="0" err="1" smtClean="0"/>
              <a:t>typical</a:t>
            </a:r>
            <a:r>
              <a:rPr lang="hu-HU" dirty="0" smtClean="0"/>
              <a:t> </a:t>
            </a:r>
            <a:r>
              <a:rPr lang="hu-HU" dirty="0" err="1" smtClean="0"/>
              <a:t>points</a:t>
            </a:r>
            <a:endParaRPr lang="hu-HU" dirty="0"/>
          </a:p>
        </p:txBody>
      </p:sp>
      <p:sp>
        <p:nvSpPr>
          <p:cNvPr id="10" name="Szövegdoboz 9"/>
          <p:cNvSpPr txBox="1"/>
          <p:nvPr/>
        </p:nvSpPr>
        <p:spPr>
          <a:xfrm>
            <a:off x="508367" y="4920964"/>
            <a:ext cx="4028090" cy="461665"/>
          </a:xfrm>
          <a:prstGeom prst="rect">
            <a:avLst/>
          </a:prstGeom>
          <a:noFill/>
        </p:spPr>
        <p:txBody>
          <a:bodyPr wrap="none" rtlCol="0">
            <a:spAutoFit/>
          </a:bodyPr>
          <a:lstStyle/>
          <a:p>
            <a:r>
              <a:rPr lang="hu-HU" sz="2400" dirty="0" smtClean="0"/>
              <a:t>I</a:t>
            </a:r>
            <a:r>
              <a:rPr lang="en-US" sz="2400" dirty="0" smtClean="0"/>
              <a:t>t </a:t>
            </a:r>
            <a:r>
              <a:rPr lang="en-US" sz="2400" dirty="0"/>
              <a:t>is risky to involve the case </a:t>
            </a:r>
            <a:r>
              <a:rPr lang="en-US" sz="2400" i="1" dirty="0" err="1"/>
              <a:t>i</a:t>
            </a:r>
            <a:r>
              <a:rPr lang="en-US" sz="2400" dirty="0"/>
              <a:t> if</a:t>
            </a:r>
            <a:endParaRPr lang="hu-HU" sz="2400" dirty="0"/>
          </a:p>
        </p:txBody>
      </p:sp>
      <p:pic>
        <p:nvPicPr>
          <p:cNvPr id="11" name="Kép 10"/>
          <p:cNvPicPr>
            <a:picLocks noChangeAspect="1"/>
          </p:cNvPicPr>
          <p:nvPr/>
        </p:nvPicPr>
        <p:blipFill>
          <a:blip r:embed="rId5"/>
          <a:stretch>
            <a:fillRect/>
          </a:stretch>
        </p:blipFill>
        <p:spPr>
          <a:xfrm>
            <a:off x="6010077" y="4747816"/>
            <a:ext cx="2350152" cy="809806"/>
          </a:xfrm>
          <a:prstGeom prst="rect">
            <a:avLst/>
          </a:prstGeom>
        </p:spPr>
      </p:pic>
      <p:sp>
        <p:nvSpPr>
          <p:cNvPr id="12" name="Szövegdoboz 11"/>
          <p:cNvSpPr txBox="1"/>
          <p:nvPr/>
        </p:nvSpPr>
        <p:spPr>
          <a:xfrm>
            <a:off x="508367" y="6138716"/>
            <a:ext cx="7959167" cy="461665"/>
          </a:xfrm>
          <a:prstGeom prst="rect">
            <a:avLst/>
          </a:prstGeom>
          <a:noFill/>
        </p:spPr>
        <p:txBody>
          <a:bodyPr wrap="none" rtlCol="0">
            <a:spAutoFit/>
          </a:bodyPr>
          <a:lstStyle/>
          <a:p>
            <a:r>
              <a:rPr lang="hu-HU" sz="2400" dirty="0" smtClean="0"/>
              <a:t>C</a:t>
            </a:r>
            <a:r>
              <a:rPr lang="en-US" sz="2400" dirty="0" err="1" smtClean="0"/>
              <a:t>ase</a:t>
            </a:r>
            <a:r>
              <a:rPr lang="en-US" sz="2400" dirty="0" smtClean="0"/>
              <a:t> </a:t>
            </a:r>
            <a:r>
              <a:rPr lang="en-US" sz="2400" dirty="0" err="1"/>
              <a:t>i</a:t>
            </a:r>
            <a:r>
              <a:rPr lang="en-US" sz="2400" dirty="0"/>
              <a:t> must be omitted from the analysis because it is "outlier"</a:t>
            </a:r>
            <a:endParaRPr lang="hu-HU" sz="2400" dirty="0"/>
          </a:p>
        </p:txBody>
      </p:sp>
      <p:pic>
        <p:nvPicPr>
          <p:cNvPr id="13" name="Kép 12"/>
          <p:cNvPicPr>
            <a:picLocks noChangeAspect="1"/>
          </p:cNvPicPr>
          <p:nvPr/>
        </p:nvPicPr>
        <p:blipFill>
          <a:blip r:embed="rId6"/>
          <a:stretch>
            <a:fillRect/>
          </a:stretch>
        </p:blipFill>
        <p:spPr>
          <a:xfrm>
            <a:off x="9195937" y="5812972"/>
            <a:ext cx="1864722" cy="915513"/>
          </a:xfrm>
          <a:prstGeom prst="rect">
            <a:avLst/>
          </a:prstGeom>
        </p:spPr>
      </p:pic>
    </p:spTree>
    <p:extLst>
      <p:ext uri="{BB962C8B-B14F-4D97-AF65-F5344CB8AC3E}">
        <p14:creationId xmlns:p14="http://schemas.microsoft.com/office/powerpoint/2010/main" val="3086747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140925" y="404948"/>
            <a:ext cx="1970411" cy="646331"/>
          </a:xfrm>
          <a:prstGeom prst="rect">
            <a:avLst/>
          </a:prstGeom>
          <a:noFill/>
        </p:spPr>
        <p:txBody>
          <a:bodyPr wrap="none" rtlCol="0">
            <a:spAutoFit/>
          </a:bodyPr>
          <a:lstStyle/>
          <a:p>
            <a:r>
              <a:rPr lang="hu-HU" sz="3600" dirty="0" smtClean="0"/>
              <a:t>EXAMPLE</a:t>
            </a:r>
            <a:endParaRPr lang="hu-HU" sz="3600" dirty="0"/>
          </a:p>
        </p:txBody>
      </p:sp>
      <p:sp>
        <p:nvSpPr>
          <p:cNvPr id="3" name="Szövegdoboz 2"/>
          <p:cNvSpPr txBox="1"/>
          <p:nvPr/>
        </p:nvSpPr>
        <p:spPr>
          <a:xfrm>
            <a:off x="653143" y="1515291"/>
            <a:ext cx="5775235" cy="461665"/>
          </a:xfrm>
          <a:prstGeom prst="rect">
            <a:avLst/>
          </a:prstGeom>
          <a:noFill/>
        </p:spPr>
        <p:txBody>
          <a:bodyPr wrap="none" rtlCol="0">
            <a:spAutoFit/>
          </a:bodyPr>
          <a:lstStyle/>
          <a:p>
            <a:r>
              <a:rPr lang="en-US" sz="2400" dirty="0"/>
              <a:t>What and how does it affect life expectancy?</a:t>
            </a:r>
            <a:endParaRPr lang="hu-HU" sz="2400" dirty="0"/>
          </a:p>
        </p:txBody>
      </p:sp>
      <p:sp>
        <p:nvSpPr>
          <p:cNvPr id="4" name="Szövegdoboz 3"/>
          <p:cNvSpPr txBox="1"/>
          <p:nvPr/>
        </p:nvSpPr>
        <p:spPr>
          <a:xfrm>
            <a:off x="653143" y="2440968"/>
            <a:ext cx="9840174" cy="830997"/>
          </a:xfrm>
          <a:prstGeom prst="rect">
            <a:avLst/>
          </a:prstGeom>
          <a:noFill/>
        </p:spPr>
        <p:txBody>
          <a:bodyPr wrap="square" rtlCol="0">
            <a:spAutoFit/>
          </a:bodyPr>
          <a:lstStyle/>
          <a:p>
            <a:r>
              <a:rPr lang="en-US" sz="2400" dirty="0"/>
              <a:t>Using a data file containing countries, we look for contact between the life expectancy of male and certain economic / social status variables.</a:t>
            </a:r>
            <a:endParaRPr lang="hu-HU" sz="2400" dirty="0"/>
          </a:p>
        </p:txBody>
      </p:sp>
      <p:sp>
        <p:nvSpPr>
          <p:cNvPr id="5" name="Szövegdoboz 4"/>
          <p:cNvSpPr txBox="1"/>
          <p:nvPr/>
        </p:nvSpPr>
        <p:spPr>
          <a:xfrm>
            <a:off x="653143" y="3532162"/>
            <a:ext cx="9728369" cy="461665"/>
          </a:xfrm>
          <a:prstGeom prst="rect">
            <a:avLst/>
          </a:prstGeom>
          <a:noFill/>
        </p:spPr>
        <p:txBody>
          <a:bodyPr wrap="none" rtlCol="0">
            <a:spAutoFit/>
          </a:bodyPr>
          <a:lstStyle/>
          <a:p>
            <a:r>
              <a:rPr lang="hu-HU" sz="2400" dirty="0" smtClean="0"/>
              <a:t>The </a:t>
            </a:r>
            <a:r>
              <a:rPr lang="hu-HU" sz="2400" dirty="0" err="1" smtClean="0"/>
              <a:t>dependent</a:t>
            </a:r>
            <a:r>
              <a:rPr lang="hu-HU" sz="2400" dirty="0" smtClean="0"/>
              <a:t> </a:t>
            </a:r>
            <a:r>
              <a:rPr lang="hu-HU" sz="2400" dirty="0" err="1" smtClean="0"/>
              <a:t>variable</a:t>
            </a:r>
            <a:r>
              <a:rPr lang="hu-HU" sz="2400" dirty="0" smtClean="0"/>
              <a:t> </a:t>
            </a:r>
            <a:r>
              <a:rPr lang="hu-HU" sz="2400" b="1" i="1" dirty="0" smtClean="0"/>
              <a:t>Y</a:t>
            </a:r>
            <a:r>
              <a:rPr lang="hu-HU" sz="2400" dirty="0" smtClean="0"/>
              <a:t> is </a:t>
            </a:r>
            <a:r>
              <a:rPr lang="hu-HU" sz="2400" dirty="0" err="1" smtClean="0"/>
              <a:t>now</a:t>
            </a:r>
            <a:r>
              <a:rPr lang="hu-HU" sz="2400" dirty="0" smtClean="0"/>
              <a:t> </a:t>
            </a:r>
            <a:r>
              <a:rPr lang="hu-HU" sz="2400" dirty="0" err="1" smtClean="0"/>
              <a:t>the</a:t>
            </a:r>
            <a:r>
              <a:rPr lang="hu-HU" sz="2400" dirty="0" smtClean="0"/>
              <a:t> </a:t>
            </a:r>
            <a:r>
              <a:rPr lang="hu-HU" sz="2400" i="1" dirty="0" err="1" smtClean="0"/>
              <a:t>lifeexpm</a:t>
            </a:r>
            <a:r>
              <a:rPr lang="hu-HU" sz="2400" dirty="0" smtClean="0"/>
              <a:t>, </a:t>
            </a:r>
            <a:r>
              <a:rPr lang="hu-HU" sz="2400" dirty="0" err="1" smtClean="0"/>
              <a:t>ie</a:t>
            </a:r>
            <a:r>
              <a:rPr lang="hu-HU" sz="2400" dirty="0" smtClean="0"/>
              <a:t> </a:t>
            </a:r>
            <a:r>
              <a:rPr lang="hu-HU" sz="2400" dirty="0" err="1" smtClean="0"/>
              <a:t>the</a:t>
            </a:r>
            <a:r>
              <a:rPr lang="hu-HU" sz="2400" dirty="0" smtClean="0"/>
              <a:t> life </a:t>
            </a:r>
            <a:r>
              <a:rPr lang="hu-HU" sz="2400" dirty="0" err="1" smtClean="0"/>
              <a:t>expectancy</a:t>
            </a:r>
            <a:r>
              <a:rPr lang="hu-HU" sz="2400" dirty="0" smtClean="0"/>
              <a:t> of </a:t>
            </a:r>
            <a:r>
              <a:rPr lang="hu-HU" sz="2400" dirty="0" err="1" smtClean="0"/>
              <a:t>male</a:t>
            </a:r>
            <a:endParaRPr lang="hu-HU" sz="2400" dirty="0"/>
          </a:p>
        </p:txBody>
      </p:sp>
      <p:sp>
        <p:nvSpPr>
          <p:cNvPr id="6" name="Szövegdoboz 5"/>
          <p:cNvSpPr txBox="1"/>
          <p:nvPr/>
        </p:nvSpPr>
        <p:spPr>
          <a:xfrm>
            <a:off x="653143" y="4254024"/>
            <a:ext cx="10342710" cy="1938992"/>
          </a:xfrm>
          <a:prstGeom prst="rect">
            <a:avLst/>
          </a:prstGeom>
          <a:noFill/>
        </p:spPr>
        <p:txBody>
          <a:bodyPr wrap="square" rtlCol="0">
            <a:spAutoFit/>
          </a:bodyPr>
          <a:lstStyle/>
          <a:p>
            <a:r>
              <a:rPr lang="en-US" sz="2400" dirty="0"/>
              <a:t>The explanatory variables:</a:t>
            </a:r>
          </a:p>
          <a:p>
            <a:endParaRPr lang="en-US" sz="2400" dirty="0"/>
          </a:p>
          <a:p>
            <a:r>
              <a:rPr lang="en-US" sz="2400" dirty="0"/>
              <a:t>population density, degree of urbanization, calorie uptake, GDP, yield, child mortality, readership level, birth rate, death rate, population growth, number of children per family.</a:t>
            </a:r>
            <a:endParaRPr lang="hu-HU" sz="2400" dirty="0"/>
          </a:p>
        </p:txBody>
      </p:sp>
    </p:spTree>
    <p:extLst>
      <p:ext uri="{BB962C8B-B14F-4D97-AF65-F5344CB8AC3E}">
        <p14:creationId xmlns:p14="http://schemas.microsoft.com/office/powerpoint/2010/main" val="917680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646" y="875802"/>
            <a:ext cx="5400675"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zövegdoboz 2"/>
          <p:cNvSpPr txBox="1"/>
          <p:nvPr/>
        </p:nvSpPr>
        <p:spPr>
          <a:xfrm>
            <a:off x="770709" y="2390503"/>
            <a:ext cx="344966" cy="461665"/>
          </a:xfrm>
          <a:prstGeom prst="rect">
            <a:avLst/>
          </a:prstGeom>
          <a:noFill/>
        </p:spPr>
        <p:txBody>
          <a:bodyPr wrap="none" rtlCol="0">
            <a:spAutoFit/>
          </a:bodyPr>
          <a:lstStyle/>
          <a:p>
            <a:r>
              <a:rPr lang="hu-HU" sz="2400" b="1" i="1" dirty="0" smtClean="0"/>
              <a:t>Y</a:t>
            </a:r>
            <a:endParaRPr lang="hu-HU" sz="2400" b="1" i="1" dirty="0"/>
          </a:p>
        </p:txBody>
      </p:sp>
      <p:cxnSp>
        <p:nvCxnSpPr>
          <p:cNvPr id="7" name="Egyenes összekötő nyíllal 6"/>
          <p:cNvCxnSpPr/>
          <p:nvPr/>
        </p:nvCxnSpPr>
        <p:spPr>
          <a:xfrm flipV="1">
            <a:off x="1227909" y="2390503"/>
            <a:ext cx="2481942" cy="23083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134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05600" y="547599"/>
            <a:ext cx="4249280" cy="3907875"/>
          </a:xfrm>
          <a:prstGeom prst="rect">
            <a:avLst/>
          </a:prstGeom>
        </p:spPr>
      </p:pic>
      <p:sp>
        <p:nvSpPr>
          <p:cNvPr id="3" name="Szövegdoboz 2"/>
          <p:cNvSpPr txBox="1"/>
          <p:nvPr/>
        </p:nvSpPr>
        <p:spPr>
          <a:xfrm>
            <a:off x="483326" y="4651416"/>
            <a:ext cx="11075766" cy="1200329"/>
          </a:xfrm>
          <a:prstGeom prst="rect">
            <a:avLst/>
          </a:prstGeom>
          <a:noFill/>
        </p:spPr>
        <p:txBody>
          <a:bodyPr wrap="square" rtlCol="0">
            <a:spAutoFit/>
          </a:bodyPr>
          <a:lstStyle/>
          <a:p>
            <a:r>
              <a:rPr lang="en-US" sz="2400" dirty="0"/>
              <a:t>The automated modeling setup was FORWARD, which takes new variables from the list of variables until it can fix it. It has taken three variables in final: </a:t>
            </a:r>
            <a:r>
              <a:rPr lang="hu-HU" sz="2400" dirty="0" err="1" smtClean="0"/>
              <a:t>infant</a:t>
            </a:r>
            <a:r>
              <a:rPr lang="en-US" sz="2400" dirty="0" smtClean="0"/>
              <a:t> </a:t>
            </a:r>
            <a:r>
              <a:rPr lang="en-US" sz="2400" dirty="0"/>
              <a:t>mortality, death rate, </a:t>
            </a:r>
            <a:r>
              <a:rPr lang="hu-HU" sz="2400" dirty="0" err="1" smtClean="0"/>
              <a:t>daily</a:t>
            </a:r>
            <a:r>
              <a:rPr lang="hu-HU" sz="2400" dirty="0" smtClean="0"/>
              <a:t> </a:t>
            </a:r>
            <a:r>
              <a:rPr lang="en-US" sz="2400" dirty="0" smtClean="0"/>
              <a:t>calorie </a:t>
            </a:r>
            <a:r>
              <a:rPr lang="en-US" sz="2400" dirty="0"/>
              <a:t>intake.</a:t>
            </a:r>
            <a:endParaRPr lang="hu-HU" sz="2400" dirty="0"/>
          </a:p>
        </p:txBody>
      </p:sp>
    </p:spTree>
    <p:extLst>
      <p:ext uri="{BB962C8B-B14F-4D97-AF65-F5344CB8AC3E}">
        <p14:creationId xmlns:p14="http://schemas.microsoft.com/office/powerpoint/2010/main" val="4152217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350" y="483961"/>
            <a:ext cx="5905500" cy="4149725"/>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731520" y="5172891"/>
            <a:ext cx="10346358" cy="461665"/>
          </a:xfrm>
          <a:prstGeom prst="rect">
            <a:avLst/>
          </a:prstGeom>
          <a:noFill/>
        </p:spPr>
        <p:txBody>
          <a:bodyPr wrap="none" rtlCol="0">
            <a:spAutoFit/>
          </a:bodyPr>
          <a:lstStyle/>
          <a:p>
            <a:r>
              <a:rPr lang="en-US" sz="2400" dirty="0"/>
              <a:t>With the help of the three variables, a 97% explanatory power could be achieved.</a:t>
            </a:r>
            <a:endParaRPr lang="hu-HU" sz="2400" dirty="0"/>
          </a:p>
        </p:txBody>
      </p:sp>
      <p:sp>
        <p:nvSpPr>
          <p:cNvPr id="4" name="Ellipszis 3"/>
          <p:cNvSpPr/>
          <p:nvPr/>
        </p:nvSpPr>
        <p:spPr>
          <a:xfrm>
            <a:off x="4062549" y="1998617"/>
            <a:ext cx="679268" cy="39188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71725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33834" y="451937"/>
            <a:ext cx="5340559" cy="859611"/>
          </a:xfrm>
          <a:prstGeom prst="rect">
            <a:avLst/>
          </a:prstGeom>
        </p:spPr>
      </p:pic>
      <p:pic>
        <p:nvPicPr>
          <p:cNvPr id="3" name="Kép 2"/>
          <p:cNvPicPr>
            <a:picLocks noChangeAspect="1"/>
          </p:cNvPicPr>
          <p:nvPr/>
        </p:nvPicPr>
        <p:blipFill>
          <a:blip r:embed="rId3"/>
          <a:stretch>
            <a:fillRect/>
          </a:stretch>
        </p:blipFill>
        <p:spPr>
          <a:xfrm>
            <a:off x="546220" y="1752917"/>
            <a:ext cx="8532186" cy="2238937"/>
          </a:xfrm>
          <a:prstGeom prst="rect">
            <a:avLst/>
          </a:prstGeom>
        </p:spPr>
      </p:pic>
      <p:pic>
        <p:nvPicPr>
          <p:cNvPr id="4" name="Kép 3"/>
          <p:cNvPicPr>
            <a:picLocks noChangeAspect="1"/>
          </p:cNvPicPr>
          <p:nvPr/>
        </p:nvPicPr>
        <p:blipFill>
          <a:blip r:embed="rId4"/>
          <a:stretch>
            <a:fillRect/>
          </a:stretch>
        </p:blipFill>
        <p:spPr>
          <a:xfrm>
            <a:off x="546220" y="4346972"/>
            <a:ext cx="8898226" cy="1411094"/>
          </a:xfrm>
          <a:prstGeom prst="rect">
            <a:avLst/>
          </a:prstGeom>
        </p:spPr>
      </p:pic>
    </p:spTree>
    <p:extLst>
      <p:ext uri="{BB962C8B-B14F-4D97-AF65-F5344CB8AC3E}">
        <p14:creationId xmlns:p14="http://schemas.microsoft.com/office/powerpoint/2010/main" val="2664106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160" y="563064"/>
            <a:ext cx="7993062" cy="3849688"/>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1071154" y="5264331"/>
            <a:ext cx="9211496" cy="461665"/>
          </a:xfrm>
          <a:prstGeom prst="rect">
            <a:avLst/>
          </a:prstGeom>
          <a:noFill/>
        </p:spPr>
        <p:txBody>
          <a:bodyPr wrap="none" rtlCol="0">
            <a:spAutoFit/>
          </a:bodyPr>
          <a:lstStyle/>
          <a:p>
            <a:r>
              <a:rPr lang="en-US" sz="2400" dirty="0"/>
              <a:t>The first two variables have negative, the calorie has positive coefficient.</a:t>
            </a:r>
            <a:endParaRPr lang="hu-HU" sz="2400" dirty="0"/>
          </a:p>
        </p:txBody>
      </p:sp>
    </p:spTree>
    <p:extLst>
      <p:ext uri="{BB962C8B-B14F-4D97-AF65-F5344CB8AC3E}">
        <p14:creationId xmlns:p14="http://schemas.microsoft.com/office/powerpoint/2010/main" val="218246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865" y="401093"/>
            <a:ext cx="48006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603" y="4134847"/>
            <a:ext cx="420052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888" y="1995986"/>
            <a:ext cx="24479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374" y="2053136"/>
            <a:ext cx="237648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6"/>
          <p:cNvPicPr>
            <a:picLocks noChangeAspect="1"/>
          </p:cNvPicPr>
          <p:nvPr/>
        </p:nvPicPr>
        <p:blipFill>
          <a:blip r:embed="rId6"/>
          <a:stretch>
            <a:fillRect/>
          </a:stretch>
        </p:blipFill>
        <p:spPr>
          <a:xfrm>
            <a:off x="6875969" y="4284893"/>
            <a:ext cx="2776929" cy="2128781"/>
          </a:xfrm>
          <a:prstGeom prst="rect">
            <a:avLst/>
          </a:prstGeom>
        </p:spPr>
      </p:pic>
    </p:spTree>
    <p:extLst>
      <p:ext uri="{BB962C8B-B14F-4D97-AF65-F5344CB8AC3E}">
        <p14:creationId xmlns:p14="http://schemas.microsoft.com/office/powerpoint/2010/main" val="336231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601" y="522515"/>
            <a:ext cx="3794052" cy="523220"/>
          </a:xfrm>
          <a:prstGeom prst="rect">
            <a:avLst/>
          </a:prstGeom>
          <a:noFill/>
        </p:spPr>
        <p:txBody>
          <a:bodyPr wrap="none" rtlCol="0">
            <a:spAutoFit/>
          </a:bodyPr>
          <a:lstStyle/>
          <a:p>
            <a:r>
              <a:rPr lang="hu-HU" sz="2800" dirty="0" err="1"/>
              <a:t>Binary</a:t>
            </a:r>
            <a:r>
              <a:rPr lang="hu-HU" sz="2800" dirty="0"/>
              <a:t> </a:t>
            </a:r>
            <a:r>
              <a:rPr lang="hu-HU" sz="2800" dirty="0" err="1"/>
              <a:t>logistic</a:t>
            </a:r>
            <a:r>
              <a:rPr lang="hu-HU" sz="2800" dirty="0"/>
              <a:t> </a:t>
            </a:r>
            <a:r>
              <a:rPr lang="hu-HU" sz="2800" dirty="0" err="1"/>
              <a:t>regression</a:t>
            </a:r>
            <a:endParaRPr lang="hu-HU" sz="2800" dirty="0"/>
          </a:p>
        </p:txBody>
      </p:sp>
      <p:pic>
        <p:nvPicPr>
          <p:cNvPr id="3" name="Kép 2"/>
          <p:cNvPicPr>
            <a:picLocks noChangeAspect="1"/>
          </p:cNvPicPr>
          <p:nvPr/>
        </p:nvPicPr>
        <p:blipFill>
          <a:blip r:embed="rId2"/>
          <a:stretch>
            <a:fillRect/>
          </a:stretch>
        </p:blipFill>
        <p:spPr>
          <a:xfrm>
            <a:off x="695964" y="2319492"/>
            <a:ext cx="10422825" cy="2827273"/>
          </a:xfrm>
          <a:prstGeom prst="rect">
            <a:avLst/>
          </a:prstGeom>
        </p:spPr>
      </p:pic>
    </p:spTree>
    <p:extLst>
      <p:ext uri="{BB962C8B-B14F-4D97-AF65-F5344CB8AC3E}">
        <p14:creationId xmlns:p14="http://schemas.microsoft.com/office/powerpoint/2010/main" val="673750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601" y="522515"/>
            <a:ext cx="3794052" cy="523220"/>
          </a:xfrm>
          <a:prstGeom prst="rect">
            <a:avLst/>
          </a:prstGeom>
          <a:noFill/>
        </p:spPr>
        <p:txBody>
          <a:bodyPr wrap="none" rtlCol="0">
            <a:spAutoFit/>
          </a:bodyPr>
          <a:lstStyle/>
          <a:p>
            <a:r>
              <a:rPr lang="hu-HU" sz="2800" dirty="0" err="1"/>
              <a:t>Binary</a:t>
            </a:r>
            <a:r>
              <a:rPr lang="hu-HU" sz="2800" dirty="0"/>
              <a:t> </a:t>
            </a:r>
            <a:r>
              <a:rPr lang="hu-HU" sz="2800" dirty="0" err="1"/>
              <a:t>logistic</a:t>
            </a:r>
            <a:r>
              <a:rPr lang="hu-HU" sz="2800" dirty="0"/>
              <a:t> </a:t>
            </a:r>
            <a:r>
              <a:rPr lang="hu-HU" sz="2800" dirty="0" err="1"/>
              <a:t>regression</a:t>
            </a:r>
            <a:endParaRPr lang="hu-HU" sz="2800" dirty="0"/>
          </a:p>
        </p:txBody>
      </p:sp>
      <p:pic>
        <p:nvPicPr>
          <p:cNvPr id="3" name="Kép 2"/>
          <p:cNvPicPr>
            <a:picLocks noChangeAspect="1"/>
          </p:cNvPicPr>
          <p:nvPr/>
        </p:nvPicPr>
        <p:blipFill>
          <a:blip r:embed="rId2"/>
          <a:stretch>
            <a:fillRect/>
          </a:stretch>
        </p:blipFill>
        <p:spPr>
          <a:xfrm>
            <a:off x="596731" y="1856236"/>
            <a:ext cx="10770928" cy="1709924"/>
          </a:xfrm>
          <a:prstGeom prst="rect">
            <a:avLst/>
          </a:prstGeom>
        </p:spPr>
      </p:pic>
      <p:pic>
        <p:nvPicPr>
          <p:cNvPr id="4" name="Kép 3"/>
          <p:cNvPicPr>
            <a:picLocks noChangeAspect="1"/>
          </p:cNvPicPr>
          <p:nvPr/>
        </p:nvPicPr>
        <p:blipFill>
          <a:blip r:embed="rId3"/>
          <a:stretch>
            <a:fillRect/>
          </a:stretch>
        </p:blipFill>
        <p:spPr>
          <a:xfrm>
            <a:off x="4487364" y="3446417"/>
            <a:ext cx="2381250" cy="3048000"/>
          </a:xfrm>
          <a:prstGeom prst="rect">
            <a:avLst/>
          </a:prstGeom>
        </p:spPr>
      </p:pic>
    </p:spTree>
    <p:extLst>
      <p:ext uri="{BB962C8B-B14F-4D97-AF65-F5344CB8AC3E}">
        <p14:creationId xmlns:p14="http://schemas.microsoft.com/office/powerpoint/2010/main" val="3552672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601" y="522515"/>
            <a:ext cx="3794052" cy="523220"/>
          </a:xfrm>
          <a:prstGeom prst="rect">
            <a:avLst/>
          </a:prstGeom>
          <a:noFill/>
        </p:spPr>
        <p:txBody>
          <a:bodyPr wrap="none" rtlCol="0">
            <a:spAutoFit/>
          </a:bodyPr>
          <a:lstStyle/>
          <a:p>
            <a:r>
              <a:rPr lang="hu-HU" sz="2800" dirty="0" err="1"/>
              <a:t>Binary</a:t>
            </a:r>
            <a:r>
              <a:rPr lang="hu-HU" sz="2800" dirty="0"/>
              <a:t> </a:t>
            </a:r>
            <a:r>
              <a:rPr lang="hu-HU" sz="2800" dirty="0" err="1"/>
              <a:t>logistic</a:t>
            </a:r>
            <a:r>
              <a:rPr lang="hu-HU" sz="2800" dirty="0"/>
              <a:t> </a:t>
            </a:r>
            <a:r>
              <a:rPr lang="hu-HU" sz="2800" dirty="0" err="1"/>
              <a:t>regression</a:t>
            </a:r>
            <a:endParaRPr lang="hu-HU" sz="2800" dirty="0"/>
          </a:p>
        </p:txBody>
      </p:sp>
      <p:pic>
        <p:nvPicPr>
          <p:cNvPr id="3" name="Kép 2"/>
          <p:cNvPicPr>
            <a:picLocks noChangeAspect="1"/>
          </p:cNvPicPr>
          <p:nvPr/>
        </p:nvPicPr>
        <p:blipFill>
          <a:blip r:embed="rId2"/>
          <a:stretch>
            <a:fillRect/>
          </a:stretch>
        </p:blipFill>
        <p:spPr>
          <a:xfrm>
            <a:off x="559053" y="1992920"/>
            <a:ext cx="11195493" cy="2944839"/>
          </a:xfrm>
          <a:prstGeom prst="rect">
            <a:avLst/>
          </a:prstGeom>
        </p:spPr>
      </p:pic>
    </p:spTree>
    <p:extLst>
      <p:ext uri="{BB962C8B-B14F-4D97-AF65-F5344CB8AC3E}">
        <p14:creationId xmlns:p14="http://schemas.microsoft.com/office/powerpoint/2010/main" val="1854892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601" y="522515"/>
            <a:ext cx="3794052" cy="523220"/>
          </a:xfrm>
          <a:prstGeom prst="rect">
            <a:avLst/>
          </a:prstGeom>
          <a:noFill/>
        </p:spPr>
        <p:txBody>
          <a:bodyPr wrap="none" rtlCol="0">
            <a:spAutoFit/>
          </a:bodyPr>
          <a:lstStyle/>
          <a:p>
            <a:r>
              <a:rPr lang="hu-HU" sz="2800" dirty="0" err="1"/>
              <a:t>Binary</a:t>
            </a:r>
            <a:r>
              <a:rPr lang="hu-HU" sz="2800" dirty="0"/>
              <a:t> </a:t>
            </a:r>
            <a:r>
              <a:rPr lang="hu-HU" sz="2800" dirty="0" err="1"/>
              <a:t>logistic</a:t>
            </a:r>
            <a:r>
              <a:rPr lang="hu-HU" sz="2800" dirty="0"/>
              <a:t> </a:t>
            </a:r>
            <a:r>
              <a:rPr lang="hu-HU" sz="2800" dirty="0" err="1"/>
              <a:t>regression</a:t>
            </a:r>
            <a:endParaRPr lang="hu-HU" sz="2800" dirty="0"/>
          </a:p>
        </p:txBody>
      </p:sp>
      <p:pic>
        <p:nvPicPr>
          <p:cNvPr id="3" name="Kép 2"/>
          <p:cNvPicPr>
            <a:picLocks noChangeAspect="1"/>
          </p:cNvPicPr>
          <p:nvPr/>
        </p:nvPicPr>
        <p:blipFill>
          <a:blip r:embed="rId2"/>
          <a:stretch>
            <a:fillRect/>
          </a:stretch>
        </p:blipFill>
        <p:spPr>
          <a:xfrm>
            <a:off x="444711" y="1903203"/>
            <a:ext cx="11274072" cy="3295814"/>
          </a:xfrm>
          <a:prstGeom prst="rect">
            <a:avLst/>
          </a:prstGeom>
        </p:spPr>
      </p:pic>
    </p:spTree>
    <p:extLst>
      <p:ext uri="{BB962C8B-B14F-4D97-AF65-F5344CB8AC3E}">
        <p14:creationId xmlns:p14="http://schemas.microsoft.com/office/powerpoint/2010/main" val="3600394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601" y="522515"/>
            <a:ext cx="3794052" cy="523220"/>
          </a:xfrm>
          <a:prstGeom prst="rect">
            <a:avLst/>
          </a:prstGeom>
          <a:noFill/>
        </p:spPr>
        <p:txBody>
          <a:bodyPr wrap="none" rtlCol="0">
            <a:spAutoFit/>
          </a:bodyPr>
          <a:lstStyle/>
          <a:p>
            <a:r>
              <a:rPr lang="hu-HU" sz="2800" dirty="0" err="1"/>
              <a:t>Binary</a:t>
            </a:r>
            <a:r>
              <a:rPr lang="hu-HU" sz="2800" dirty="0"/>
              <a:t> </a:t>
            </a:r>
            <a:r>
              <a:rPr lang="hu-HU" sz="2800" dirty="0" err="1"/>
              <a:t>logistic</a:t>
            </a:r>
            <a:r>
              <a:rPr lang="hu-HU" sz="2800" dirty="0"/>
              <a:t> </a:t>
            </a:r>
            <a:r>
              <a:rPr lang="hu-HU" sz="2800" dirty="0" err="1"/>
              <a:t>regression</a:t>
            </a:r>
            <a:endParaRPr lang="hu-HU" sz="2800" dirty="0"/>
          </a:p>
        </p:txBody>
      </p:sp>
      <p:pic>
        <p:nvPicPr>
          <p:cNvPr id="3" name="Kép 2"/>
          <p:cNvPicPr>
            <a:picLocks noChangeAspect="1"/>
          </p:cNvPicPr>
          <p:nvPr/>
        </p:nvPicPr>
        <p:blipFill>
          <a:blip r:embed="rId2"/>
          <a:stretch>
            <a:fillRect/>
          </a:stretch>
        </p:blipFill>
        <p:spPr>
          <a:xfrm>
            <a:off x="461165" y="2062312"/>
            <a:ext cx="11145849" cy="2888509"/>
          </a:xfrm>
          <a:prstGeom prst="rect">
            <a:avLst/>
          </a:prstGeom>
        </p:spPr>
      </p:pic>
    </p:spTree>
    <p:extLst>
      <p:ext uri="{BB962C8B-B14F-4D97-AF65-F5344CB8AC3E}">
        <p14:creationId xmlns:p14="http://schemas.microsoft.com/office/powerpoint/2010/main" val="2063435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72370" y="621324"/>
            <a:ext cx="3993226" cy="755970"/>
          </a:xfrm>
          <a:prstGeom prst="rect">
            <a:avLst/>
          </a:prstGeom>
        </p:spPr>
      </p:pic>
      <p:pic>
        <p:nvPicPr>
          <p:cNvPr id="3" name="Kép 2"/>
          <p:cNvPicPr>
            <a:picLocks noChangeAspect="1"/>
          </p:cNvPicPr>
          <p:nvPr/>
        </p:nvPicPr>
        <p:blipFill>
          <a:blip r:embed="rId3"/>
          <a:stretch>
            <a:fillRect/>
          </a:stretch>
        </p:blipFill>
        <p:spPr>
          <a:xfrm>
            <a:off x="328984" y="1500225"/>
            <a:ext cx="11261877" cy="1621798"/>
          </a:xfrm>
          <a:prstGeom prst="rect">
            <a:avLst/>
          </a:prstGeom>
        </p:spPr>
      </p:pic>
      <p:pic>
        <p:nvPicPr>
          <p:cNvPr id="4" name="Kép 3"/>
          <p:cNvPicPr>
            <a:picLocks noChangeAspect="1"/>
          </p:cNvPicPr>
          <p:nvPr/>
        </p:nvPicPr>
        <p:blipFill>
          <a:blip r:embed="rId4"/>
          <a:stretch>
            <a:fillRect/>
          </a:stretch>
        </p:blipFill>
        <p:spPr>
          <a:xfrm>
            <a:off x="328984" y="2983848"/>
            <a:ext cx="10694943" cy="2136792"/>
          </a:xfrm>
          <a:prstGeom prst="rect">
            <a:avLst/>
          </a:prstGeom>
        </p:spPr>
      </p:pic>
      <p:pic>
        <p:nvPicPr>
          <p:cNvPr id="6" name="Kép 5"/>
          <p:cNvPicPr>
            <a:picLocks noChangeAspect="1"/>
          </p:cNvPicPr>
          <p:nvPr/>
        </p:nvPicPr>
        <p:blipFill>
          <a:blip r:embed="rId5"/>
          <a:stretch>
            <a:fillRect/>
          </a:stretch>
        </p:blipFill>
        <p:spPr>
          <a:xfrm>
            <a:off x="8352238" y="4052244"/>
            <a:ext cx="3032531" cy="1975495"/>
          </a:xfrm>
          <a:prstGeom prst="rect">
            <a:avLst/>
          </a:prstGeom>
        </p:spPr>
      </p:pic>
    </p:spTree>
    <p:extLst>
      <p:ext uri="{BB962C8B-B14F-4D97-AF65-F5344CB8AC3E}">
        <p14:creationId xmlns:p14="http://schemas.microsoft.com/office/powerpoint/2010/main" val="4212317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72370" y="621324"/>
            <a:ext cx="3993226" cy="755970"/>
          </a:xfrm>
          <a:prstGeom prst="rect">
            <a:avLst/>
          </a:prstGeom>
        </p:spPr>
      </p:pic>
      <p:pic>
        <p:nvPicPr>
          <p:cNvPr id="3" name="Kép 2"/>
          <p:cNvPicPr>
            <a:picLocks noChangeAspect="1"/>
          </p:cNvPicPr>
          <p:nvPr/>
        </p:nvPicPr>
        <p:blipFill>
          <a:blip r:embed="rId3"/>
          <a:stretch>
            <a:fillRect/>
          </a:stretch>
        </p:blipFill>
        <p:spPr>
          <a:xfrm>
            <a:off x="562111" y="1593836"/>
            <a:ext cx="11260028" cy="3579055"/>
          </a:xfrm>
          <a:prstGeom prst="rect">
            <a:avLst/>
          </a:prstGeom>
        </p:spPr>
      </p:pic>
    </p:spTree>
    <p:extLst>
      <p:ext uri="{BB962C8B-B14F-4D97-AF65-F5344CB8AC3E}">
        <p14:creationId xmlns:p14="http://schemas.microsoft.com/office/powerpoint/2010/main" val="2247341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72370" y="621324"/>
            <a:ext cx="3993226" cy="755970"/>
          </a:xfrm>
          <a:prstGeom prst="rect">
            <a:avLst/>
          </a:prstGeom>
        </p:spPr>
      </p:pic>
      <p:pic>
        <p:nvPicPr>
          <p:cNvPr id="3" name="Kép 2"/>
          <p:cNvPicPr>
            <a:picLocks noChangeAspect="1"/>
          </p:cNvPicPr>
          <p:nvPr/>
        </p:nvPicPr>
        <p:blipFill>
          <a:blip r:embed="rId3"/>
          <a:stretch>
            <a:fillRect/>
          </a:stretch>
        </p:blipFill>
        <p:spPr>
          <a:xfrm>
            <a:off x="370224" y="1599362"/>
            <a:ext cx="11447537" cy="4461803"/>
          </a:xfrm>
          <a:prstGeom prst="rect">
            <a:avLst/>
          </a:prstGeom>
        </p:spPr>
      </p:pic>
    </p:spTree>
    <p:extLst>
      <p:ext uri="{BB962C8B-B14F-4D97-AF65-F5344CB8AC3E}">
        <p14:creationId xmlns:p14="http://schemas.microsoft.com/office/powerpoint/2010/main" val="105233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81583" y="504189"/>
            <a:ext cx="5340559" cy="859611"/>
          </a:xfrm>
          <a:prstGeom prst="rect">
            <a:avLst/>
          </a:prstGeom>
        </p:spPr>
      </p:pic>
      <p:pic>
        <p:nvPicPr>
          <p:cNvPr id="3" name="Kép 2"/>
          <p:cNvPicPr>
            <a:picLocks noChangeAspect="1"/>
          </p:cNvPicPr>
          <p:nvPr/>
        </p:nvPicPr>
        <p:blipFill>
          <a:blip r:embed="rId3"/>
          <a:stretch>
            <a:fillRect/>
          </a:stretch>
        </p:blipFill>
        <p:spPr>
          <a:xfrm>
            <a:off x="670004" y="1801378"/>
            <a:ext cx="10941350" cy="4011594"/>
          </a:xfrm>
          <a:prstGeom prst="rect">
            <a:avLst/>
          </a:prstGeom>
        </p:spPr>
      </p:pic>
    </p:spTree>
    <p:extLst>
      <p:ext uri="{BB962C8B-B14F-4D97-AF65-F5344CB8AC3E}">
        <p14:creationId xmlns:p14="http://schemas.microsoft.com/office/powerpoint/2010/main" val="649210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98496" y="477633"/>
            <a:ext cx="3993226" cy="755970"/>
          </a:xfrm>
          <a:prstGeom prst="rect">
            <a:avLst/>
          </a:prstGeom>
        </p:spPr>
      </p:pic>
      <p:pic>
        <p:nvPicPr>
          <p:cNvPr id="3" name="Kép 2"/>
          <p:cNvPicPr>
            <a:picLocks noChangeAspect="1"/>
          </p:cNvPicPr>
          <p:nvPr/>
        </p:nvPicPr>
        <p:blipFill>
          <a:blip r:embed="rId3"/>
          <a:stretch>
            <a:fillRect/>
          </a:stretch>
        </p:blipFill>
        <p:spPr>
          <a:xfrm>
            <a:off x="734987" y="1377294"/>
            <a:ext cx="11283336" cy="3952352"/>
          </a:xfrm>
          <a:prstGeom prst="rect">
            <a:avLst/>
          </a:prstGeom>
        </p:spPr>
      </p:pic>
    </p:spTree>
    <p:extLst>
      <p:ext uri="{BB962C8B-B14F-4D97-AF65-F5344CB8AC3E}">
        <p14:creationId xmlns:p14="http://schemas.microsoft.com/office/powerpoint/2010/main" val="2190097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98496" y="477633"/>
            <a:ext cx="3993226" cy="755970"/>
          </a:xfrm>
          <a:prstGeom prst="rect">
            <a:avLst/>
          </a:prstGeom>
        </p:spPr>
      </p:pic>
      <p:pic>
        <p:nvPicPr>
          <p:cNvPr id="3" name="Kép 2"/>
          <p:cNvPicPr>
            <a:picLocks noChangeAspect="1"/>
          </p:cNvPicPr>
          <p:nvPr/>
        </p:nvPicPr>
        <p:blipFill>
          <a:blip r:embed="rId3"/>
          <a:stretch>
            <a:fillRect/>
          </a:stretch>
        </p:blipFill>
        <p:spPr>
          <a:xfrm>
            <a:off x="731762" y="1233603"/>
            <a:ext cx="11243060" cy="2502374"/>
          </a:xfrm>
          <a:prstGeom prst="rect">
            <a:avLst/>
          </a:prstGeom>
        </p:spPr>
      </p:pic>
      <p:pic>
        <p:nvPicPr>
          <p:cNvPr id="4" name="Kép 3"/>
          <p:cNvPicPr>
            <a:picLocks noChangeAspect="1"/>
          </p:cNvPicPr>
          <p:nvPr/>
        </p:nvPicPr>
        <p:blipFill>
          <a:blip r:embed="rId4"/>
          <a:stretch>
            <a:fillRect/>
          </a:stretch>
        </p:blipFill>
        <p:spPr>
          <a:xfrm>
            <a:off x="731762" y="3735977"/>
            <a:ext cx="11149217" cy="2364377"/>
          </a:xfrm>
          <a:prstGeom prst="rect">
            <a:avLst/>
          </a:prstGeom>
        </p:spPr>
      </p:pic>
    </p:spTree>
    <p:extLst>
      <p:ext uri="{BB962C8B-B14F-4D97-AF65-F5344CB8AC3E}">
        <p14:creationId xmlns:p14="http://schemas.microsoft.com/office/powerpoint/2010/main" val="1474987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98496" y="477633"/>
            <a:ext cx="3993226" cy="755970"/>
          </a:xfrm>
          <a:prstGeom prst="rect">
            <a:avLst/>
          </a:prstGeom>
        </p:spPr>
      </p:pic>
      <p:pic>
        <p:nvPicPr>
          <p:cNvPr id="3" name="Kép 2"/>
          <p:cNvPicPr>
            <a:picLocks noChangeAspect="1"/>
          </p:cNvPicPr>
          <p:nvPr/>
        </p:nvPicPr>
        <p:blipFill>
          <a:blip r:embed="rId3"/>
          <a:stretch>
            <a:fillRect/>
          </a:stretch>
        </p:blipFill>
        <p:spPr>
          <a:xfrm>
            <a:off x="722089" y="1899809"/>
            <a:ext cx="11191695" cy="3678031"/>
          </a:xfrm>
          <a:prstGeom prst="rect">
            <a:avLst/>
          </a:prstGeom>
        </p:spPr>
      </p:pic>
    </p:spTree>
    <p:extLst>
      <p:ext uri="{BB962C8B-B14F-4D97-AF65-F5344CB8AC3E}">
        <p14:creationId xmlns:p14="http://schemas.microsoft.com/office/powerpoint/2010/main" val="3103237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81376" y="438443"/>
            <a:ext cx="3993226" cy="755970"/>
          </a:xfrm>
          <a:prstGeom prst="rect">
            <a:avLst/>
          </a:prstGeom>
        </p:spPr>
      </p:pic>
      <p:pic>
        <p:nvPicPr>
          <p:cNvPr id="3" name="Kép 2"/>
          <p:cNvPicPr>
            <a:picLocks noChangeAspect="1"/>
          </p:cNvPicPr>
          <p:nvPr/>
        </p:nvPicPr>
        <p:blipFill>
          <a:blip r:embed="rId3"/>
          <a:stretch>
            <a:fillRect/>
          </a:stretch>
        </p:blipFill>
        <p:spPr>
          <a:xfrm>
            <a:off x="833041" y="1634617"/>
            <a:ext cx="10876683" cy="3368457"/>
          </a:xfrm>
          <a:prstGeom prst="rect">
            <a:avLst/>
          </a:prstGeom>
        </p:spPr>
      </p:pic>
    </p:spTree>
    <p:extLst>
      <p:ext uri="{BB962C8B-B14F-4D97-AF65-F5344CB8AC3E}">
        <p14:creationId xmlns:p14="http://schemas.microsoft.com/office/powerpoint/2010/main" val="1899021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81376" y="438443"/>
            <a:ext cx="3993226" cy="755970"/>
          </a:xfrm>
          <a:prstGeom prst="rect">
            <a:avLst/>
          </a:prstGeom>
        </p:spPr>
      </p:pic>
      <p:pic>
        <p:nvPicPr>
          <p:cNvPr id="3" name="Kép 2"/>
          <p:cNvPicPr>
            <a:picLocks noChangeAspect="1"/>
          </p:cNvPicPr>
          <p:nvPr/>
        </p:nvPicPr>
        <p:blipFill>
          <a:blip r:embed="rId3"/>
          <a:stretch>
            <a:fillRect/>
          </a:stretch>
        </p:blipFill>
        <p:spPr>
          <a:xfrm>
            <a:off x="1251663" y="1194413"/>
            <a:ext cx="8852652" cy="5430749"/>
          </a:xfrm>
          <a:prstGeom prst="rect">
            <a:avLst/>
          </a:prstGeom>
        </p:spPr>
      </p:pic>
    </p:spTree>
    <p:extLst>
      <p:ext uri="{BB962C8B-B14F-4D97-AF65-F5344CB8AC3E}">
        <p14:creationId xmlns:p14="http://schemas.microsoft.com/office/powerpoint/2010/main" val="2225618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81376" y="438443"/>
            <a:ext cx="3993226" cy="755970"/>
          </a:xfrm>
          <a:prstGeom prst="rect">
            <a:avLst/>
          </a:prstGeom>
        </p:spPr>
      </p:pic>
      <p:pic>
        <p:nvPicPr>
          <p:cNvPr id="3" name="Kép 2"/>
          <p:cNvPicPr>
            <a:picLocks noChangeAspect="1"/>
          </p:cNvPicPr>
          <p:nvPr/>
        </p:nvPicPr>
        <p:blipFill>
          <a:blip r:embed="rId3"/>
          <a:stretch>
            <a:fillRect/>
          </a:stretch>
        </p:blipFill>
        <p:spPr>
          <a:xfrm>
            <a:off x="643712" y="1657366"/>
            <a:ext cx="11135514" cy="3006074"/>
          </a:xfrm>
          <a:prstGeom prst="rect">
            <a:avLst/>
          </a:prstGeom>
        </p:spPr>
      </p:pic>
      <p:pic>
        <p:nvPicPr>
          <p:cNvPr id="4" name="Kép 3"/>
          <p:cNvPicPr>
            <a:picLocks noChangeAspect="1"/>
          </p:cNvPicPr>
          <p:nvPr/>
        </p:nvPicPr>
        <p:blipFill>
          <a:blip r:embed="rId4"/>
          <a:stretch>
            <a:fillRect/>
          </a:stretch>
        </p:blipFill>
        <p:spPr>
          <a:xfrm>
            <a:off x="4885510" y="4663440"/>
            <a:ext cx="1802674" cy="1775634"/>
          </a:xfrm>
          <a:prstGeom prst="rect">
            <a:avLst/>
          </a:prstGeom>
        </p:spPr>
      </p:pic>
    </p:spTree>
    <p:extLst>
      <p:ext uri="{BB962C8B-B14F-4D97-AF65-F5344CB8AC3E}">
        <p14:creationId xmlns:p14="http://schemas.microsoft.com/office/powerpoint/2010/main" val="319070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81583" y="504189"/>
            <a:ext cx="5340559" cy="859611"/>
          </a:xfrm>
          <a:prstGeom prst="rect">
            <a:avLst/>
          </a:prstGeom>
        </p:spPr>
      </p:pic>
      <p:pic>
        <p:nvPicPr>
          <p:cNvPr id="3" name="Kép 2"/>
          <p:cNvPicPr>
            <a:picLocks noChangeAspect="1"/>
          </p:cNvPicPr>
          <p:nvPr/>
        </p:nvPicPr>
        <p:blipFill>
          <a:blip r:embed="rId3"/>
          <a:stretch>
            <a:fillRect/>
          </a:stretch>
        </p:blipFill>
        <p:spPr>
          <a:xfrm>
            <a:off x="103703" y="1860188"/>
            <a:ext cx="12002012" cy="3400954"/>
          </a:xfrm>
          <a:prstGeom prst="rect">
            <a:avLst/>
          </a:prstGeom>
        </p:spPr>
      </p:pic>
    </p:spTree>
    <p:extLst>
      <p:ext uri="{BB962C8B-B14F-4D97-AF65-F5344CB8AC3E}">
        <p14:creationId xmlns:p14="http://schemas.microsoft.com/office/powerpoint/2010/main" val="171545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707263" y="172675"/>
            <a:ext cx="5340559" cy="859611"/>
          </a:xfrm>
          <a:prstGeom prst="rect">
            <a:avLst/>
          </a:prstGeom>
        </p:spPr>
      </p:pic>
      <p:pic>
        <p:nvPicPr>
          <p:cNvPr id="3" name="Kép 2"/>
          <p:cNvPicPr>
            <a:picLocks noChangeAspect="1"/>
          </p:cNvPicPr>
          <p:nvPr/>
        </p:nvPicPr>
        <p:blipFill>
          <a:blip r:embed="rId3"/>
          <a:stretch>
            <a:fillRect/>
          </a:stretch>
        </p:blipFill>
        <p:spPr>
          <a:xfrm>
            <a:off x="232482" y="1158903"/>
            <a:ext cx="11638428" cy="912518"/>
          </a:xfrm>
          <a:prstGeom prst="rect">
            <a:avLst/>
          </a:prstGeom>
        </p:spPr>
      </p:pic>
      <p:sp>
        <p:nvSpPr>
          <p:cNvPr id="4" name="Téglalap 3"/>
          <p:cNvSpPr/>
          <p:nvPr/>
        </p:nvSpPr>
        <p:spPr>
          <a:xfrm>
            <a:off x="653142" y="1210999"/>
            <a:ext cx="11103429" cy="91251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p:cNvPicPr>
            <a:picLocks noChangeAspect="1"/>
          </p:cNvPicPr>
          <p:nvPr/>
        </p:nvPicPr>
        <p:blipFill>
          <a:blip r:embed="rId4"/>
          <a:stretch>
            <a:fillRect/>
          </a:stretch>
        </p:blipFill>
        <p:spPr>
          <a:xfrm>
            <a:off x="158930" y="2302230"/>
            <a:ext cx="11526394" cy="4555769"/>
          </a:xfrm>
          <a:prstGeom prst="rect">
            <a:avLst/>
          </a:prstGeom>
        </p:spPr>
      </p:pic>
    </p:spTree>
    <p:extLst>
      <p:ext uri="{BB962C8B-B14F-4D97-AF65-F5344CB8AC3E}">
        <p14:creationId xmlns:p14="http://schemas.microsoft.com/office/powerpoint/2010/main" val="18549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94646" y="216805"/>
            <a:ext cx="5340559" cy="859611"/>
          </a:xfrm>
          <a:prstGeom prst="rect">
            <a:avLst/>
          </a:prstGeom>
        </p:spPr>
      </p:pic>
      <p:pic>
        <p:nvPicPr>
          <p:cNvPr id="3" name="Kép 2"/>
          <p:cNvPicPr>
            <a:picLocks noChangeAspect="1"/>
          </p:cNvPicPr>
          <p:nvPr/>
        </p:nvPicPr>
        <p:blipFill>
          <a:blip r:embed="rId3"/>
          <a:stretch>
            <a:fillRect/>
          </a:stretch>
        </p:blipFill>
        <p:spPr>
          <a:xfrm>
            <a:off x="463890" y="1193979"/>
            <a:ext cx="11338034" cy="1366341"/>
          </a:xfrm>
          <a:prstGeom prst="rect">
            <a:avLst/>
          </a:prstGeom>
        </p:spPr>
      </p:pic>
      <p:sp>
        <p:nvSpPr>
          <p:cNvPr id="4" name="Téglalap 3"/>
          <p:cNvSpPr/>
          <p:nvPr/>
        </p:nvSpPr>
        <p:spPr>
          <a:xfrm>
            <a:off x="326571" y="1076416"/>
            <a:ext cx="11456126" cy="16667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p:cNvPicPr>
            <a:picLocks noChangeAspect="1"/>
          </p:cNvPicPr>
          <p:nvPr/>
        </p:nvPicPr>
        <p:blipFill>
          <a:blip r:embed="rId4"/>
          <a:stretch>
            <a:fillRect/>
          </a:stretch>
        </p:blipFill>
        <p:spPr>
          <a:xfrm>
            <a:off x="97747" y="3289836"/>
            <a:ext cx="11684950" cy="1674050"/>
          </a:xfrm>
          <a:prstGeom prst="rect">
            <a:avLst/>
          </a:prstGeom>
        </p:spPr>
      </p:pic>
    </p:spTree>
    <p:extLst>
      <p:ext uri="{BB962C8B-B14F-4D97-AF65-F5344CB8AC3E}">
        <p14:creationId xmlns:p14="http://schemas.microsoft.com/office/powerpoint/2010/main" val="290698112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863</Words>
  <Application>Microsoft Office PowerPoint</Application>
  <PresentationFormat>Szélesvásznú</PresentationFormat>
  <Paragraphs>84</Paragraphs>
  <Slides>65</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65</vt:i4>
      </vt:variant>
    </vt:vector>
  </HeadingPairs>
  <TitlesOfParts>
    <vt:vector size="71" baseType="lpstr">
      <vt:lpstr>Arial</vt:lpstr>
      <vt:lpstr>Calibri</vt:lpstr>
      <vt:lpstr>Calibri Light</vt:lpstr>
      <vt:lpstr>Cambria Math</vt:lpstr>
      <vt:lpstr>Symbol</vt:lpstr>
      <vt:lpstr>Office-téma</vt:lpstr>
      <vt:lpstr>Multivariate Linear Regression</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Multivariate Linear Regression</dc:title>
  <dc:creator>Windows-felhasználó</dc:creator>
  <cp:lastModifiedBy>Windows-felhasználó</cp:lastModifiedBy>
  <cp:revision>41</cp:revision>
  <dcterms:created xsi:type="dcterms:W3CDTF">2018-01-31T19:01:24Z</dcterms:created>
  <dcterms:modified xsi:type="dcterms:W3CDTF">2018-03-24T17:45:18Z</dcterms:modified>
</cp:coreProperties>
</file>