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37.wmf"/><Relationship Id="rId7" Type="http://schemas.openxmlformats.org/officeDocument/2006/relationships/image" Target="../media/image45.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37.wmf"/><Relationship Id="rId7" Type="http://schemas.openxmlformats.org/officeDocument/2006/relationships/image" Target="../media/image50.wmf"/><Relationship Id="rId12" Type="http://schemas.openxmlformats.org/officeDocument/2006/relationships/image" Target="../media/image48.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9.wmf"/><Relationship Id="rId11" Type="http://schemas.openxmlformats.org/officeDocument/2006/relationships/image" Target="../media/image45.wmf"/><Relationship Id="rId5" Type="http://schemas.openxmlformats.org/officeDocument/2006/relationships/image" Target="../media/image47.wmf"/><Relationship Id="rId10" Type="http://schemas.openxmlformats.org/officeDocument/2006/relationships/image" Target="../media/image43.wmf"/><Relationship Id="rId4" Type="http://schemas.openxmlformats.org/officeDocument/2006/relationships/image" Target="../media/image41.wmf"/><Relationship Id="rId9"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7.wmf"/><Relationship Id="rId7" Type="http://schemas.openxmlformats.org/officeDocument/2006/relationships/image" Target="../media/image53.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52.wmf"/><Relationship Id="rId11" Type="http://schemas.openxmlformats.org/officeDocument/2006/relationships/image" Target="../media/image31.wmf"/><Relationship Id="rId5" Type="http://schemas.openxmlformats.org/officeDocument/2006/relationships/image" Target="../media/image47.wmf"/><Relationship Id="rId10" Type="http://schemas.openxmlformats.org/officeDocument/2006/relationships/image" Target="../media/image48.wmf"/><Relationship Id="rId4" Type="http://schemas.openxmlformats.org/officeDocument/2006/relationships/image" Target="../media/image41.wmf"/><Relationship Id="rId9"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3.wmf"/><Relationship Id="rId7" Type="http://schemas.openxmlformats.org/officeDocument/2006/relationships/image" Target="../media/image37.wmf"/><Relationship Id="rId2" Type="http://schemas.openxmlformats.org/officeDocument/2006/relationships/image" Target="../media/image52.wmf"/><Relationship Id="rId1" Type="http://schemas.openxmlformats.org/officeDocument/2006/relationships/image" Target="../media/image47.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31.wmf"/><Relationship Id="rId4" Type="http://schemas.openxmlformats.org/officeDocument/2006/relationships/image" Target="../media/image54.wmf"/><Relationship Id="rId9"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47.wmf"/><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5.wmf"/><Relationship Id="rId5" Type="http://schemas.openxmlformats.org/officeDocument/2006/relationships/image" Target="../media/image43.wmf"/><Relationship Id="rId4"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D242977C-3A26-4771-909F-A489B81B8817}" type="datetimeFigureOut">
              <a:rPr lang="hu-HU" smtClean="0"/>
              <a:t>2019. 09. 13.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214907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242977C-3A26-4771-909F-A489B81B8817}" type="datetimeFigureOut">
              <a:rPr lang="hu-HU" smtClean="0"/>
              <a:t>2019. 09. 13.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388853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242977C-3A26-4771-909F-A489B81B8817}" type="datetimeFigureOut">
              <a:rPr lang="hu-HU" smtClean="0"/>
              <a:t>2019. 09. 13.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54964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242977C-3A26-4771-909F-A489B81B8817}" type="datetimeFigureOut">
              <a:rPr lang="hu-HU" smtClean="0"/>
              <a:t>2019. 09. 13.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369268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242977C-3A26-4771-909F-A489B81B8817}" type="datetimeFigureOut">
              <a:rPr lang="hu-HU" smtClean="0"/>
              <a:t>2019. 09. 13.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254416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242977C-3A26-4771-909F-A489B81B8817}" type="datetimeFigureOut">
              <a:rPr lang="hu-HU" smtClean="0"/>
              <a:t>2019. 09. 13.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73194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242977C-3A26-4771-909F-A489B81B8817}" type="datetimeFigureOut">
              <a:rPr lang="hu-HU" smtClean="0"/>
              <a:t>2019. 09. 13.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143109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242977C-3A26-4771-909F-A489B81B8817}" type="datetimeFigureOut">
              <a:rPr lang="hu-HU" smtClean="0"/>
              <a:t>2019. 09. 13.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373297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242977C-3A26-4771-909F-A489B81B8817}" type="datetimeFigureOut">
              <a:rPr lang="hu-HU" smtClean="0"/>
              <a:t>2019. 09. 13.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127433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242977C-3A26-4771-909F-A489B81B8817}" type="datetimeFigureOut">
              <a:rPr lang="hu-HU" smtClean="0"/>
              <a:t>2019. 09. 13.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29028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242977C-3A26-4771-909F-A489B81B8817}" type="datetimeFigureOut">
              <a:rPr lang="hu-HU" smtClean="0"/>
              <a:t>2019. 09. 13.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8CBB32-BDEA-46B3-BD8D-B2DFE5D28B9A}" type="slidenum">
              <a:rPr lang="hu-HU" smtClean="0"/>
              <a:t>‹#›</a:t>
            </a:fld>
            <a:endParaRPr lang="hu-HU"/>
          </a:p>
        </p:txBody>
      </p:sp>
    </p:spTree>
    <p:extLst>
      <p:ext uri="{BB962C8B-B14F-4D97-AF65-F5344CB8AC3E}">
        <p14:creationId xmlns:p14="http://schemas.microsoft.com/office/powerpoint/2010/main" val="7407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2977C-3A26-4771-909F-A489B81B8817}" type="datetimeFigureOut">
              <a:rPr lang="hu-HU" smtClean="0"/>
              <a:t>2019. 09. 13.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CBB32-BDEA-46B3-BD8D-B2DFE5D28B9A}" type="slidenum">
              <a:rPr lang="hu-HU" smtClean="0"/>
              <a:t>‹#›</a:t>
            </a:fld>
            <a:endParaRPr lang="hu-HU"/>
          </a:p>
        </p:txBody>
      </p:sp>
    </p:spTree>
    <p:extLst>
      <p:ext uri="{BB962C8B-B14F-4D97-AF65-F5344CB8AC3E}">
        <p14:creationId xmlns:p14="http://schemas.microsoft.com/office/powerpoint/2010/main" val="138745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6.wmf"/><Relationship Id="rId2" Type="http://schemas.openxmlformats.org/officeDocument/2006/relationships/slideLayout" Target="../slideLayouts/slideLayout7.xml"/><Relationship Id="rId16"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4.bin"/><Relationship Id="rId14" Type="http://schemas.openxmlformats.org/officeDocument/2006/relationships/image" Target="../media/image27.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2.pn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8.bin"/><Relationship Id="rId10" Type="http://schemas.openxmlformats.org/officeDocument/2006/relationships/image" Target="../media/image31.wmf"/><Relationship Id="rId4" Type="http://schemas.openxmlformats.org/officeDocument/2006/relationships/image" Target="../media/image32.wmf"/><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4.wmf"/><Relationship Id="rId4" Type="http://schemas.openxmlformats.org/officeDocument/2006/relationships/image" Target="../media/image29.wmf"/><Relationship Id="rId9"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1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0.wmf"/><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9.wmf"/><Relationship Id="rId4" Type="http://schemas.openxmlformats.org/officeDocument/2006/relationships/image" Target="../media/image35.wmf"/><Relationship Id="rId9" Type="http://schemas.openxmlformats.org/officeDocument/2006/relationships/oleObject" Target="../embeddings/oleObject23.bin"/><Relationship Id="rId1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28.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39.bin"/><Relationship Id="rId14" Type="http://schemas.openxmlformats.org/officeDocument/2006/relationships/image" Target="../media/image44.wmf"/></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3.wmf"/><Relationship Id="rId2" Type="http://schemas.openxmlformats.org/officeDocument/2006/relationships/slideLayout" Target="../slideLayouts/slideLayout7.xml"/><Relationship Id="rId16"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image" Target="../media/image36.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45.bin"/><Relationship Id="rId14"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54.bin"/><Relationship Id="rId18" Type="http://schemas.openxmlformats.org/officeDocument/2006/relationships/image" Target="../media/image48.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47.wmf"/><Relationship Id="rId17" Type="http://schemas.openxmlformats.org/officeDocument/2006/relationships/oleObject" Target="../embeddings/oleObject56.bin"/><Relationship Id="rId2" Type="http://schemas.openxmlformats.org/officeDocument/2006/relationships/slideLayout" Target="../slideLayouts/slideLayout7.xml"/><Relationship Id="rId16" Type="http://schemas.openxmlformats.org/officeDocument/2006/relationships/image" Target="../media/image45.wmf"/><Relationship Id="rId1" Type="http://schemas.openxmlformats.org/officeDocument/2006/relationships/vmlDrawing" Target="../drawings/vmlDrawing10.vml"/><Relationship Id="rId6" Type="http://schemas.openxmlformats.org/officeDocument/2006/relationships/image" Target="../media/image36.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52.bin"/><Relationship Id="rId14" Type="http://schemas.openxmlformats.org/officeDocument/2006/relationships/image" Target="../media/image43.wmf"/></Relationships>
</file>

<file path=ppt/slides/_rels/slide2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62.bin"/><Relationship Id="rId18" Type="http://schemas.openxmlformats.org/officeDocument/2006/relationships/image" Target="../media/image51.wmf"/><Relationship Id="rId26" Type="http://schemas.openxmlformats.org/officeDocument/2006/relationships/image" Target="../media/image48.w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47.w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slideLayout" Target="../slideLayouts/slideLayout7.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11.vml"/><Relationship Id="rId6" Type="http://schemas.openxmlformats.org/officeDocument/2006/relationships/image" Target="../media/image36.wmf"/><Relationship Id="rId11" Type="http://schemas.openxmlformats.org/officeDocument/2006/relationships/oleObject" Target="../embeddings/oleObject61.bin"/><Relationship Id="rId24" Type="http://schemas.openxmlformats.org/officeDocument/2006/relationships/image" Target="../media/image45.w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10" Type="http://schemas.openxmlformats.org/officeDocument/2006/relationships/image" Target="../media/image41.wmf"/><Relationship Id="rId19" Type="http://schemas.openxmlformats.org/officeDocument/2006/relationships/oleObject" Target="../embeddings/oleObject65.bin"/><Relationship Id="rId4" Type="http://schemas.openxmlformats.org/officeDocument/2006/relationships/image" Target="../media/image35.wmf"/><Relationship Id="rId9" Type="http://schemas.openxmlformats.org/officeDocument/2006/relationships/oleObject" Target="../embeddings/oleObject60.bin"/><Relationship Id="rId14" Type="http://schemas.openxmlformats.org/officeDocument/2006/relationships/image" Target="../media/image49.wmf"/><Relationship Id="rId22" Type="http://schemas.openxmlformats.org/officeDocument/2006/relationships/image" Target="../media/image43.wmf"/></Relationships>
</file>

<file path=ppt/slides/_rels/slide2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74.bin"/><Relationship Id="rId18" Type="http://schemas.openxmlformats.org/officeDocument/2006/relationships/image" Target="../media/image43.wmf"/><Relationship Id="rId3" Type="http://schemas.openxmlformats.org/officeDocument/2006/relationships/oleObject" Target="../embeddings/oleObject69.bin"/><Relationship Id="rId21" Type="http://schemas.openxmlformats.org/officeDocument/2006/relationships/oleObject" Target="../embeddings/oleObject78.bin"/><Relationship Id="rId7" Type="http://schemas.openxmlformats.org/officeDocument/2006/relationships/oleObject" Target="../embeddings/oleObject71.bin"/><Relationship Id="rId12" Type="http://schemas.openxmlformats.org/officeDocument/2006/relationships/image" Target="../media/image47.wmf"/><Relationship Id="rId17" Type="http://schemas.openxmlformats.org/officeDocument/2006/relationships/oleObject" Target="../embeddings/oleObject76.bin"/><Relationship Id="rId2" Type="http://schemas.openxmlformats.org/officeDocument/2006/relationships/slideLayout" Target="../slideLayouts/slideLayout7.xml"/><Relationship Id="rId16" Type="http://schemas.openxmlformats.org/officeDocument/2006/relationships/image" Target="../media/image53.wmf"/><Relationship Id="rId20" Type="http://schemas.openxmlformats.org/officeDocument/2006/relationships/image" Target="../media/image45.wmf"/><Relationship Id="rId1" Type="http://schemas.openxmlformats.org/officeDocument/2006/relationships/vmlDrawing" Target="../drawings/vmlDrawing12.vml"/><Relationship Id="rId6" Type="http://schemas.openxmlformats.org/officeDocument/2006/relationships/image" Target="../media/image36.wmf"/><Relationship Id="rId11" Type="http://schemas.openxmlformats.org/officeDocument/2006/relationships/oleObject" Target="../embeddings/oleObject73.bin"/><Relationship Id="rId24" Type="http://schemas.openxmlformats.org/officeDocument/2006/relationships/image" Target="../media/image31.wmf"/><Relationship Id="rId5" Type="http://schemas.openxmlformats.org/officeDocument/2006/relationships/oleObject" Target="../embeddings/oleObject70.bin"/><Relationship Id="rId15" Type="http://schemas.openxmlformats.org/officeDocument/2006/relationships/oleObject" Target="../embeddings/oleObject75.bin"/><Relationship Id="rId23" Type="http://schemas.openxmlformats.org/officeDocument/2006/relationships/oleObject" Target="../embeddings/oleObject79.bin"/><Relationship Id="rId10" Type="http://schemas.openxmlformats.org/officeDocument/2006/relationships/image" Target="../media/image41.wmf"/><Relationship Id="rId19" Type="http://schemas.openxmlformats.org/officeDocument/2006/relationships/oleObject" Target="../embeddings/oleObject77.bin"/><Relationship Id="rId4" Type="http://schemas.openxmlformats.org/officeDocument/2006/relationships/image" Target="../media/image35.wmf"/><Relationship Id="rId9" Type="http://schemas.openxmlformats.org/officeDocument/2006/relationships/oleObject" Target="../embeddings/oleObject72.bin"/><Relationship Id="rId14" Type="http://schemas.openxmlformats.org/officeDocument/2006/relationships/image" Target="../media/image52.wmf"/><Relationship Id="rId22"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85.bin"/><Relationship Id="rId18" Type="http://schemas.openxmlformats.org/officeDocument/2006/relationships/image" Target="../media/image57.w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55.wmf"/><Relationship Id="rId17" Type="http://schemas.openxmlformats.org/officeDocument/2006/relationships/oleObject" Target="../embeddings/oleObject87.bin"/><Relationship Id="rId2" Type="http://schemas.openxmlformats.org/officeDocument/2006/relationships/slideLayout" Target="../slideLayouts/slideLayout7.xml"/><Relationship Id="rId16" Type="http://schemas.openxmlformats.org/officeDocument/2006/relationships/image" Target="../media/image37.wmf"/><Relationship Id="rId20" Type="http://schemas.openxmlformats.org/officeDocument/2006/relationships/image" Target="../media/image58.wmf"/><Relationship Id="rId1" Type="http://schemas.openxmlformats.org/officeDocument/2006/relationships/vmlDrawing" Target="../drawings/vmlDrawing13.vml"/><Relationship Id="rId6" Type="http://schemas.openxmlformats.org/officeDocument/2006/relationships/image" Target="../media/image52.w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54.wmf"/><Relationship Id="rId19" Type="http://schemas.openxmlformats.org/officeDocument/2006/relationships/oleObject" Target="../embeddings/oleObject88.bin"/><Relationship Id="rId4" Type="http://schemas.openxmlformats.org/officeDocument/2006/relationships/image" Target="../media/image47.wmf"/><Relationship Id="rId9" Type="http://schemas.openxmlformats.org/officeDocument/2006/relationships/oleObject" Target="../embeddings/oleObject83.bin"/><Relationship Id="rId14" Type="http://schemas.openxmlformats.org/officeDocument/2006/relationships/image" Target="../media/image56.wmf"/><Relationship Id="rId22" Type="http://schemas.openxmlformats.org/officeDocument/2006/relationships/image" Target="../media/image31.wmf"/></Relationships>
</file>

<file path=ppt/slides/_rels/slide3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95.bin"/><Relationship Id="rId18" Type="http://schemas.openxmlformats.org/officeDocument/2006/relationships/image" Target="../media/image58.wmf"/><Relationship Id="rId3" Type="http://schemas.openxmlformats.org/officeDocument/2006/relationships/oleObject" Target="../embeddings/oleObject90.bin"/><Relationship Id="rId21" Type="http://schemas.openxmlformats.org/officeDocument/2006/relationships/oleObject" Target="../embeddings/oleObject99.bin"/><Relationship Id="rId7" Type="http://schemas.openxmlformats.org/officeDocument/2006/relationships/oleObject" Target="../embeddings/oleObject92.bin"/><Relationship Id="rId12" Type="http://schemas.openxmlformats.org/officeDocument/2006/relationships/image" Target="../media/image55.wmf"/><Relationship Id="rId17" Type="http://schemas.openxmlformats.org/officeDocument/2006/relationships/oleObject" Target="../embeddings/oleObject97.bin"/><Relationship Id="rId2" Type="http://schemas.openxmlformats.org/officeDocument/2006/relationships/slideLayout" Target="../slideLayouts/slideLayout7.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14.vml"/><Relationship Id="rId6" Type="http://schemas.openxmlformats.org/officeDocument/2006/relationships/image" Target="../media/image52.wmf"/><Relationship Id="rId11" Type="http://schemas.openxmlformats.org/officeDocument/2006/relationships/oleObject" Target="../embeddings/oleObject94.bin"/><Relationship Id="rId24" Type="http://schemas.openxmlformats.org/officeDocument/2006/relationships/image" Target="../media/image61.wmf"/><Relationship Id="rId5" Type="http://schemas.openxmlformats.org/officeDocument/2006/relationships/oleObject" Target="../embeddings/oleObject91.bin"/><Relationship Id="rId15" Type="http://schemas.openxmlformats.org/officeDocument/2006/relationships/oleObject" Target="../embeddings/oleObject96.bin"/><Relationship Id="rId23" Type="http://schemas.openxmlformats.org/officeDocument/2006/relationships/oleObject" Target="../embeddings/oleObject100.bin"/><Relationship Id="rId10" Type="http://schemas.openxmlformats.org/officeDocument/2006/relationships/image" Target="../media/image54.wmf"/><Relationship Id="rId19" Type="http://schemas.openxmlformats.org/officeDocument/2006/relationships/oleObject" Target="../embeddings/oleObject98.bin"/><Relationship Id="rId4" Type="http://schemas.openxmlformats.org/officeDocument/2006/relationships/image" Target="../media/image47.wmf"/><Relationship Id="rId9" Type="http://schemas.openxmlformats.org/officeDocument/2006/relationships/oleObject" Target="../embeddings/oleObject93.bin"/><Relationship Id="rId14" Type="http://schemas.openxmlformats.org/officeDocument/2006/relationships/image" Target="../media/image56.wmf"/><Relationship Id="rId22" Type="http://schemas.openxmlformats.org/officeDocument/2006/relationships/image" Target="../media/image60.wmf"/></Relationships>
</file>

<file path=ppt/slides/_rels/slide3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err="1"/>
              <a:t>Limits</a:t>
            </a:r>
            <a:r>
              <a:rPr lang="hu-HU" b="1" dirty="0"/>
              <a:t> of </a:t>
            </a:r>
            <a:r>
              <a:rPr lang="hu-HU" b="1" dirty="0" err="1"/>
              <a:t>Functions</a:t>
            </a:r>
            <a:endParaRPr lang="hu-HU" dirty="0"/>
          </a:p>
        </p:txBody>
      </p:sp>
      <p:sp>
        <p:nvSpPr>
          <p:cNvPr id="3" name="Alcím 2"/>
          <p:cNvSpPr>
            <a:spLocks noGrp="1"/>
          </p:cNvSpPr>
          <p:nvPr>
            <p:ph type="subTitle" idx="1"/>
          </p:nvPr>
        </p:nvSpPr>
        <p:spPr/>
        <p:txBody>
          <a:bodyPr/>
          <a:lstStyle/>
          <a:p>
            <a:r>
              <a:rPr lang="hu-HU" dirty="0" smtClean="0"/>
              <a:t> </a:t>
            </a:r>
            <a:endParaRPr lang="hu-HU" dirty="0"/>
          </a:p>
        </p:txBody>
      </p:sp>
    </p:spTree>
    <p:extLst>
      <p:ext uri="{BB962C8B-B14F-4D97-AF65-F5344CB8AC3E}">
        <p14:creationId xmlns:p14="http://schemas.microsoft.com/office/powerpoint/2010/main" val="223245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36577" y="486847"/>
            <a:ext cx="3720890" cy="707886"/>
          </a:xfrm>
          <a:prstGeom prst="rect">
            <a:avLst/>
          </a:prstGeom>
        </p:spPr>
        <p:txBody>
          <a:bodyPr wrap="none">
            <a:spAutoFit/>
          </a:bodyPr>
          <a:lstStyle/>
          <a:p>
            <a:r>
              <a:rPr lang="hu-HU" sz="4000" b="0" i="0" dirty="0" err="1" smtClean="0">
                <a:solidFill>
                  <a:srgbClr val="FF0000"/>
                </a:solidFill>
                <a:effectLst/>
                <a:latin typeface="Helvetica Neue"/>
              </a:rPr>
              <a:t>Limits</a:t>
            </a:r>
            <a:r>
              <a:rPr lang="hu-HU" sz="4000" b="0" i="0" dirty="0" smtClean="0">
                <a:solidFill>
                  <a:srgbClr val="FF0000"/>
                </a:solidFill>
                <a:effectLst/>
                <a:latin typeface="Helvetica Neue"/>
              </a:rPr>
              <a:t> </a:t>
            </a:r>
            <a:r>
              <a:rPr lang="hu-HU" sz="4000" b="0" i="0" dirty="0" err="1" smtClean="0">
                <a:solidFill>
                  <a:srgbClr val="FF0000"/>
                </a:solidFill>
                <a:effectLst/>
                <a:latin typeface="Helvetica Neue"/>
              </a:rPr>
              <a:t>at</a:t>
            </a:r>
            <a:r>
              <a:rPr lang="hu-HU" sz="4000" b="0" i="0" dirty="0" smtClean="0">
                <a:solidFill>
                  <a:srgbClr val="FF0000"/>
                </a:solidFill>
                <a:effectLst/>
                <a:latin typeface="Helvetica Neue"/>
              </a:rPr>
              <a:t> </a:t>
            </a:r>
            <a:r>
              <a:rPr lang="hu-HU" sz="4000" b="0" i="0" dirty="0" err="1" smtClean="0">
                <a:solidFill>
                  <a:srgbClr val="FF0000"/>
                </a:solidFill>
                <a:effectLst/>
                <a:latin typeface="Helvetica Neue"/>
              </a:rPr>
              <a:t>Infinity</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0" y="1466195"/>
            <a:ext cx="12006159" cy="4463117"/>
          </a:xfrm>
          <a:prstGeom prst="rect">
            <a:avLst/>
          </a:prstGeom>
        </p:spPr>
      </p:pic>
    </p:spTree>
    <p:extLst>
      <p:ext uri="{BB962C8B-B14F-4D97-AF65-F5344CB8AC3E}">
        <p14:creationId xmlns:p14="http://schemas.microsoft.com/office/powerpoint/2010/main" val="125388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1403" y="420768"/>
            <a:ext cx="4096867" cy="1072989"/>
          </a:xfrm>
          <a:prstGeom prst="rect">
            <a:avLst/>
          </a:prstGeom>
        </p:spPr>
      </p:pic>
      <p:pic>
        <p:nvPicPr>
          <p:cNvPr id="3" name="Kép 2"/>
          <p:cNvPicPr>
            <a:picLocks noChangeAspect="1"/>
          </p:cNvPicPr>
          <p:nvPr/>
        </p:nvPicPr>
        <p:blipFill>
          <a:blip r:embed="rId3"/>
          <a:stretch>
            <a:fillRect/>
          </a:stretch>
        </p:blipFill>
        <p:spPr>
          <a:xfrm>
            <a:off x="1585912" y="1847849"/>
            <a:ext cx="6424135" cy="4195763"/>
          </a:xfrm>
          <a:prstGeom prst="rect">
            <a:avLst/>
          </a:prstGeom>
        </p:spPr>
      </p:pic>
    </p:spTree>
    <p:extLst>
      <p:ext uri="{BB962C8B-B14F-4D97-AF65-F5344CB8AC3E}">
        <p14:creationId xmlns:p14="http://schemas.microsoft.com/office/powerpoint/2010/main" val="110251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5251" y="492412"/>
            <a:ext cx="4575099" cy="584775"/>
          </a:xfrm>
          <a:prstGeom prst="rect">
            <a:avLst/>
          </a:prstGeom>
          <a:noFill/>
        </p:spPr>
        <p:txBody>
          <a:bodyPr wrap="none" rtlCol="0">
            <a:spAutoFit/>
          </a:bodyPr>
          <a:lstStyle/>
          <a:p>
            <a:r>
              <a:rPr lang="hu-HU" sz="3200" dirty="0" err="1" smtClean="0">
                <a:solidFill>
                  <a:srgbClr val="FF0000"/>
                </a:solidFill>
              </a:rPr>
              <a:t>All</a:t>
            </a:r>
            <a:r>
              <a:rPr lang="hu-HU" sz="3200" dirty="0" smtClean="0">
                <a:solidFill>
                  <a:srgbClr val="FF0000"/>
                </a:solidFill>
              </a:rPr>
              <a:t> </a:t>
            </a:r>
            <a:r>
              <a:rPr lang="hu-HU" sz="3200" dirty="0" err="1" smtClean="0">
                <a:solidFill>
                  <a:srgbClr val="FF0000"/>
                </a:solidFill>
              </a:rPr>
              <a:t>possible</a:t>
            </a:r>
            <a:r>
              <a:rPr lang="hu-HU" sz="3200" dirty="0" smtClean="0">
                <a:solidFill>
                  <a:srgbClr val="FF0000"/>
                </a:solidFill>
              </a:rPr>
              <a:t> limit </a:t>
            </a:r>
            <a:r>
              <a:rPr lang="hu-HU" sz="3200" dirty="0" err="1" smtClean="0">
                <a:solidFill>
                  <a:srgbClr val="FF0000"/>
                </a:solidFill>
              </a:rPr>
              <a:t>problems</a:t>
            </a:r>
            <a:endParaRPr lang="hu-HU" sz="3200" dirty="0">
              <a:solidFill>
                <a:srgbClr val="FF0000"/>
              </a:solidFill>
            </a:endParaRPr>
          </a:p>
        </p:txBody>
      </p:sp>
      <mc:AlternateContent xmlns:mc="http://schemas.openxmlformats.org/markup-compatibility/2006" xmlns:a14="http://schemas.microsoft.com/office/drawing/2010/main">
        <mc:Choice Requires="a14">
          <p:sp>
            <p:nvSpPr>
              <p:cNvPr id="3" name="Szövegdoboz 2"/>
              <p:cNvSpPr txBox="1"/>
              <p:nvPr/>
            </p:nvSpPr>
            <p:spPr>
              <a:xfrm>
                <a:off x="95251" y="1662246"/>
                <a:ext cx="4552950" cy="3608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 </m:t>
                              </m:r>
                            </m:e>
                          </m:func>
                        </m:e>
                      </m:func>
                    </m:oMath>
                  </m:oMathPara>
                </a14:m>
                <a:endParaRPr lang="hu-HU" dirty="0" smtClean="0"/>
              </a:p>
            </p:txBody>
          </p:sp>
        </mc:Choice>
        <mc:Fallback xmlns="">
          <p:sp>
            <p:nvSpPr>
              <p:cNvPr id="3" name="Szövegdoboz 2"/>
              <p:cNvSpPr txBox="1">
                <a:spLocks noRot="1" noChangeAspect="1" noMove="1" noResize="1" noEditPoints="1" noAdjustHandles="1" noChangeArrowheads="1" noChangeShapeType="1" noTextEdit="1"/>
              </p:cNvSpPr>
              <p:nvPr/>
            </p:nvSpPr>
            <p:spPr>
              <a:xfrm>
                <a:off x="95251" y="1662246"/>
                <a:ext cx="4552950" cy="360868"/>
              </a:xfrm>
              <a:prstGeom prst="rect">
                <a:avLst/>
              </a:prstGeom>
              <a:blipFill>
                <a:blip r:embed="rId2"/>
                <a:stretch>
                  <a:fillRect l="-1473" t="-1695" b="-152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p:cNvSpPr txBox="1"/>
              <p:nvPr/>
            </p:nvSpPr>
            <p:spPr>
              <a:xfrm>
                <a:off x="-76200" y="2862369"/>
                <a:ext cx="5457456" cy="453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 </m:t>
                              </m:r>
                            </m:e>
                          </m:func>
                        </m:e>
                      </m:func>
                    </m:oMath>
                  </m:oMathPara>
                </a14:m>
                <a:endParaRPr lang="hu-HU"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76200" y="2862369"/>
                <a:ext cx="5457456" cy="453201"/>
              </a:xfrm>
              <a:prstGeom prst="rect">
                <a:avLst/>
              </a:prstGeom>
              <a:blipFill>
                <a:blip r:embed="rId3"/>
                <a:stretch>
                  <a:fillRect b="-270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p:cNvSpPr txBox="1"/>
              <p:nvPr/>
            </p:nvSpPr>
            <p:spPr>
              <a:xfrm>
                <a:off x="0" y="3489391"/>
                <a:ext cx="6194196" cy="453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𝑑</m:t>
                          </m:r>
                          <m:r>
                            <a:rPr lang="hu-HU" b="0" i="1" smtClean="0">
                              <a:latin typeface="Cambria Math" panose="02040503050406030204" pitchFamily="18" charset="0"/>
                            </a:rPr>
                            <m:t>.</m:t>
                          </m:r>
                          <m:r>
                            <a:rPr lang="hu-HU" b="0" i="1" smtClean="0">
                              <a:latin typeface="Cambria Math" panose="02040503050406030204" pitchFamily="18" charset="0"/>
                            </a:rPr>
                            <m:t>𝑛</m:t>
                          </m:r>
                          <m:r>
                            <a:rPr lang="hu-HU" b="0" i="1" smtClean="0">
                              <a:latin typeface="Cambria Math" panose="02040503050406030204" pitchFamily="18" charset="0"/>
                            </a:rPr>
                            <m:t>.</m:t>
                          </m:r>
                          <m:r>
                            <a:rPr lang="hu-HU" b="0" i="1" smtClean="0">
                              <a:latin typeface="Cambria Math" panose="02040503050406030204" pitchFamily="18" charset="0"/>
                            </a:rPr>
                            <m:t>𝑒</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𝑑</m:t>
                          </m:r>
                          <m:r>
                            <a:rPr lang="hu-HU" b="0" i="1" smtClean="0">
                              <a:latin typeface="Cambria Math" panose="02040503050406030204" pitchFamily="18" charset="0"/>
                            </a:rPr>
                            <m:t>.</m:t>
                          </m:r>
                          <m:r>
                            <a:rPr lang="hu-HU" b="0" i="1" smtClean="0">
                              <a:latin typeface="Cambria Math" panose="02040503050406030204" pitchFamily="18" charset="0"/>
                            </a:rPr>
                            <m:t>𝑛</m:t>
                          </m:r>
                          <m:r>
                            <a:rPr lang="hu-HU" b="0" i="1" smtClean="0">
                              <a:latin typeface="Cambria Math" panose="02040503050406030204" pitchFamily="18" charset="0"/>
                            </a:rPr>
                            <m:t>.</m:t>
                          </m:r>
                          <m:r>
                            <a:rPr lang="hu-HU" b="0" i="1" smtClean="0">
                              <a:latin typeface="Cambria Math" panose="02040503050406030204" pitchFamily="18" charset="0"/>
                            </a:rPr>
                            <m:t>𝑒</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𝑑</m:t>
                              </m:r>
                              <m:r>
                                <a:rPr lang="hu-HU" b="0" i="1" smtClean="0">
                                  <a:latin typeface="Cambria Math" panose="02040503050406030204" pitchFamily="18" charset="0"/>
                                </a:rPr>
                                <m:t>.</m:t>
                              </m:r>
                              <m:r>
                                <a:rPr lang="hu-HU" b="0" i="1" smtClean="0">
                                  <a:latin typeface="Cambria Math" panose="02040503050406030204" pitchFamily="18" charset="0"/>
                                </a:rPr>
                                <m:t>𝑛</m:t>
                              </m:r>
                              <m:r>
                                <a:rPr lang="hu-HU" b="0" i="1" smtClean="0">
                                  <a:latin typeface="Cambria Math" panose="02040503050406030204" pitchFamily="18" charset="0"/>
                                </a:rPr>
                                <m:t>.</m:t>
                              </m:r>
                              <m:r>
                                <a:rPr lang="hu-HU" b="0" i="1" smtClean="0">
                                  <a:latin typeface="Cambria Math" panose="02040503050406030204" pitchFamily="18" charset="0"/>
                                </a:rPr>
                                <m:t>𝑒</m:t>
                              </m:r>
                              <m:r>
                                <a:rPr lang="hu-HU" b="0" i="1" smtClean="0">
                                  <a:latin typeface="Cambria Math" panose="02040503050406030204" pitchFamily="18" charset="0"/>
                                </a:rPr>
                                <m:t>. </m:t>
                              </m:r>
                            </m:e>
                          </m:func>
                        </m:e>
                      </m:func>
                    </m:oMath>
                  </m:oMathPara>
                </a14:m>
                <a:endParaRPr lang="hu-HU"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0" y="3489391"/>
                <a:ext cx="6194196" cy="453201"/>
              </a:xfrm>
              <a:prstGeom prst="rect">
                <a:avLst/>
              </a:prstGeom>
              <a:blipFill>
                <a:blip r:embed="rId4"/>
                <a:stretch>
                  <a:fillRect b="-1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a:off x="-76200" y="2251255"/>
                <a:ext cx="4938083" cy="453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𝑎</m:t>
                                  </m:r>
                                  <m:r>
                                    <a:rPr lang="hu-HU" b="0" i="1" smtClean="0">
                                      <a:latin typeface="Cambria Math" panose="02040503050406030204" pitchFamily="18" charset="0"/>
                                      <a:ea typeface="Cambria Math" panose="02040503050406030204" pitchFamily="18" charset="0"/>
                                    </a:rPr>
                                    <m:t>−0</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 </m:t>
                              </m:r>
                            </m:e>
                          </m:func>
                        </m:e>
                      </m:func>
                    </m:oMath>
                  </m:oMathPara>
                </a14:m>
                <a:endParaRPr lang="hu-HU"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76200" y="2251255"/>
                <a:ext cx="4938083" cy="453201"/>
              </a:xfrm>
              <a:prstGeom prst="rect">
                <a:avLst/>
              </a:prstGeom>
              <a:blipFill>
                <a:blip r:embed="rId5"/>
                <a:stretch>
                  <a:fillRect b="-1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p:cNvSpPr txBox="1"/>
              <p:nvPr/>
            </p:nvSpPr>
            <p:spPr>
              <a:xfrm>
                <a:off x="0" y="4131772"/>
                <a:ext cx="6592959" cy="452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𝑑</m:t>
                                  </m:r>
                                  <m:r>
                                    <a:rPr lang="hu-HU" b="0" i="1" smtClean="0">
                                      <a:latin typeface="Cambria Math" panose="02040503050406030204" pitchFamily="18" charset="0"/>
                                    </a:rPr>
                                    <m:t>.</m:t>
                                  </m:r>
                                  <m:r>
                                    <a:rPr lang="hu-HU" b="0" i="1" smtClean="0">
                                      <a:latin typeface="Cambria Math" panose="02040503050406030204" pitchFamily="18" charset="0"/>
                                    </a:rPr>
                                    <m:t>𝑛</m:t>
                                  </m:r>
                                  <m:r>
                                    <a:rPr lang="hu-HU" b="0" i="1" smtClean="0">
                                      <a:latin typeface="Cambria Math" panose="02040503050406030204" pitchFamily="18" charset="0"/>
                                    </a:rPr>
                                    <m:t>.</m:t>
                                  </m:r>
                                  <m:r>
                                    <a:rPr lang="hu-HU" b="0" i="1" smtClean="0">
                                      <a:latin typeface="Cambria Math" panose="02040503050406030204" pitchFamily="18" charset="0"/>
                                    </a:rPr>
                                    <m:t>𝑒</m:t>
                                  </m:r>
                                  <m:r>
                                    <a:rPr lang="hu-HU" b="0" i="1" smtClean="0">
                                      <a:latin typeface="Cambria Math" panose="02040503050406030204" pitchFamily="18" charset="0"/>
                                    </a:rPr>
                                    <m:t>. </m:t>
                                  </m:r>
                                </m:e>
                              </m:func>
                            </m:e>
                          </m:func>
                        </m:e>
                      </m:func>
                    </m:oMath>
                  </m:oMathPara>
                </a14:m>
                <a:endParaRPr lang="hu-HU"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0" y="4131772"/>
                <a:ext cx="6592959" cy="45294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0" y="4782025"/>
                <a:ext cx="7128362" cy="452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  </m:t>
                          </m:r>
                        </m:e>
                      </m:func>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ea typeface="Cambria Math" panose="02040503050406030204" pitchFamily="18" charset="0"/>
                                </a:rPr>
                                <m:t>∞,</m:t>
                              </m:r>
                              <m:func>
                                <m:funcPr>
                                  <m:ctrlPr>
                                    <a:rPr lang="hu-HU" i="1" smtClean="0">
                                      <a:latin typeface="Cambria Math" panose="02040503050406030204" pitchFamily="18" charset="0"/>
                                    </a:rPr>
                                  </m:ctrlPr>
                                </m:funcPr>
                                <m:fName>
                                  <m:limLow>
                                    <m:limLowPr>
                                      <m:ctrlPr>
                                        <a:rPr lang="hu-HU" i="1" smtClean="0">
                                          <a:latin typeface="Cambria Math" panose="02040503050406030204" pitchFamily="18" charset="0"/>
                                        </a:rPr>
                                      </m:ctrlPr>
                                    </m:limLowPr>
                                    <m:e>
                                      <m:r>
                                        <m:rPr>
                                          <m:sty m:val="p"/>
                                        </m:rPr>
                                        <a:rPr lang="hu-HU" i="0" smtClean="0">
                                          <a:latin typeface="Cambria Math" panose="02040503050406030204" pitchFamily="18" charset="0"/>
                                        </a:rPr>
                                        <m:t>lim</m:t>
                                      </m:r>
                                    </m:e>
                                    <m:lim>
                                      <m:r>
                                        <a:rPr lang="hu-HU" b="0" i="1" smtClean="0">
                                          <a:latin typeface="Cambria Math" panose="02040503050406030204" pitchFamily="18" charset="0"/>
                                        </a:rPr>
                                        <m:t>𝑥</m:t>
                                      </m:r>
                                      <m:r>
                                        <a:rPr lang="hu-HU" b="0" i="1" smtClean="0">
                                          <a:latin typeface="Cambria Math" panose="02040503050406030204" pitchFamily="18" charset="0"/>
                                          <a:ea typeface="Cambria Math" panose="02040503050406030204" pitchFamily="18" charset="0"/>
                                        </a:rPr>
                                        <m:t>→−∞</m:t>
                                      </m:r>
                                    </m:lim>
                                  </m:limLow>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𝑑</m:t>
                                  </m:r>
                                  <m:r>
                                    <a:rPr lang="hu-HU" b="0" i="1" smtClean="0">
                                      <a:latin typeface="Cambria Math" panose="02040503050406030204" pitchFamily="18" charset="0"/>
                                    </a:rPr>
                                    <m:t>.</m:t>
                                  </m:r>
                                  <m:r>
                                    <a:rPr lang="hu-HU" b="0" i="1" smtClean="0">
                                      <a:latin typeface="Cambria Math" panose="02040503050406030204" pitchFamily="18" charset="0"/>
                                    </a:rPr>
                                    <m:t>𝑛</m:t>
                                  </m:r>
                                  <m:r>
                                    <a:rPr lang="hu-HU" b="0" i="1" smtClean="0">
                                      <a:latin typeface="Cambria Math" panose="02040503050406030204" pitchFamily="18" charset="0"/>
                                    </a:rPr>
                                    <m:t>.</m:t>
                                  </m:r>
                                  <m:r>
                                    <a:rPr lang="hu-HU" b="0" i="1" smtClean="0">
                                      <a:latin typeface="Cambria Math" panose="02040503050406030204" pitchFamily="18" charset="0"/>
                                    </a:rPr>
                                    <m:t>𝑒</m:t>
                                  </m:r>
                                  <m:r>
                                    <a:rPr lang="hu-HU" b="0" i="1" smtClean="0">
                                      <a:latin typeface="Cambria Math" panose="02040503050406030204" pitchFamily="18" charset="0"/>
                                    </a:rPr>
                                    <m:t>. </m:t>
                                  </m:r>
                                </m:e>
                              </m:func>
                            </m:e>
                          </m:func>
                        </m:e>
                      </m:func>
                    </m:oMath>
                  </m:oMathPara>
                </a14:m>
                <a:endParaRPr lang="hu-HU"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0" y="4782025"/>
                <a:ext cx="7128362" cy="452945"/>
              </a:xfrm>
              <a:prstGeom prst="rect">
                <a:avLst/>
              </a:prstGeom>
              <a:blipFill>
                <a:blip r:embed="rId7"/>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15964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6725" y="400050"/>
            <a:ext cx="4585999" cy="707886"/>
          </a:xfrm>
          <a:prstGeom prst="rect">
            <a:avLst/>
          </a:prstGeom>
          <a:noFill/>
        </p:spPr>
        <p:txBody>
          <a:bodyPr wrap="none" rtlCol="0">
            <a:spAutoFit/>
          </a:bodyPr>
          <a:lstStyle/>
          <a:p>
            <a:r>
              <a:rPr lang="hu-HU" sz="4000" dirty="0" err="1" smtClean="0">
                <a:solidFill>
                  <a:srgbClr val="FF0000"/>
                </a:solidFill>
              </a:rPr>
              <a:t>Addition</a:t>
            </a:r>
            <a:r>
              <a:rPr lang="hu-HU" sz="4000" dirty="0" smtClean="0">
                <a:solidFill>
                  <a:srgbClr val="FF0000"/>
                </a:solidFill>
              </a:rPr>
              <a:t> </a:t>
            </a:r>
            <a:r>
              <a:rPr lang="hu-HU" sz="4000" dirty="0" err="1" smtClean="0">
                <a:solidFill>
                  <a:srgbClr val="FF0000"/>
                </a:solidFill>
              </a:rPr>
              <a:t>with</a:t>
            </a:r>
            <a:r>
              <a:rPr lang="hu-HU" sz="4000" dirty="0" smtClean="0">
                <a:solidFill>
                  <a:srgbClr val="FF0000"/>
                </a:solidFill>
              </a:rPr>
              <a:t> </a:t>
            </a:r>
            <a:r>
              <a:rPr lang="hu-HU" sz="4000" dirty="0" err="1" smtClean="0">
                <a:solidFill>
                  <a:srgbClr val="FF0000"/>
                </a:solidFill>
              </a:rPr>
              <a:t>infinite</a:t>
            </a:r>
            <a:endParaRPr lang="hu-HU" sz="4000" dirty="0">
              <a:solidFill>
                <a:srgbClr val="FF0000"/>
              </a:solidFill>
            </a:endParaRPr>
          </a:p>
        </p:txBody>
      </p:sp>
      <mc:AlternateContent xmlns:mc="http://schemas.openxmlformats.org/markup-compatibility/2006" xmlns:a14="http://schemas.microsoft.com/office/drawing/2010/main">
        <mc:Choice Requires="a14">
          <p:sp>
            <p:nvSpPr>
              <p:cNvPr id="3" name="Szövegdoboz 2"/>
              <p:cNvSpPr txBox="1"/>
              <p:nvPr/>
            </p:nvSpPr>
            <p:spPr>
              <a:xfrm>
                <a:off x="369646" y="1314450"/>
                <a:ext cx="772602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𝑀</m:t>
                      </m:r>
                      <m:r>
                        <a:rPr lang="hu-HU" b="0" i="1" smtClean="0">
                          <a:latin typeface="Cambria Math" panose="02040503050406030204" pitchFamily="18" charset="0"/>
                        </a:rPr>
                        <m:t> </m:t>
                      </m:r>
                      <m:r>
                        <a:rPr lang="hu-HU" b="0" i="1" smtClean="0">
                          <a:latin typeface="Cambria Math" panose="02040503050406030204" pitchFamily="18" charset="0"/>
                        </a:rPr>
                        <m:t>𝑡h𝑒𝑛</m:t>
                      </m:r>
                      <m:r>
                        <a:rPr lang="hu-HU" b="0" i="1" smtClean="0">
                          <a:latin typeface="Cambria Math" panose="02040503050406030204" pitchFamily="18" charset="0"/>
                        </a:rPr>
                        <m:t> </m:t>
                      </m:r>
                      <m:r>
                        <a:rPr lang="hu-HU" b="0" i="1" smtClean="0">
                          <a:latin typeface="Cambria Math" panose="02040503050406030204" pitchFamily="18" charset="0"/>
                        </a:rPr>
                        <m:t>𝑡h𝑒</m:t>
                      </m:r>
                      <m:r>
                        <a:rPr lang="hu-HU" b="0" i="1" smtClean="0">
                          <a:latin typeface="Cambria Math" panose="02040503050406030204" pitchFamily="18" charset="0"/>
                        </a:rPr>
                        <m:t> </m:t>
                      </m:r>
                      <m:r>
                        <a:rPr lang="hu-HU" b="0" i="1" smtClean="0">
                          <a:latin typeface="Cambria Math" panose="02040503050406030204" pitchFamily="18" charset="0"/>
                        </a:rPr>
                        <m:t>𝑟𝑒𝑠𝑢𝑙𝑡</m:t>
                      </m:r>
                      <m:r>
                        <a:rPr lang="hu-HU" b="0" i="1" smtClean="0">
                          <a:latin typeface="Cambria Math" panose="02040503050406030204" pitchFamily="18" charset="0"/>
                        </a:rPr>
                        <m:t> </m:t>
                      </m:r>
                      <m:r>
                        <a:rPr lang="hu-HU" b="0" i="1" smtClean="0">
                          <a:latin typeface="Cambria Math" panose="02040503050406030204" pitchFamily="18" charset="0"/>
                        </a:rPr>
                        <m:t>𝑜𝑓</m:t>
                      </m:r>
                      <m:r>
                        <a:rPr lang="hu-HU" b="0" i="1" smtClean="0">
                          <a:latin typeface="Cambria Math" panose="02040503050406030204" pitchFamily="18" charset="0"/>
                        </a:rPr>
                        <m:t> </m:t>
                      </m:r>
                      <m:r>
                        <a:rPr lang="hu-HU" b="0" i="1" smtClean="0">
                          <a:latin typeface="Cambria Math" panose="02040503050406030204" pitchFamily="18" charset="0"/>
                        </a:rPr>
                        <m:t>𝑡h𝑒</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d>
                            <m:dPr>
                              <m:ctrlPr>
                                <a:rPr lang="hu-HU" b="0" i="1" smtClean="0">
                                  <a:latin typeface="Cambria Math" panose="02040503050406030204" pitchFamily="18" charset="0"/>
                                </a:rPr>
                              </m:ctrlPr>
                            </m:dPr>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d>
                        </m:e>
                      </m:func>
                      <m:r>
                        <a:rPr lang="hu-HU" b="0" i="1" smtClean="0">
                          <a:latin typeface="Cambria Math" panose="02040503050406030204" pitchFamily="18" charset="0"/>
                        </a:rPr>
                        <m:t> </m:t>
                      </m:r>
                      <m:r>
                        <a:rPr lang="hu-HU" b="0" i="1" smtClean="0">
                          <a:latin typeface="Cambria Math" panose="02040503050406030204" pitchFamily="18" charset="0"/>
                        </a:rPr>
                        <m:t>𝑝𝑟𝑜𝑏𝑙𝑒𝑚</m:t>
                      </m:r>
                      <m:r>
                        <a:rPr lang="hu-HU" b="0" i="1" smtClean="0">
                          <a:latin typeface="Cambria Math" panose="02040503050406030204" pitchFamily="18" charset="0"/>
                        </a:rPr>
                        <m:t>:</m:t>
                      </m:r>
                    </m:oMath>
                  </m:oMathPara>
                </a14:m>
                <a:endParaRPr lang="hu-HU"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369646" y="1314450"/>
                <a:ext cx="7726026" cy="312650"/>
              </a:xfrm>
              <a:prstGeom prst="rect">
                <a:avLst/>
              </a:prstGeom>
              <a:blipFill>
                <a:blip r:embed="rId2"/>
                <a:stretch>
                  <a:fillRect l="-710" r="-316" b="-27451"/>
                </a:stretch>
              </a:blipFill>
            </p:spPr>
            <p:txBody>
              <a:bodyPr/>
              <a:lstStyle/>
              <a:p>
                <a:r>
                  <a:rPr lang="hu-HU">
                    <a:noFill/>
                  </a:rPr>
                  <a:t> </a:t>
                </a:r>
              </a:p>
            </p:txBody>
          </p:sp>
        </mc:Fallback>
      </mc:AlternateContent>
      <p:pic>
        <p:nvPicPr>
          <p:cNvPr id="4" name="Kép 3"/>
          <p:cNvPicPr>
            <a:picLocks noChangeAspect="1"/>
          </p:cNvPicPr>
          <p:nvPr/>
        </p:nvPicPr>
        <p:blipFill>
          <a:blip r:embed="rId3"/>
          <a:stretch>
            <a:fillRect/>
          </a:stretch>
        </p:blipFill>
        <p:spPr>
          <a:xfrm>
            <a:off x="2187047" y="2253328"/>
            <a:ext cx="3493556" cy="2732344"/>
          </a:xfrm>
          <a:prstGeom prst="rect">
            <a:avLst/>
          </a:prstGeom>
        </p:spPr>
      </p:pic>
    </p:spTree>
    <p:extLst>
      <p:ext uri="{BB962C8B-B14F-4D97-AF65-F5344CB8AC3E}">
        <p14:creationId xmlns:p14="http://schemas.microsoft.com/office/powerpoint/2010/main" val="2718935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6725" y="400050"/>
            <a:ext cx="5038752" cy="707886"/>
          </a:xfrm>
          <a:prstGeom prst="rect">
            <a:avLst/>
          </a:prstGeom>
          <a:noFill/>
        </p:spPr>
        <p:txBody>
          <a:bodyPr wrap="none" rtlCol="0">
            <a:spAutoFit/>
          </a:bodyPr>
          <a:lstStyle/>
          <a:p>
            <a:r>
              <a:rPr lang="hu-HU" sz="4000" dirty="0" err="1" smtClean="0">
                <a:solidFill>
                  <a:srgbClr val="FF0000"/>
                </a:solidFill>
              </a:rPr>
              <a:t>Subraction</a:t>
            </a:r>
            <a:r>
              <a:rPr lang="hu-HU" sz="4000" dirty="0" smtClean="0">
                <a:solidFill>
                  <a:srgbClr val="FF0000"/>
                </a:solidFill>
              </a:rPr>
              <a:t> </a:t>
            </a:r>
            <a:r>
              <a:rPr lang="hu-HU" sz="4000" dirty="0" err="1" smtClean="0">
                <a:solidFill>
                  <a:srgbClr val="FF0000"/>
                </a:solidFill>
              </a:rPr>
              <a:t>with</a:t>
            </a:r>
            <a:r>
              <a:rPr lang="hu-HU" sz="4000" dirty="0" smtClean="0">
                <a:solidFill>
                  <a:srgbClr val="FF0000"/>
                </a:solidFill>
              </a:rPr>
              <a:t> </a:t>
            </a:r>
            <a:r>
              <a:rPr lang="hu-HU" sz="4000" dirty="0" err="1" smtClean="0">
                <a:solidFill>
                  <a:srgbClr val="FF0000"/>
                </a:solidFill>
              </a:rPr>
              <a:t>infinite</a:t>
            </a:r>
            <a:endParaRPr lang="hu-HU" sz="4000" dirty="0">
              <a:solidFill>
                <a:srgbClr val="FF0000"/>
              </a:solidFill>
            </a:endParaRPr>
          </a:p>
        </p:txBody>
      </p:sp>
      <mc:AlternateContent xmlns:mc="http://schemas.openxmlformats.org/markup-compatibility/2006" xmlns:a14="http://schemas.microsoft.com/office/drawing/2010/main">
        <mc:Choice Requires="a14">
          <p:sp>
            <p:nvSpPr>
              <p:cNvPr id="3" name="Szövegdoboz 2"/>
              <p:cNvSpPr txBox="1"/>
              <p:nvPr/>
            </p:nvSpPr>
            <p:spPr>
              <a:xfrm>
                <a:off x="369646" y="1314450"/>
                <a:ext cx="772602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𝑀</m:t>
                      </m:r>
                      <m:r>
                        <a:rPr lang="hu-HU" b="0" i="1" smtClean="0">
                          <a:latin typeface="Cambria Math" panose="02040503050406030204" pitchFamily="18" charset="0"/>
                        </a:rPr>
                        <m:t> </m:t>
                      </m:r>
                      <m:r>
                        <a:rPr lang="hu-HU" b="0" i="1" smtClean="0">
                          <a:latin typeface="Cambria Math" panose="02040503050406030204" pitchFamily="18" charset="0"/>
                        </a:rPr>
                        <m:t>𝑡h𝑒𝑛</m:t>
                      </m:r>
                      <m:r>
                        <a:rPr lang="hu-HU" b="0" i="1" smtClean="0">
                          <a:latin typeface="Cambria Math" panose="02040503050406030204" pitchFamily="18" charset="0"/>
                        </a:rPr>
                        <m:t> </m:t>
                      </m:r>
                      <m:r>
                        <a:rPr lang="hu-HU" b="0" i="1" smtClean="0">
                          <a:latin typeface="Cambria Math" panose="02040503050406030204" pitchFamily="18" charset="0"/>
                        </a:rPr>
                        <m:t>𝑡h𝑒</m:t>
                      </m:r>
                      <m:r>
                        <a:rPr lang="hu-HU" b="0" i="1" smtClean="0">
                          <a:latin typeface="Cambria Math" panose="02040503050406030204" pitchFamily="18" charset="0"/>
                        </a:rPr>
                        <m:t> </m:t>
                      </m:r>
                      <m:r>
                        <a:rPr lang="hu-HU" b="0" i="1" smtClean="0">
                          <a:latin typeface="Cambria Math" panose="02040503050406030204" pitchFamily="18" charset="0"/>
                        </a:rPr>
                        <m:t>𝑟𝑒𝑠𝑢𝑙𝑡</m:t>
                      </m:r>
                      <m:r>
                        <a:rPr lang="hu-HU" b="0" i="1" smtClean="0">
                          <a:latin typeface="Cambria Math" panose="02040503050406030204" pitchFamily="18" charset="0"/>
                        </a:rPr>
                        <m:t> </m:t>
                      </m:r>
                      <m:r>
                        <a:rPr lang="hu-HU" b="0" i="1" smtClean="0">
                          <a:latin typeface="Cambria Math" panose="02040503050406030204" pitchFamily="18" charset="0"/>
                        </a:rPr>
                        <m:t>𝑜𝑓</m:t>
                      </m:r>
                      <m:r>
                        <a:rPr lang="hu-HU" b="0" i="1" smtClean="0">
                          <a:latin typeface="Cambria Math" panose="02040503050406030204" pitchFamily="18" charset="0"/>
                        </a:rPr>
                        <m:t> </m:t>
                      </m:r>
                      <m:r>
                        <a:rPr lang="hu-HU" b="0" i="1" smtClean="0">
                          <a:latin typeface="Cambria Math" panose="02040503050406030204" pitchFamily="18" charset="0"/>
                        </a:rPr>
                        <m:t>𝑡h𝑒</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d>
                            <m:dPr>
                              <m:ctrlPr>
                                <a:rPr lang="hu-HU" b="0" i="1" smtClean="0">
                                  <a:latin typeface="Cambria Math" panose="02040503050406030204" pitchFamily="18" charset="0"/>
                                </a:rPr>
                              </m:ctrlPr>
                            </m:dPr>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d>
                        </m:e>
                      </m:func>
                      <m:r>
                        <a:rPr lang="hu-HU" b="0" i="1" smtClean="0">
                          <a:latin typeface="Cambria Math" panose="02040503050406030204" pitchFamily="18" charset="0"/>
                        </a:rPr>
                        <m:t> </m:t>
                      </m:r>
                      <m:r>
                        <a:rPr lang="hu-HU" b="0" i="1" smtClean="0">
                          <a:latin typeface="Cambria Math" panose="02040503050406030204" pitchFamily="18" charset="0"/>
                        </a:rPr>
                        <m:t>𝑝𝑟𝑜𝑏𝑙𝑒𝑚</m:t>
                      </m:r>
                      <m:r>
                        <a:rPr lang="hu-HU" b="0" i="1" smtClean="0">
                          <a:latin typeface="Cambria Math" panose="02040503050406030204" pitchFamily="18" charset="0"/>
                        </a:rPr>
                        <m:t>:</m:t>
                      </m:r>
                    </m:oMath>
                  </m:oMathPara>
                </a14:m>
                <a:endParaRPr lang="hu-HU"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369646" y="1314450"/>
                <a:ext cx="7726026" cy="312650"/>
              </a:xfrm>
              <a:prstGeom prst="rect">
                <a:avLst/>
              </a:prstGeom>
              <a:blipFill>
                <a:blip r:embed="rId2"/>
                <a:stretch>
                  <a:fillRect l="-710" r="-316" b="-27451"/>
                </a:stretch>
              </a:blipFill>
            </p:spPr>
            <p:txBody>
              <a:bodyPr/>
              <a:lstStyle/>
              <a:p>
                <a:r>
                  <a:rPr lang="hu-HU">
                    <a:noFill/>
                  </a:rPr>
                  <a:t> </a:t>
                </a:r>
              </a:p>
            </p:txBody>
          </p:sp>
        </mc:Fallback>
      </mc:AlternateContent>
      <p:pic>
        <p:nvPicPr>
          <p:cNvPr id="4" name="Kép 3"/>
          <p:cNvPicPr>
            <a:picLocks noChangeAspect="1"/>
          </p:cNvPicPr>
          <p:nvPr/>
        </p:nvPicPr>
        <p:blipFill>
          <a:blip r:embed="rId3"/>
          <a:stretch>
            <a:fillRect/>
          </a:stretch>
        </p:blipFill>
        <p:spPr>
          <a:xfrm>
            <a:off x="2255176" y="2227462"/>
            <a:ext cx="3566847" cy="2707875"/>
          </a:xfrm>
          <a:prstGeom prst="rect">
            <a:avLst/>
          </a:prstGeom>
        </p:spPr>
      </p:pic>
    </p:spTree>
    <p:extLst>
      <p:ext uri="{BB962C8B-B14F-4D97-AF65-F5344CB8AC3E}">
        <p14:creationId xmlns:p14="http://schemas.microsoft.com/office/powerpoint/2010/main" val="905257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6725" y="400050"/>
            <a:ext cx="5095497" cy="707886"/>
          </a:xfrm>
          <a:prstGeom prst="rect">
            <a:avLst/>
          </a:prstGeom>
          <a:noFill/>
        </p:spPr>
        <p:txBody>
          <a:bodyPr wrap="none" rtlCol="0">
            <a:spAutoFit/>
          </a:bodyPr>
          <a:lstStyle/>
          <a:p>
            <a:r>
              <a:rPr lang="hu-HU" sz="4000" dirty="0" err="1" smtClean="0">
                <a:solidFill>
                  <a:srgbClr val="FF0000"/>
                </a:solidFill>
              </a:rPr>
              <a:t>Production</a:t>
            </a:r>
            <a:r>
              <a:rPr lang="hu-HU" sz="4000" dirty="0" smtClean="0">
                <a:solidFill>
                  <a:srgbClr val="FF0000"/>
                </a:solidFill>
              </a:rPr>
              <a:t> </a:t>
            </a:r>
            <a:r>
              <a:rPr lang="hu-HU" sz="4000" dirty="0" err="1" smtClean="0">
                <a:solidFill>
                  <a:srgbClr val="FF0000"/>
                </a:solidFill>
              </a:rPr>
              <a:t>with</a:t>
            </a:r>
            <a:r>
              <a:rPr lang="hu-HU" sz="4000" dirty="0" smtClean="0">
                <a:solidFill>
                  <a:srgbClr val="FF0000"/>
                </a:solidFill>
              </a:rPr>
              <a:t> </a:t>
            </a:r>
            <a:r>
              <a:rPr lang="hu-HU" sz="4000" dirty="0" err="1" smtClean="0">
                <a:solidFill>
                  <a:srgbClr val="FF0000"/>
                </a:solidFill>
              </a:rPr>
              <a:t>infinite</a:t>
            </a:r>
            <a:endParaRPr lang="hu-HU" sz="4000" dirty="0">
              <a:solidFill>
                <a:srgbClr val="FF0000"/>
              </a:solidFill>
            </a:endParaRPr>
          </a:p>
        </p:txBody>
      </p:sp>
      <mc:AlternateContent xmlns:mc="http://schemas.openxmlformats.org/markup-compatibility/2006" xmlns:a14="http://schemas.microsoft.com/office/drawing/2010/main">
        <mc:Choice Requires="a14">
          <p:sp>
            <p:nvSpPr>
              <p:cNvPr id="4" name="Szövegdoboz 3"/>
              <p:cNvSpPr txBox="1"/>
              <p:nvPr/>
            </p:nvSpPr>
            <p:spPr>
              <a:xfrm>
                <a:off x="369646" y="1314450"/>
                <a:ext cx="772602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𝑀</m:t>
                      </m:r>
                      <m:r>
                        <a:rPr lang="hu-HU" b="0" i="1" smtClean="0">
                          <a:latin typeface="Cambria Math" panose="02040503050406030204" pitchFamily="18" charset="0"/>
                        </a:rPr>
                        <m:t> </m:t>
                      </m:r>
                      <m:r>
                        <a:rPr lang="hu-HU" b="0" i="1" smtClean="0">
                          <a:latin typeface="Cambria Math" panose="02040503050406030204" pitchFamily="18" charset="0"/>
                        </a:rPr>
                        <m:t>𝑡h𝑒𝑛</m:t>
                      </m:r>
                      <m:r>
                        <a:rPr lang="hu-HU" b="0" i="1" smtClean="0">
                          <a:latin typeface="Cambria Math" panose="02040503050406030204" pitchFamily="18" charset="0"/>
                        </a:rPr>
                        <m:t> </m:t>
                      </m:r>
                      <m:r>
                        <a:rPr lang="hu-HU" b="0" i="1" smtClean="0">
                          <a:latin typeface="Cambria Math" panose="02040503050406030204" pitchFamily="18" charset="0"/>
                        </a:rPr>
                        <m:t>𝑡h𝑒</m:t>
                      </m:r>
                      <m:r>
                        <a:rPr lang="hu-HU" b="0" i="1" smtClean="0">
                          <a:latin typeface="Cambria Math" panose="02040503050406030204" pitchFamily="18" charset="0"/>
                        </a:rPr>
                        <m:t> </m:t>
                      </m:r>
                      <m:r>
                        <a:rPr lang="hu-HU" b="0" i="1" smtClean="0">
                          <a:latin typeface="Cambria Math" panose="02040503050406030204" pitchFamily="18" charset="0"/>
                        </a:rPr>
                        <m:t>𝑟𝑒𝑠𝑢𝑙𝑡</m:t>
                      </m:r>
                      <m:r>
                        <a:rPr lang="hu-HU" b="0" i="1" smtClean="0">
                          <a:latin typeface="Cambria Math" panose="02040503050406030204" pitchFamily="18" charset="0"/>
                        </a:rPr>
                        <m:t> </m:t>
                      </m:r>
                      <m:r>
                        <a:rPr lang="hu-HU" b="0" i="1" smtClean="0">
                          <a:latin typeface="Cambria Math" panose="02040503050406030204" pitchFamily="18" charset="0"/>
                        </a:rPr>
                        <m:t>𝑜𝑓</m:t>
                      </m:r>
                      <m:r>
                        <a:rPr lang="hu-HU" b="0" i="1" smtClean="0">
                          <a:latin typeface="Cambria Math" panose="02040503050406030204" pitchFamily="18" charset="0"/>
                        </a:rPr>
                        <m:t> </m:t>
                      </m:r>
                      <m:r>
                        <a:rPr lang="hu-HU" b="0" i="1" smtClean="0">
                          <a:latin typeface="Cambria Math" panose="02040503050406030204" pitchFamily="18" charset="0"/>
                        </a:rPr>
                        <m:t>𝑡h𝑒</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d>
                            <m:dPr>
                              <m:ctrlPr>
                                <a:rPr lang="hu-HU" b="0" i="1" smtClean="0">
                                  <a:latin typeface="Cambria Math" panose="02040503050406030204" pitchFamily="18" charset="0"/>
                                </a:rPr>
                              </m:ctrlPr>
                            </m:dPr>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i="1">
                                  <a:latin typeface="Cambria Math" panose="02040503050406030204" pitchFamily="18" charset="0"/>
                                  <a:ea typeface="Cambria Math" panose="02040503050406030204" pitchFamily="18" charset="0"/>
                                </a:rPr>
                                <m:t>∙</m:t>
                              </m:r>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d>
                        </m:e>
                      </m:func>
                      <m:r>
                        <a:rPr lang="hu-HU" b="0" i="1" smtClean="0">
                          <a:latin typeface="Cambria Math" panose="02040503050406030204" pitchFamily="18" charset="0"/>
                        </a:rPr>
                        <m:t> </m:t>
                      </m:r>
                      <m:r>
                        <a:rPr lang="hu-HU" b="0" i="1" smtClean="0">
                          <a:latin typeface="Cambria Math" panose="02040503050406030204" pitchFamily="18" charset="0"/>
                        </a:rPr>
                        <m:t>𝑝𝑟𝑜𝑏𝑙𝑒𝑚</m:t>
                      </m:r>
                      <m:r>
                        <a:rPr lang="hu-HU" b="0" i="1" smtClean="0">
                          <a:latin typeface="Cambria Math" panose="02040503050406030204" pitchFamily="18" charset="0"/>
                        </a:rPr>
                        <m:t>:</m:t>
                      </m:r>
                    </m:oMath>
                  </m:oMathPara>
                </a14:m>
                <a:endParaRPr lang="hu-HU"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369646" y="1314450"/>
                <a:ext cx="7726026" cy="312650"/>
              </a:xfrm>
              <a:prstGeom prst="rect">
                <a:avLst/>
              </a:prstGeom>
              <a:blipFill>
                <a:blip r:embed="rId2"/>
                <a:stretch>
                  <a:fillRect b="-27451"/>
                </a:stretch>
              </a:blipFill>
            </p:spPr>
            <p:txBody>
              <a:bodyPr/>
              <a:lstStyle/>
              <a:p>
                <a:r>
                  <a:rPr lang="hu-HU">
                    <a:noFill/>
                  </a:rPr>
                  <a:t> </a:t>
                </a:r>
              </a:p>
            </p:txBody>
          </p:sp>
        </mc:Fallback>
      </mc:AlternateContent>
      <p:pic>
        <p:nvPicPr>
          <p:cNvPr id="5" name="Kép 4"/>
          <p:cNvPicPr>
            <a:picLocks noChangeAspect="1"/>
          </p:cNvPicPr>
          <p:nvPr/>
        </p:nvPicPr>
        <p:blipFill>
          <a:blip r:embed="rId3"/>
          <a:stretch>
            <a:fillRect/>
          </a:stretch>
        </p:blipFill>
        <p:spPr>
          <a:xfrm>
            <a:off x="1123522" y="2317293"/>
            <a:ext cx="7237003" cy="3292932"/>
          </a:xfrm>
          <a:prstGeom prst="rect">
            <a:avLst/>
          </a:prstGeom>
        </p:spPr>
      </p:pic>
    </p:spTree>
    <p:extLst>
      <p:ext uri="{BB962C8B-B14F-4D97-AF65-F5344CB8AC3E}">
        <p14:creationId xmlns:p14="http://schemas.microsoft.com/office/powerpoint/2010/main" val="371624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6725" y="400050"/>
            <a:ext cx="4444935" cy="707886"/>
          </a:xfrm>
          <a:prstGeom prst="rect">
            <a:avLst/>
          </a:prstGeom>
          <a:noFill/>
        </p:spPr>
        <p:txBody>
          <a:bodyPr wrap="none" rtlCol="0">
            <a:spAutoFit/>
          </a:bodyPr>
          <a:lstStyle/>
          <a:p>
            <a:r>
              <a:rPr lang="hu-HU" sz="4000" dirty="0" err="1" smtClean="0">
                <a:solidFill>
                  <a:srgbClr val="FF0000"/>
                </a:solidFill>
              </a:rPr>
              <a:t>Division</a:t>
            </a:r>
            <a:r>
              <a:rPr lang="hu-HU" sz="4000" dirty="0" smtClean="0">
                <a:solidFill>
                  <a:srgbClr val="FF0000"/>
                </a:solidFill>
              </a:rPr>
              <a:t> </a:t>
            </a:r>
            <a:r>
              <a:rPr lang="hu-HU" sz="4000" dirty="0" err="1" smtClean="0">
                <a:solidFill>
                  <a:srgbClr val="FF0000"/>
                </a:solidFill>
              </a:rPr>
              <a:t>with</a:t>
            </a:r>
            <a:r>
              <a:rPr lang="hu-HU" sz="4000" dirty="0" smtClean="0">
                <a:solidFill>
                  <a:srgbClr val="FF0000"/>
                </a:solidFill>
              </a:rPr>
              <a:t> </a:t>
            </a:r>
            <a:r>
              <a:rPr lang="hu-HU" sz="4000" dirty="0" err="1" smtClean="0">
                <a:solidFill>
                  <a:srgbClr val="FF0000"/>
                </a:solidFill>
              </a:rPr>
              <a:t>infinite</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400573" y="2073918"/>
            <a:ext cx="9022173" cy="4212582"/>
          </a:xfrm>
          <a:prstGeom prst="rect">
            <a:avLst/>
          </a:prstGeom>
        </p:spPr>
      </p:pic>
      <mc:AlternateContent xmlns:mc="http://schemas.openxmlformats.org/markup-compatibility/2006" xmlns:a14="http://schemas.microsoft.com/office/drawing/2010/main">
        <mc:Choice Requires="a14">
          <p:sp>
            <p:nvSpPr>
              <p:cNvPr id="4" name="Szövegdoboz 3"/>
              <p:cNvSpPr txBox="1"/>
              <p:nvPr/>
            </p:nvSpPr>
            <p:spPr>
              <a:xfrm>
                <a:off x="369646" y="1314450"/>
                <a:ext cx="772602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𝐿</m:t>
                      </m:r>
                      <m:r>
                        <a:rPr lang="hu-HU" b="0" i="1" smtClean="0">
                          <a:latin typeface="Cambria Math" panose="02040503050406030204" pitchFamily="18" charset="0"/>
                        </a:rPr>
                        <m:t>,</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func>
                      <m:r>
                        <a:rPr lang="hu-HU" b="0" i="1" smtClean="0">
                          <a:latin typeface="Cambria Math" panose="02040503050406030204" pitchFamily="18" charset="0"/>
                        </a:rPr>
                        <m:t>=</m:t>
                      </m:r>
                      <m:r>
                        <a:rPr lang="hu-HU" b="0" i="1" smtClean="0">
                          <a:latin typeface="Cambria Math" panose="02040503050406030204" pitchFamily="18" charset="0"/>
                        </a:rPr>
                        <m:t>𝑀</m:t>
                      </m:r>
                      <m:r>
                        <a:rPr lang="hu-HU" b="0" i="1" smtClean="0">
                          <a:latin typeface="Cambria Math" panose="02040503050406030204" pitchFamily="18" charset="0"/>
                        </a:rPr>
                        <m:t> </m:t>
                      </m:r>
                      <m:r>
                        <a:rPr lang="hu-HU" b="0" i="1" smtClean="0">
                          <a:latin typeface="Cambria Math" panose="02040503050406030204" pitchFamily="18" charset="0"/>
                        </a:rPr>
                        <m:t>𝑡h𝑒𝑛</m:t>
                      </m:r>
                      <m:r>
                        <a:rPr lang="hu-HU" b="0" i="1" smtClean="0">
                          <a:latin typeface="Cambria Math" panose="02040503050406030204" pitchFamily="18" charset="0"/>
                        </a:rPr>
                        <m:t> </m:t>
                      </m:r>
                      <m:r>
                        <a:rPr lang="hu-HU" b="0" i="1" smtClean="0">
                          <a:latin typeface="Cambria Math" panose="02040503050406030204" pitchFamily="18" charset="0"/>
                        </a:rPr>
                        <m:t>𝑡h𝑒</m:t>
                      </m:r>
                      <m:r>
                        <a:rPr lang="hu-HU" b="0" i="1" smtClean="0">
                          <a:latin typeface="Cambria Math" panose="02040503050406030204" pitchFamily="18" charset="0"/>
                        </a:rPr>
                        <m:t> </m:t>
                      </m:r>
                      <m:r>
                        <a:rPr lang="hu-HU" b="0" i="1" smtClean="0">
                          <a:latin typeface="Cambria Math" panose="02040503050406030204" pitchFamily="18" charset="0"/>
                        </a:rPr>
                        <m:t>𝑟𝑒𝑠𝑢𝑙𝑡</m:t>
                      </m:r>
                      <m:r>
                        <a:rPr lang="hu-HU" b="0" i="1" smtClean="0">
                          <a:latin typeface="Cambria Math" panose="02040503050406030204" pitchFamily="18" charset="0"/>
                        </a:rPr>
                        <m:t> </m:t>
                      </m:r>
                      <m:r>
                        <a:rPr lang="hu-HU" b="0" i="1" smtClean="0">
                          <a:latin typeface="Cambria Math" panose="02040503050406030204" pitchFamily="18" charset="0"/>
                        </a:rPr>
                        <m:t>𝑜𝑓</m:t>
                      </m:r>
                      <m:r>
                        <a:rPr lang="hu-HU" b="0" i="1" smtClean="0">
                          <a:latin typeface="Cambria Math" panose="02040503050406030204" pitchFamily="18" charset="0"/>
                        </a:rPr>
                        <m:t> </m:t>
                      </m:r>
                      <m:r>
                        <a:rPr lang="hu-HU" b="0" i="1" smtClean="0">
                          <a:latin typeface="Cambria Math" panose="02040503050406030204" pitchFamily="18" charset="0"/>
                        </a:rPr>
                        <m:t>𝑡h𝑒</m:t>
                      </m:r>
                      <m:func>
                        <m:funcPr>
                          <m:ctrlPr>
                            <a:rPr lang="hu-HU" b="0" i="1" smtClean="0">
                              <a:latin typeface="Cambria Math" panose="02040503050406030204" pitchFamily="18" charset="0"/>
                            </a:rPr>
                          </m:ctrlPr>
                        </m:funcPr>
                        <m:fName>
                          <m:r>
                            <m:rPr>
                              <m:sty m:val="p"/>
                            </m:rPr>
                            <a:rPr lang="hu-HU" b="0" i="0" smtClean="0">
                              <a:latin typeface="Cambria Math" panose="02040503050406030204" pitchFamily="18" charset="0"/>
                            </a:rPr>
                            <m:t>lim</m:t>
                          </m:r>
                        </m:fName>
                        <m:e>
                          <m:d>
                            <m:dPr>
                              <m:ctrlPr>
                                <a:rPr lang="hu-HU" b="0" i="1" smtClean="0">
                                  <a:latin typeface="Cambria Math" panose="02040503050406030204" pitchFamily="18" charset="0"/>
                                </a:rPr>
                              </m:ctrlPr>
                            </m:dPr>
                            <m:e>
                              <m:r>
                                <a:rPr lang="hu-HU" b="0" i="1" smtClean="0">
                                  <a:latin typeface="Cambria Math" panose="02040503050406030204" pitchFamily="18" charset="0"/>
                                </a:rPr>
                                <m:t>𝑓</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r>
                                <a:rPr lang="hu-HU" b="0" i="1" smtClean="0">
                                  <a:latin typeface="Cambria Math" panose="02040503050406030204" pitchFamily="18" charset="0"/>
                                </a:rPr>
                                <m:t>/</m:t>
                              </m:r>
                              <m:r>
                                <a:rPr lang="hu-HU" b="0" i="1" smtClean="0">
                                  <a:latin typeface="Cambria Math" panose="02040503050406030204" pitchFamily="18" charset="0"/>
                                </a:rPr>
                                <m:t>𝑔</m:t>
                              </m:r>
                              <m:d>
                                <m:dPr>
                                  <m:ctrlPr>
                                    <a:rPr lang="hu-HU" b="0" i="1" smtClean="0">
                                      <a:latin typeface="Cambria Math" panose="02040503050406030204" pitchFamily="18" charset="0"/>
                                    </a:rPr>
                                  </m:ctrlPr>
                                </m:dPr>
                                <m:e>
                                  <m:r>
                                    <a:rPr lang="hu-HU" b="0" i="1" smtClean="0">
                                      <a:latin typeface="Cambria Math" panose="02040503050406030204" pitchFamily="18" charset="0"/>
                                    </a:rPr>
                                    <m:t>𝑥</m:t>
                                  </m:r>
                                </m:e>
                              </m:d>
                            </m:e>
                          </m:d>
                        </m:e>
                      </m:func>
                      <m:r>
                        <a:rPr lang="hu-HU" b="0" i="1" smtClean="0">
                          <a:latin typeface="Cambria Math" panose="02040503050406030204" pitchFamily="18" charset="0"/>
                        </a:rPr>
                        <m:t> </m:t>
                      </m:r>
                      <m:r>
                        <a:rPr lang="hu-HU" b="0" i="1" smtClean="0">
                          <a:latin typeface="Cambria Math" panose="02040503050406030204" pitchFamily="18" charset="0"/>
                        </a:rPr>
                        <m:t>𝑝𝑟𝑜𝑏𝑙𝑒𝑚</m:t>
                      </m:r>
                      <m:r>
                        <a:rPr lang="hu-HU" b="0" i="1" smtClean="0">
                          <a:latin typeface="Cambria Math" panose="02040503050406030204" pitchFamily="18" charset="0"/>
                        </a:rPr>
                        <m:t>:</m:t>
                      </m:r>
                    </m:oMath>
                  </m:oMathPara>
                </a14:m>
                <a:endParaRPr lang="hu-HU"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369646" y="1314450"/>
                <a:ext cx="7726026" cy="312650"/>
              </a:xfrm>
              <a:prstGeom prst="rect">
                <a:avLst/>
              </a:prstGeom>
              <a:blipFill>
                <a:blip r:embed="rId3"/>
                <a:stretch>
                  <a:fillRect b="-27451"/>
                </a:stretch>
              </a:blipFill>
            </p:spPr>
            <p:txBody>
              <a:bodyPr/>
              <a:lstStyle/>
              <a:p>
                <a:r>
                  <a:rPr lang="hu-HU">
                    <a:noFill/>
                  </a:rPr>
                  <a:t> </a:t>
                </a:r>
              </a:p>
            </p:txBody>
          </p:sp>
        </mc:Fallback>
      </mc:AlternateContent>
    </p:spTree>
    <p:extLst>
      <p:ext uri="{BB962C8B-B14F-4D97-AF65-F5344CB8AC3E}">
        <p14:creationId xmlns:p14="http://schemas.microsoft.com/office/powerpoint/2010/main" val="294431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28978" y="587022"/>
            <a:ext cx="4172617" cy="707886"/>
          </a:xfrm>
          <a:prstGeom prst="rect">
            <a:avLst/>
          </a:prstGeom>
          <a:noFill/>
        </p:spPr>
        <p:txBody>
          <a:bodyPr wrap="none" rtlCol="0">
            <a:spAutoFit/>
          </a:bodyPr>
          <a:lstStyle/>
          <a:p>
            <a:r>
              <a:rPr lang="hu-HU" sz="4000" dirty="0" err="1" smtClean="0">
                <a:solidFill>
                  <a:srgbClr val="FF0000"/>
                </a:solidFill>
              </a:rPr>
              <a:t>Sandwich</a:t>
            </a:r>
            <a:r>
              <a:rPr lang="hu-HU" sz="4000" dirty="0" smtClean="0">
                <a:solidFill>
                  <a:srgbClr val="FF0000"/>
                </a:solidFill>
              </a:rPr>
              <a:t> </a:t>
            </a:r>
            <a:r>
              <a:rPr lang="hu-HU" sz="4000" dirty="0" err="1" smtClean="0">
                <a:solidFill>
                  <a:srgbClr val="FF0000"/>
                </a:solidFill>
              </a:rPr>
              <a:t>Theorem</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549546" y="1961570"/>
            <a:ext cx="10220527" cy="1492830"/>
          </a:xfrm>
          <a:prstGeom prst="rect">
            <a:avLst/>
          </a:prstGeom>
        </p:spPr>
      </p:pic>
      <p:pic>
        <p:nvPicPr>
          <p:cNvPr id="5" name="Kép 4"/>
          <p:cNvPicPr>
            <a:picLocks noChangeAspect="1"/>
          </p:cNvPicPr>
          <p:nvPr/>
        </p:nvPicPr>
        <p:blipFill>
          <a:blip r:embed="rId3"/>
          <a:stretch>
            <a:fillRect/>
          </a:stretch>
        </p:blipFill>
        <p:spPr>
          <a:xfrm>
            <a:off x="3066375" y="3567288"/>
            <a:ext cx="5358162" cy="3194756"/>
          </a:xfrm>
          <a:prstGeom prst="rect">
            <a:avLst/>
          </a:prstGeom>
        </p:spPr>
      </p:pic>
    </p:spTree>
    <p:extLst>
      <p:ext uri="{BB962C8B-B14F-4D97-AF65-F5344CB8AC3E}">
        <p14:creationId xmlns:p14="http://schemas.microsoft.com/office/powerpoint/2010/main" val="3700975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498652" y="627792"/>
            <a:ext cx="4206875" cy="925513"/>
            <a:chOff x="374" y="1776"/>
            <a:chExt cx="2650" cy="583"/>
          </a:xfrm>
          <a:noFill/>
        </p:grpSpPr>
        <p:sp>
          <p:nvSpPr>
            <p:cNvPr id="3" name="Text Box 6"/>
            <p:cNvSpPr txBox="1">
              <a:spLocks noChangeArrowheads="1"/>
            </p:cNvSpPr>
            <p:nvPr/>
          </p:nvSpPr>
          <p:spPr bwMode="auto">
            <a:xfrm>
              <a:off x="374" y="1897"/>
              <a:ext cx="1023" cy="288"/>
            </a:xfrm>
            <a:prstGeom prst="rect">
              <a:avLst/>
            </a:prstGeom>
            <a:grpFill/>
            <a:ln w="6350">
              <a:solidFill>
                <a:srgbClr val="FF0000">
                  <a:alpha val="10000"/>
                </a:srgbClr>
              </a:solidFill>
              <a:miter lim="800000"/>
              <a:headEnd/>
              <a:tailEnd/>
            </a:ln>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a:solidFill>
                    <a:srgbClr val="FF0000"/>
                  </a:solidFill>
                </a:rPr>
                <a:t>Show that:</a:t>
              </a:r>
            </a:p>
          </p:txBody>
        </p:sp>
        <p:graphicFrame>
          <p:nvGraphicFramePr>
            <p:cNvPr id="4" name="Object 7"/>
            <p:cNvGraphicFramePr>
              <a:graphicFrameLocks noChangeAspect="1"/>
            </p:cNvGraphicFramePr>
            <p:nvPr/>
          </p:nvGraphicFramePr>
          <p:xfrm>
            <a:off x="1536" y="1776"/>
            <a:ext cx="1488" cy="583"/>
          </p:xfrm>
          <a:graphic>
            <a:graphicData uri="http://schemas.openxmlformats.org/presentationml/2006/ole">
              <mc:AlternateContent xmlns:mc="http://schemas.openxmlformats.org/markup-compatibility/2006">
                <mc:Choice xmlns:v="urn:schemas-microsoft-com:vml" Requires="v">
                  <p:oleObj spid="_x0000_s2155" name="Equation" r:id="rId3" imgW="1104840" imgH="431640" progId="Equation.DSMT4">
                    <p:embed/>
                  </p:oleObj>
                </mc:Choice>
                <mc:Fallback>
                  <p:oleObj name="Equation" r:id="rId3" imgW="1104840" imgH="431640" progId="Equation.DSMT4">
                    <p:embed/>
                    <p:pic>
                      <p:nvPicPr>
                        <p:cNvPr id="205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1776"/>
                          <a:ext cx="1488" cy="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5"/>
          <p:cNvGrpSpPr>
            <a:grpSpLocks/>
          </p:cNvGrpSpPr>
          <p:nvPr/>
        </p:nvGrpSpPr>
        <p:grpSpPr bwMode="auto">
          <a:xfrm>
            <a:off x="498652" y="2168681"/>
            <a:ext cx="7315200" cy="1014413"/>
            <a:chOff x="432" y="2304"/>
            <a:chExt cx="4608" cy="639"/>
          </a:xfrm>
        </p:grpSpPr>
        <p:sp>
          <p:nvSpPr>
            <p:cNvPr id="6" name="Text Box 8"/>
            <p:cNvSpPr txBox="1">
              <a:spLocks noChangeArrowheads="1"/>
            </p:cNvSpPr>
            <p:nvPr/>
          </p:nvSpPr>
          <p:spPr bwMode="auto">
            <a:xfrm>
              <a:off x="432" y="2448"/>
              <a:ext cx="31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a:t>The maximum value of sine is 1, so</a:t>
              </a:r>
            </a:p>
          </p:txBody>
        </p:sp>
        <p:graphicFrame>
          <p:nvGraphicFramePr>
            <p:cNvPr id="7" name="Object 9"/>
            <p:cNvGraphicFramePr>
              <a:graphicFrameLocks noChangeAspect="1"/>
            </p:cNvGraphicFramePr>
            <p:nvPr/>
          </p:nvGraphicFramePr>
          <p:xfrm>
            <a:off x="3648" y="2304"/>
            <a:ext cx="1392" cy="639"/>
          </p:xfrm>
          <a:graphic>
            <a:graphicData uri="http://schemas.openxmlformats.org/presentationml/2006/ole">
              <mc:AlternateContent xmlns:mc="http://schemas.openxmlformats.org/markup-compatibility/2006">
                <mc:Choice xmlns:v="urn:schemas-microsoft-com:vml" Requires="v">
                  <p:oleObj spid="_x0000_s2156" name="Equation" r:id="rId5" imgW="939600" imgH="431640" progId="Equation.DSMT4">
                    <p:embed/>
                  </p:oleObj>
                </mc:Choice>
                <mc:Fallback>
                  <p:oleObj name="Equation" r:id="rId5" imgW="939600" imgH="431640" progId="Equation.DSMT4">
                    <p:embed/>
                    <p:pic>
                      <p:nvPicPr>
                        <p:cNvPr id="205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2304"/>
                          <a:ext cx="1392" cy="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 name="Group 16"/>
          <p:cNvGrpSpPr>
            <a:grpSpLocks/>
          </p:cNvGrpSpPr>
          <p:nvPr/>
        </p:nvGrpSpPr>
        <p:grpSpPr bwMode="auto">
          <a:xfrm>
            <a:off x="498652" y="3332032"/>
            <a:ext cx="7524750" cy="1014413"/>
            <a:chOff x="432" y="3024"/>
            <a:chExt cx="4740" cy="639"/>
          </a:xfrm>
        </p:grpSpPr>
        <p:sp>
          <p:nvSpPr>
            <p:cNvPr id="9" name="Text Box 10"/>
            <p:cNvSpPr txBox="1">
              <a:spLocks noChangeArrowheads="1"/>
            </p:cNvSpPr>
            <p:nvPr/>
          </p:nvSpPr>
          <p:spPr bwMode="auto">
            <a:xfrm>
              <a:off x="432" y="3168"/>
              <a:ext cx="31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a:t>The minimum value of sine is -1, so</a:t>
              </a:r>
            </a:p>
          </p:txBody>
        </p:sp>
        <p:graphicFrame>
          <p:nvGraphicFramePr>
            <p:cNvPr id="10" name="Object 11"/>
            <p:cNvGraphicFramePr>
              <a:graphicFrameLocks noChangeAspect="1"/>
            </p:cNvGraphicFramePr>
            <p:nvPr/>
          </p:nvGraphicFramePr>
          <p:xfrm>
            <a:off x="3648" y="3024"/>
            <a:ext cx="1524" cy="639"/>
          </p:xfrm>
          <a:graphic>
            <a:graphicData uri="http://schemas.openxmlformats.org/presentationml/2006/ole">
              <mc:AlternateContent xmlns:mc="http://schemas.openxmlformats.org/markup-compatibility/2006">
                <mc:Choice xmlns:v="urn:schemas-microsoft-com:vml" Requires="v">
                  <p:oleObj spid="_x0000_s2157" name="Equation" r:id="rId7" imgW="1028520" imgH="431640" progId="Equation.DSMT4">
                    <p:embed/>
                  </p:oleObj>
                </mc:Choice>
                <mc:Fallback>
                  <p:oleObj name="Equation" r:id="rId7" imgW="1028520" imgH="431640" progId="Equation.DSMT4">
                    <p:embed/>
                    <p:pic>
                      <p:nvPicPr>
                        <p:cNvPr id="205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3024"/>
                          <a:ext cx="1524" cy="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17"/>
          <p:cNvGrpSpPr>
            <a:grpSpLocks/>
          </p:cNvGrpSpPr>
          <p:nvPr/>
        </p:nvGrpSpPr>
        <p:grpSpPr bwMode="auto">
          <a:xfrm>
            <a:off x="498652" y="4368536"/>
            <a:ext cx="4097338" cy="1014413"/>
            <a:chOff x="528" y="3504"/>
            <a:chExt cx="2581" cy="639"/>
          </a:xfrm>
        </p:grpSpPr>
        <p:sp>
          <p:nvSpPr>
            <p:cNvPr id="12" name="Text Box 12"/>
            <p:cNvSpPr txBox="1">
              <a:spLocks noChangeArrowheads="1"/>
            </p:cNvSpPr>
            <p:nvPr/>
          </p:nvSpPr>
          <p:spPr bwMode="auto">
            <a:xfrm>
              <a:off x="528" y="3648"/>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a:t>So:</a:t>
              </a:r>
            </a:p>
          </p:txBody>
        </p:sp>
        <p:graphicFrame>
          <p:nvGraphicFramePr>
            <p:cNvPr id="13" name="Object 13"/>
            <p:cNvGraphicFramePr>
              <a:graphicFrameLocks noChangeAspect="1"/>
            </p:cNvGraphicFramePr>
            <p:nvPr/>
          </p:nvGraphicFramePr>
          <p:xfrm>
            <a:off x="1152" y="3504"/>
            <a:ext cx="1957" cy="639"/>
          </p:xfrm>
          <a:graphic>
            <a:graphicData uri="http://schemas.openxmlformats.org/presentationml/2006/ole">
              <mc:AlternateContent xmlns:mc="http://schemas.openxmlformats.org/markup-compatibility/2006">
                <mc:Choice xmlns:v="urn:schemas-microsoft-com:vml" Requires="v">
                  <p:oleObj spid="_x0000_s2158" name="Equation" r:id="rId9" imgW="1320480" imgH="431640" progId="Equation.DSMT4">
                    <p:embed/>
                  </p:oleObj>
                </mc:Choice>
                <mc:Fallback>
                  <p:oleObj name="Equation" r:id="rId9" imgW="1320480" imgH="431640" progId="Equation.DSMT4">
                    <p:embed/>
                    <p:pic>
                      <p:nvPicPr>
                        <p:cNvPr id="2051"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2" y="3504"/>
                          <a:ext cx="1957" cy="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 name="Object 7"/>
          <p:cNvGraphicFramePr>
            <a:graphicFrameLocks noChangeAspect="1"/>
          </p:cNvGraphicFramePr>
          <p:nvPr>
            <p:extLst>
              <p:ext uri="{D42A27DB-BD31-4B8C-83A1-F6EECF244321}">
                <p14:modId xmlns:p14="http://schemas.microsoft.com/office/powerpoint/2010/main" val="2948252853"/>
              </p:ext>
            </p:extLst>
          </p:nvPr>
        </p:nvGraphicFramePr>
        <p:xfrm>
          <a:off x="5270147" y="4368535"/>
          <a:ext cx="4689475" cy="1014413"/>
        </p:xfrm>
        <a:graphic>
          <a:graphicData uri="http://schemas.openxmlformats.org/presentationml/2006/ole">
            <mc:AlternateContent xmlns:mc="http://schemas.openxmlformats.org/markup-compatibility/2006">
              <mc:Choice xmlns:v="urn:schemas-microsoft-com:vml" Requires="v">
                <p:oleObj spid="_x0000_s2159" name="Equation" r:id="rId11" imgW="1993680" imgH="431640" progId="Equation.DSMT4">
                  <p:embed/>
                </p:oleObj>
              </mc:Choice>
              <mc:Fallback>
                <p:oleObj name="Equation" r:id="rId11" imgW="1993680" imgH="431640" progId="Equation.DSMT4">
                  <p:embed/>
                  <p:pic>
                    <p:nvPicPr>
                      <p:cNvPr id="3074"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0147" y="4368535"/>
                        <a:ext cx="4689475"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3481420828"/>
              </p:ext>
            </p:extLst>
          </p:nvPr>
        </p:nvGraphicFramePr>
        <p:xfrm>
          <a:off x="498652" y="5508715"/>
          <a:ext cx="3136900" cy="1014413"/>
        </p:xfrm>
        <a:graphic>
          <a:graphicData uri="http://schemas.openxmlformats.org/presentationml/2006/ole">
            <mc:AlternateContent xmlns:mc="http://schemas.openxmlformats.org/markup-compatibility/2006">
              <mc:Choice xmlns:v="urn:schemas-microsoft-com:vml" Requires="v">
                <p:oleObj spid="_x0000_s2160" name="Equation" r:id="rId13" imgW="1333440" imgH="431640" progId="Equation.DSMT4">
                  <p:embed/>
                </p:oleObj>
              </mc:Choice>
              <mc:Fallback>
                <p:oleObj name="Equation" r:id="rId13" imgW="1333440" imgH="431640" progId="Equation.DSMT4">
                  <p:embed/>
                  <p:pic>
                    <p:nvPicPr>
                      <p:cNvPr id="20488"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652" y="5508715"/>
                        <a:ext cx="313690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9"/>
          <p:cNvGraphicFramePr>
            <a:graphicFrameLocks noChangeAspect="1"/>
          </p:cNvGraphicFramePr>
          <p:nvPr>
            <p:extLst>
              <p:ext uri="{D42A27DB-BD31-4B8C-83A1-F6EECF244321}">
                <p14:modId xmlns:p14="http://schemas.microsoft.com/office/powerpoint/2010/main" val="2872250088"/>
              </p:ext>
            </p:extLst>
          </p:nvPr>
        </p:nvGraphicFramePr>
        <p:xfrm>
          <a:off x="8105421" y="5508714"/>
          <a:ext cx="2600325" cy="1014413"/>
        </p:xfrm>
        <a:graphic>
          <a:graphicData uri="http://schemas.openxmlformats.org/presentationml/2006/ole">
            <mc:AlternateContent xmlns:mc="http://schemas.openxmlformats.org/markup-compatibility/2006">
              <mc:Choice xmlns:v="urn:schemas-microsoft-com:vml" Requires="v">
                <p:oleObj spid="_x0000_s2161" name="Equation" r:id="rId15" imgW="1104840" imgH="431640" progId="Equation.DSMT4">
                  <p:embed/>
                </p:oleObj>
              </mc:Choice>
              <mc:Fallback>
                <p:oleObj name="Equation" r:id="rId15" imgW="1104840" imgH="431640" progId="Equation.DSMT4">
                  <p:embed/>
                  <p:pic>
                    <p:nvPicPr>
                      <p:cNvPr id="2048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421" y="5508714"/>
                        <a:ext cx="2600325"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10"/>
          <p:cNvSpPr txBox="1">
            <a:spLocks noChangeArrowheads="1"/>
          </p:cNvSpPr>
          <p:nvPr/>
        </p:nvSpPr>
        <p:spPr bwMode="auto">
          <a:xfrm>
            <a:off x="4065764" y="5787321"/>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a:t>By the sandwich theorem:</a:t>
            </a:r>
          </a:p>
        </p:txBody>
      </p:sp>
      <p:pic>
        <p:nvPicPr>
          <p:cNvPr id="18" name="Picture 2" descr="GWW3RQ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3402" y="1103083"/>
            <a:ext cx="4130586" cy="2672732"/>
          </a:xfrm>
          <a:prstGeom prst="rect">
            <a:avLst/>
          </a:prstGeom>
          <a:noFill/>
          <a:ln w="952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6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903111" y="564444"/>
                <a:ext cx="6551345" cy="5151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dirty="0" smtClean="0">
                    <a:solidFill>
                      <a:srgbClr val="FF0000"/>
                    </a:solidFill>
                  </a:rPr>
                  <a:t>Using the Sandwich theorem to find</a:t>
                </a:r>
                <a:r>
                  <a:rPr lang="hu-HU" altLang="hu-HU" dirty="0" smtClean="0">
                    <a:solidFill>
                      <a:srgbClr val="FF0000"/>
                    </a:solidFill>
                  </a:rPr>
                  <a:t> </a:t>
                </a:r>
                <a14:m>
                  <m:oMath xmlns:m="http://schemas.openxmlformats.org/officeDocument/2006/math">
                    <m:func>
                      <m:funcPr>
                        <m:ctrlPr>
                          <a:rPr lang="hu-HU" altLang="hu-HU" i="1" smtClean="0">
                            <a:solidFill>
                              <a:srgbClr val="FF0000"/>
                            </a:solidFill>
                            <a:latin typeface="Cambria Math" panose="02040503050406030204" pitchFamily="18" charset="0"/>
                          </a:rPr>
                        </m:ctrlPr>
                      </m:funcPr>
                      <m:fName>
                        <m:limLow>
                          <m:limLowPr>
                            <m:ctrlPr>
                              <a:rPr lang="hu-HU" altLang="hu-HU" i="1" smtClean="0">
                                <a:solidFill>
                                  <a:srgbClr val="FF0000"/>
                                </a:solidFill>
                                <a:latin typeface="Cambria Math" panose="02040503050406030204" pitchFamily="18" charset="0"/>
                              </a:rPr>
                            </m:ctrlPr>
                          </m:limLowPr>
                          <m:e>
                            <m:r>
                              <a:rPr lang="hu-HU" altLang="hu-HU" b="0" i="0" smtClean="0">
                                <a:solidFill>
                                  <a:srgbClr val="FF0000"/>
                                </a:solidFill>
                                <a:latin typeface="Cambria Math" panose="02040503050406030204" pitchFamily="18" charset="0"/>
                              </a:rPr>
                              <m:t> </m:t>
                            </m:r>
                            <m:r>
                              <m:rPr>
                                <m:sty m:val="p"/>
                              </m:rPr>
                              <a:rPr lang="hu-HU" altLang="hu-HU" i="0" smtClean="0">
                                <a:solidFill>
                                  <a:srgbClr val="FF0000"/>
                                </a:solidFill>
                                <a:latin typeface="Cambria Math" panose="02040503050406030204" pitchFamily="18" charset="0"/>
                              </a:rPr>
                              <m:t>lim</m:t>
                            </m:r>
                          </m:e>
                          <m:lim>
                            <m:r>
                              <a:rPr lang="hu-HU" altLang="hu-HU" b="0" i="1" smtClean="0">
                                <a:solidFill>
                                  <a:srgbClr val="FF0000"/>
                                </a:solidFill>
                                <a:latin typeface="Cambria Math" panose="02040503050406030204" pitchFamily="18" charset="0"/>
                              </a:rPr>
                              <m:t>𝑥</m:t>
                            </m:r>
                            <m:r>
                              <a:rPr lang="hu-HU" altLang="hu-HU" b="0" i="1" smtClean="0">
                                <a:solidFill>
                                  <a:srgbClr val="FF0000"/>
                                </a:solidFill>
                                <a:latin typeface="Cambria Math" panose="02040503050406030204" pitchFamily="18" charset="0"/>
                                <a:ea typeface="Cambria Math" panose="02040503050406030204" pitchFamily="18" charset="0"/>
                              </a:rPr>
                              <m:t>→0</m:t>
                            </m:r>
                          </m:lim>
                        </m:limLow>
                      </m:fName>
                      <m:e>
                        <m:box>
                          <m:boxPr>
                            <m:ctrlPr>
                              <a:rPr lang="hu-HU" altLang="hu-HU" i="1" smtClean="0">
                                <a:solidFill>
                                  <a:srgbClr val="FF0000"/>
                                </a:solidFill>
                                <a:latin typeface="Cambria Math" panose="02040503050406030204" pitchFamily="18" charset="0"/>
                              </a:rPr>
                            </m:ctrlPr>
                          </m:boxPr>
                          <m:e>
                            <m:argPr>
                              <m:argSz m:val="-1"/>
                            </m:argPr>
                            <m:f>
                              <m:fPr>
                                <m:ctrlPr>
                                  <a:rPr lang="hu-HU" altLang="hu-HU" i="1" smtClean="0">
                                    <a:solidFill>
                                      <a:srgbClr val="FF0000"/>
                                    </a:solidFill>
                                    <a:latin typeface="Cambria Math" panose="02040503050406030204" pitchFamily="18" charset="0"/>
                                  </a:rPr>
                                </m:ctrlPr>
                              </m:fPr>
                              <m:num>
                                <m:r>
                                  <a:rPr lang="hu-HU" altLang="hu-HU" b="0" i="1" smtClean="0">
                                    <a:solidFill>
                                      <a:srgbClr val="FF0000"/>
                                    </a:solidFill>
                                    <a:latin typeface="Cambria Math" panose="02040503050406030204" pitchFamily="18" charset="0"/>
                                  </a:rPr>
                                  <m:t>𝑠𝑖𝑛𝑥</m:t>
                                </m:r>
                              </m:num>
                              <m:den>
                                <m:r>
                                  <a:rPr lang="hu-HU" altLang="hu-HU" b="0" i="1" smtClean="0">
                                    <a:solidFill>
                                      <a:srgbClr val="FF0000"/>
                                    </a:solidFill>
                                    <a:latin typeface="Cambria Math" panose="02040503050406030204" pitchFamily="18" charset="0"/>
                                  </a:rPr>
                                  <m:t>𝑥</m:t>
                                </m:r>
                              </m:den>
                            </m:f>
                          </m:e>
                        </m:box>
                      </m:e>
                    </m:func>
                  </m:oMath>
                </a14:m>
                <a:endParaRPr lang="en-US" altLang="hu-HU" dirty="0">
                  <a:solidFill>
                    <a:srgbClr val="FF0000"/>
                  </a:solidFill>
                </a:endParaRP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903111" y="564444"/>
                <a:ext cx="6551345" cy="515141"/>
              </a:xfrm>
              <a:prstGeom prst="rect">
                <a:avLst/>
              </a:prstGeom>
              <a:blipFill>
                <a:blip r:embed="rId3"/>
                <a:stretch>
                  <a:fillRect l="-1395" t="-7143" b="-190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6" name="Rectangle 2"/>
          <p:cNvSpPr>
            <a:spLocks noChangeArrowheads="1"/>
          </p:cNvSpPr>
          <p:nvPr/>
        </p:nvSpPr>
        <p:spPr bwMode="auto">
          <a:xfrm>
            <a:off x="1095022" y="1447800"/>
            <a:ext cx="7239000" cy="10668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7" name="Picture 3" descr="H2CH2N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3222" y="28956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231547" y="1716088"/>
            <a:ext cx="513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If we graph                , it appears that</a:t>
            </a:r>
          </a:p>
        </p:txBody>
      </p:sp>
      <p:graphicFrame>
        <p:nvGraphicFramePr>
          <p:cNvPr id="9" name="Object 5"/>
          <p:cNvGraphicFramePr>
            <a:graphicFrameLocks noChangeAspect="1"/>
          </p:cNvGraphicFramePr>
          <p:nvPr>
            <p:extLst>
              <p:ext uri="{D42A27DB-BD31-4B8C-83A1-F6EECF244321}">
                <p14:modId xmlns:p14="http://schemas.microsoft.com/office/powerpoint/2010/main" val="3979616826"/>
              </p:ext>
            </p:extLst>
          </p:nvPr>
        </p:nvGraphicFramePr>
        <p:xfrm>
          <a:off x="2923822" y="1524000"/>
          <a:ext cx="1219200" cy="822325"/>
        </p:xfrm>
        <a:graphic>
          <a:graphicData uri="http://schemas.openxmlformats.org/presentationml/2006/ole">
            <mc:AlternateContent xmlns:mc="http://schemas.openxmlformats.org/markup-compatibility/2006">
              <mc:Choice xmlns:v="urn:schemas-microsoft-com:vml" Requires="v">
                <p:oleObj spid="_x0000_s3113" name="Equation" r:id="rId5" imgW="583920" imgH="393480" progId="Equation.DSMT4">
                  <p:embed/>
                </p:oleObj>
              </mc:Choice>
              <mc:Fallback>
                <p:oleObj name="Equation" r:id="rId5" imgW="583920" imgH="393480" progId="Equation.DSMT4">
                  <p:embed/>
                  <p:pic>
                    <p:nvPicPr>
                      <p:cNvPr id="512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822" y="1524000"/>
                        <a:ext cx="1219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4255920"/>
              </p:ext>
            </p:extLst>
          </p:nvPr>
        </p:nvGraphicFramePr>
        <p:xfrm>
          <a:off x="6505222" y="1524000"/>
          <a:ext cx="1616075" cy="822325"/>
        </p:xfrm>
        <a:graphic>
          <a:graphicData uri="http://schemas.openxmlformats.org/presentationml/2006/ole">
            <mc:AlternateContent xmlns:mc="http://schemas.openxmlformats.org/markup-compatibility/2006">
              <mc:Choice xmlns:v="urn:schemas-microsoft-com:vml" Requires="v">
                <p:oleObj spid="_x0000_s3114" name="Equation" r:id="rId7" imgW="774360" imgH="393480" progId="Equation.DSMT4">
                  <p:embed/>
                </p:oleObj>
              </mc:Choice>
              <mc:Fallback>
                <p:oleObj name="Equation" r:id="rId7" imgW="774360" imgH="393480" progId="Equation.DSMT4">
                  <p:embed/>
                  <p:pic>
                    <p:nvPicPr>
                      <p:cNvPr id="5123"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5222" y="1524000"/>
                        <a:ext cx="16160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861688332"/>
              </p:ext>
            </p:extLst>
          </p:nvPr>
        </p:nvGraphicFramePr>
        <p:xfrm>
          <a:off x="8867422" y="7467600"/>
          <a:ext cx="292100" cy="214313"/>
        </p:xfrm>
        <a:graphic>
          <a:graphicData uri="http://schemas.openxmlformats.org/presentationml/2006/ole">
            <mc:AlternateContent xmlns:mc="http://schemas.openxmlformats.org/markup-compatibility/2006">
              <mc:Choice xmlns:v="urn:schemas-microsoft-com:vml" Requires="v">
                <p:oleObj spid="_x0000_s3115" name="Equation" r:id="rId9" imgW="190440" imgH="139680" progId="Equation.DSMT4">
                  <p:embed/>
                </p:oleObj>
              </mc:Choice>
              <mc:Fallback>
                <p:oleObj name="Equation" r:id="rId9" imgW="190440" imgH="139680" progId="Equation.DSMT4">
                  <p:embed/>
                  <p:pic>
                    <p:nvPicPr>
                      <p:cNvPr id="4096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7422" y="7467600"/>
                        <a:ext cx="2921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639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316089" y="236773"/>
                <a:ext cx="11751733" cy="4154984"/>
              </a:xfrm>
              <a:prstGeom prst="rect">
                <a:avLst/>
              </a:prstGeom>
              <a:noFill/>
            </p:spPr>
            <p:txBody>
              <a:bodyPr wrap="square" rtlCol="0">
                <a:spAutoFit/>
              </a:bodyPr>
              <a:lstStyle/>
              <a:p>
                <a:r>
                  <a:rPr lang="en-US" sz="2400" dirty="0" smtClean="0"/>
                  <a:t>The limit of a function at a point </a:t>
                </a:r>
                <a:r>
                  <a:rPr lang="en-US" sz="2400" i="1" dirty="0" smtClean="0"/>
                  <a:t>a</a:t>
                </a:r>
                <a:r>
                  <a:rPr lang="en-US" sz="2400" dirty="0" smtClean="0"/>
                  <a:t> in its domain (if it exists) is the value that the function approaches as its argument approaches </a:t>
                </a:r>
                <a:r>
                  <a:rPr lang="en-US" sz="2400" i="1" dirty="0" smtClean="0"/>
                  <a:t>a</a:t>
                </a:r>
                <a:r>
                  <a:rPr lang="en-US" sz="2400" dirty="0" smtClean="0"/>
                  <a:t>. The concept of a limit is the fundamental concept of calculus and analysis. It is used to define the derivative and the definite integral, and it can also be used to analyze the local behavior of functions near points of interest.</a:t>
                </a:r>
              </a:p>
              <a:p>
                <a:endParaRPr lang="en-US" sz="2400" dirty="0" smtClean="0"/>
              </a:p>
              <a:p>
                <a:r>
                  <a:rPr lang="en-US" sz="2400" dirty="0" smtClean="0"/>
                  <a:t>Informally, a function is said to have a limit </a:t>
                </a:r>
                <a:r>
                  <a:rPr lang="en-US" sz="2400" i="1" dirty="0" smtClean="0"/>
                  <a:t>L</a:t>
                </a:r>
                <a:r>
                  <a:rPr lang="en-US" sz="2400" dirty="0" smtClean="0"/>
                  <a:t>  at </a:t>
                </a:r>
                <a:r>
                  <a:rPr lang="en-US" sz="2400" i="1" dirty="0" smtClean="0"/>
                  <a:t>a</a:t>
                </a:r>
                <a:r>
                  <a:rPr lang="en-US" sz="2400" dirty="0" smtClean="0"/>
                  <a:t> if it is possible to make the function arbitrarily close to </a:t>
                </a:r>
                <a:r>
                  <a:rPr lang="en-US" sz="2400" i="1" dirty="0" smtClean="0"/>
                  <a:t>L</a:t>
                </a:r>
                <a:r>
                  <a:rPr lang="en-US" sz="2400" dirty="0" smtClean="0"/>
                  <a:t> by choosing values closer and closer to </a:t>
                </a:r>
                <a:r>
                  <a:rPr lang="en-US" sz="2400" i="1" dirty="0" smtClean="0"/>
                  <a:t>a</a:t>
                </a:r>
                <a:r>
                  <a:rPr lang="en-US" sz="2400" dirty="0" smtClean="0"/>
                  <a:t>. Note that the actual value at </a:t>
                </a:r>
                <a:r>
                  <a:rPr lang="en-US" sz="2400" i="1" dirty="0" smtClean="0"/>
                  <a:t>a</a:t>
                </a:r>
                <a:r>
                  <a:rPr lang="en-US" sz="2400" dirty="0" smtClean="0"/>
                  <a:t> is irrelevant to the value of the limit.</a:t>
                </a:r>
              </a:p>
              <a:p>
                <a:endParaRPr lang="en-US" sz="2400" dirty="0" smtClean="0"/>
              </a:p>
              <a:p>
                <a:r>
                  <a:rPr lang="en-US" sz="2400" dirty="0" smtClean="0"/>
                  <a:t>The notation is as follows:</a:t>
                </a:r>
                <a:r>
                  <a:rPr lang="hu-HU" sz="2400" dirty="0" smtClean="0"/>
                  <a:t> </a:t>
                </a:r>
                <a14:m>
                  <m:oMath xmlns:m="http://schemas.openxmlformats.org/officeDocument/2006/math">
                    <m:func>
                      <m:funcPr>
                        <m:ctrlPr>
                          <a:rPr lang="hu-HU" sz="2400" i="1" smtClean="0">
                            <a:latin typeface="Cambria Math" panose="02040503050406030204" pitchFamily="18" charset="0"/>
                          </a:rPr>
                        </m:ctrlPr>
                      </m:funcPr>
                      <m:fName>
                        <m:limLow>
                          <m:limLowPr>
                            <m:ctrlPr>
                              <a:rPr lang="hu-HU" sz="2400" i="1" smtClean="0">
                                <a:latin typeface="Cambria Math" panose="02040503050406030204" pitchFamily="18" charset="0"/>
                              </a:rPr>
                            </m:ctrlPr>
                          </m:limLowPr>
                          <m:e>
                            <m:r>
                              <m:rPr>
                                <m:sty m:val="p"/>
                              </m:rPr>
                              <a:rPr lang="hu-HU" sz="2400" i="0" smtClean="0">
                                <a:latin typeface="Cambria Math" panose="02040503050406030204" pitchFamily="18" charset="0"/>
                              </a:rPr>
                              <m:t>lim</m:t>
                            </m:r>
                          </m:e>
                          <m:lim>
                            <m:r>
                              <a:rPr lang="hu-HU" sz="2400" b="0" i="1" smtClean="0">
                                <a:latin typeface="Cambria Math" panose="02040503050406030204" pitchFamily="18" charset="0"/>
                              </a:rPr>
                              <m:t>𝑥</m:t>
                            </m:r>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m:t>
                            </m:r>
                          </m:lim>
                        </m:limLow>
                      </m:fName>
                      <m:e>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e>
                        </m:d>
                        <m:r>
                          <a:rPr lang="hu-HU" sz="2400" b="0" i="1" smtClean="0">
                            <a:latin typeface="Cambria Math" panose="02040503050406030204" pitchFamily="18" charset="0"/>
                          </a:rPr>
                          <m:t>=</m:t>
                        </m:r>
                        <m:r>
                          <a:rPr lang="hu-HU" sz="2400" b="0" i="1" smtClean="0">
                            <a:latin typeface="Cambria Math" panose="02040503050406030204" pitchFamily="18" charset="0"/>
                          </a:rPr>
                          <m:t>𝐿</m:t>
                        </m:r>
                        <m:r>
                          <a:rPr lang="hu-HU" sz="2400" b="0" i="1" smtClean="0">
                            <a:latin typeface="Cambria Math" panose="02040503050406030204" pitchFamily="18" charset="0"/>
                          </a:rPr>
                          <m:t> </m:t>
                        </m:r>
                      </m:e>
                    </m:func>
                  </m:oMath>
                </a14:m>
                <a:r>
                  <a:rPr lang="en-US" sz="2400" dirty="0"/>
                  <a:t>which is read as "the limit of </a:t>
                </a:r>
                <a:r>
                  <a:rPr lang="en-US" sz="2400" i="1" dirty="0" smtClean="0"/>
                  <a:t>f</a:t>
                </a:r>
                <a:r>
                  <a:rPr lang="en-US" sz="2400" dirty="0" smtClean="0"/>
                  <a:t>(</a:t>
                </a:r>
                <a:r>
                  <a:rPr lang="en-US" sz="2400" i="1" dirty="0" smtClean="0"/>
                  <a:t>x</a:t>
                </a:r>
                <a:r>
                  <a:rPr lang="en-US" sz="2400" dirty="0"/>
                  <a:t>) as </a:t>
                </a:r>
                <a:r>
                  <a:rPr lang="en-US" sz="2400" i="1" dirty="0" smtClean="0"/>
                  <a:t>x</a:t>
                </a:r>
                <a:r>
                  <a:rPr lang="en-US" sz="2400" dirty="0"/>
                  <a:t> approaches </a:t>
                </a:r>
                <a:r>
                  <a:rPr lang="en-US" sz="2400" i="1" dirty="0" smtClean="0"/>
                  <a:t>a</a:t>
                </a:r>
                <a:r>
                  <a:rPr lang="en-US" sz="2400" dirty="0"/>
                  <a:t> is </a:t>
                </a:r>
                <a:r>
                  <a:rPr lang="en-US" sz="2400" i="1" dirty="0" smtClean="0"/>
                  <a:t>L</a:t>
                </a:r>
                <a:r>
                  <a:rPr lang="en-US" sz="2400" dirty="0"/>
                  <a:t>."</a:t>
                </a:r>
                <a:endParaRPr lang="hu-HU" sz="24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316089" y="236773"/>
                <a:ext cx="11751733" cy="4154984"/>
              </a:xfrm>
              <a:prstGeom prst="rect">
                <a:avLst/>
              </a:prstGeom>
              <a:blipFill>
                <a:blip r:embed="rId2"/>
                <a:stretch>
                  <a:fillRect l="-830" t="-1175" r="-467" b="-2496"/>
                </a:stretch>
              </a:blipFill>
            </p:spPr>
            <p:txBody>
              <a:bodyPr/>
              <a:lstStyle/>
              <a:p>
                <a:r>
                  <a:rPr lang="hu-HU">
                    <a:noFill/>
                  </a:rPr>
                  <a:t> </a:t>
                </a:r>
              </a:p>
            </p:txBody>
          </p:sp>
        </mc:Fallback>
      </mc:AlternateContent>
      <p:pic>
        <p:nvPicPr>
          <p:cNvPr id="3" name="Kép 2"/>
          <p:cNvPicPr>
            <a:picLocks noChangeAspect="1"/>
          </p:cNvPicPr>
          <p:nvPr/>
        </p:nvPicPr>
        <p:blipFill>
          <a:blip r:embed="rId3"/>
          <a:stretch>
            <a:fillRect/>
          </a:stretch>
        </p:blipFill>
        <p:spPr>
          <a:xfrm>
            <a:off x="4605865" y="4426528"/>
            <a:ext cx="2495550" cy="1838325"/>
          </a:xfrm>
          <a:prstGeom prst="rect">
            <a:avLst/>
          </a:prstGeom>
        </p:spPr>
      </p:pic>
      <mc:AlternateContent xmlns:mc="http://schemas.openxmlformats.org/markup-compatibility/2006" xmlns:a14="http://schemas.microsoft.com/office/drawing/2010/main">
        <mc:Choice Requires="a14">
          <p:sp>
            <p:nvSpPr>
              <p:cNvPr id="4" name="Téglalap 3"/>
              <p:cNvSpPr/>
              <p:nvPr/>
            </p:nvSpPr>
            <p:spPr>
              <a:xfrm>
                <a:off x="778932" y="6311921"/>
                <a:ext cx="9437511" cy="369332"/>
              </a:xfrm>
              <a:prstGeom prst="rect">
                <a:avLst/>
              </a:prstGeom>
            </p:spPr>
            <p:txBody>
              <a:bodyPr wrap="square">
                <a:spAutoFit/>
              </a:bodyPr>
              <a:lstStyle/>
              <a:p>
                <a:r>
                  <a:rPr lang="en-US" b="0" i="1" dirty="0" smtClean="0">
                    <a:solidFill>
                      <a:schemeClr val="tx1"/>
                    </a:solidFill>
                    <a:effectLst/>
                    <a:latin typeface="Helvetica Neue"/>
                  </a:rPr>
                  <a:t>The limit of </a:t>
                </a:r>
                <a:r>
                  <a:rPr lang="en-US" b="0" i="1" dirty="0" smtClean="0">
                    <a:solidFill>
                      <a:schemeClr val="tx1"/>
                    </a:solidFill>
                    <a:effectLst/>
                    <a:latin typeface="KaTeX_Math"/>
                  </a:rPr>
                  <a:t>f</a:t>
                </a:r>
                <a:r>
                  <a:rPr lang="en-US" b="0" dirty="0" smtClean="0">
                    <a:solidFill>
                      <a:schemeClr val="tx1"/>
                    </a:solidFill>
                    <a:effectLst/>
                    <a:latin typeface="KaTeX_Main"/>
                  </a:rPr>
                  <a:t>(</a:t>
                </a:r>
                <a:r>
                  <a:rPr lang="en-US" b="0" i="1" dirty="0" smtClean="0">
                    <a:solidFill>
                      <a:schemeClr val="tx1"/>
                    </a:solidFill>
                    <a:effectLst/>
                    <a:latin typeface="KaTeX_Math"/>
                  </a:rPr>
                  <a:t>x</a:t>
                </a:r>
                <a:r>
                  <a:rPr lang="en-US" b="0" dirty="0" smtClean="0">
                    <a:solidFill>
                      <a:schemeClr val="tx1"/>
                    </a:solidFill>
                    <a:effectLst/>
                    <a:latin typeface="KaTeX_Main"/>
                  </a:rPr>
                  <a:t>)</a:t>
                </a:r>
                <a:r>
                  <a:rPr lang="en-US" b="0" i="1" dirty="0" smtClean="0">
                    <a:solidFill>
                      <a:schemeClr val="tx1"/>
                    </a:solidFill>
                    <a:effectLst/>
                    <a:latin typeface="Helvetica Neue"/>
                  </a:rPr>
                  <a:t> at </a:t>
                </a:r>
                <a14:m>
                  <m:oMath xmlns:m="http://schemas.openxmlformats.org/officeDocument/2006/math">
                    <m:sSub>
                      <m:sSubPr>
                        <m:ctrlPr>
                          <a:rPr lang="en-US" b="0" i="1" smtClean="0">
                            <a:solidFill>
                              <a:schemeClr val="tx1"/>
                            </a:solidFill>
                            <a:effectLst/>
                            <a:latin typeface="Cambria Math" panose="02040503050406030204" pitchFamily="18" charset="0"/>
                          </a:rPr>
                        </m:ctrlPr>
                      </m:sSubPr>
                      <m:e>
                        <m:r>
                          <a:rPr lang="hu-HU" b="0" i="1" smtClean="0">
                            <a:solidFill>
                              <a:schemeClr val="tx1"/>
                            </a:solidFill>
                            <a:effectLst/>
                            <a:latin typeface="Cambria Math" panose="02040503050406030204" pitchFamily="18" charset="0"/>
                          </a:rPr>
                          <m:t>𝑥</m:t>
                        </m:r>
                      </m:e>
                      <m:sub>
                        <m:r>
                          <a:rPr lang="hu-HU" b="0" i="1" smtClean="0">
                            <a:solidFill>
                              <a:schemeClr val="tx1"/>
                            </a:solidFill>
                            <a:effectLst/>
                            <a:latin typeface="Cambria Math" panose="02040503050406030204" pitchFamily="18" charset="0"/>
                          </a:rPr>
                          <m:t>0</m:t>
                        </m:r>
                      </m:sub>
                    </m:sSub>
                  </m:oMath>
                </a14:m>
                <a:r>
                  <a:rPr lang="en-US" b="0" dirty="0" smtClean="0">
                    <a:solidFill>
                      <a:schemeClr val="tx1"/>
                    </a:solidFill>
                    <a:effectLst/>
                    <a:latin typeface="KaTeX_Main"/>
                  </a:rPr>
                  <a:t>​</a:t>
                </a:r>
                <a:r>
                  <a:rPr lang="en-US" b="0" i="1" dirty="0" smtClean="0">
                    <a:solidFill>
                      <a:schemeClr val="tx1"/>
                    </a:solidFill>
                    <a:effectLst/>
                    <a:latin typeface="Helvetica Neue"/>
                  </a:rPr>
                  <a:t> is the </a:t>
                </a:r>
                <a:r>
                  <a:rPr lang="en-US" b="0" i="1" dirty="0" smtClean="0">
                    <a:solidFill>
                      <a:schemeClr val="tx1"/>
                    </a:solidFill>
                    <a:effectLst/>
                    <a:latin typeface="KaTeX_Math"/>
                  </a:rPr>
                  <a:t>y</a:t>
                </a:r>
                <a:r>
                  <a:rPr lang="en-US" b="0" i="1" dirty="0" smtClean="0">
                    <a:solidFill>
                      <a:schemeClr val="tx1"/>
                    </a:solidFill>
                    <a:effectLst/>
                    <a:latin typeface="Helvetica Neue"/>
                  </a:rPr>
                  <a:t>-coordinate of the red point, not </a:t>
                </a:r>
                <a:r>
                  <a:rPr lang="hu-HU" dirty="0" err="1" smtClean="0">
                    <a:solidFill>
                      <a:schemeClr val="tx1"/>
                    </a:solidFill>
                    <a:latin typeface="KaTeX_Main"/>
                  </a:rPr>
                  <a:t>the</a:t>
                </a:r>
                <a:r>
                  <a:rPr lang="hu-HU" dirty="0" smtClean="0">
                    <a:solidFill>
                      <a:schemeClr val="tx1"/>
                    </a:solidFill>
                    <a:latin typeface="KaTeX_Main"/>
                  </a:rPr>
                  <a:t> </a:t>
                </a:r>
                <a:r>
                  <a:rPr lang="hu-HU" dirty="0" err="1" smtClean="0">
                    <a:solidFill>
                      <a:schemeClr val="tx1"/>
                    </a:solidFill>
                    <a:latin typeface="KaTeX_Main"/>
                  </a:rPr>
                  <a:t>substitute</a:t>
                </a:r>
                <a:r>
                  <a:rPr lang="hu-HU" dirty="0" smtClean="0">
                    <a:solidFill>
                      <a:schemeClr val="tx1"/>
                    </a:solidFill>
                    <a:latin typeface="KaTeX_Main"/>
                  </a:rPr>
                  <a:t> </a:t>
                </a:r>
                <a:r>
                  <a:rPr lang="hu-HU" dirty="0" err="1" smtClean="0">
                    <a:solidFill>
                      <a:schemeClr val="tx1"/>
                    </a:solidFill>
                    <a:latin typeface="KaTeX_Main"/>
                  </a:rPr>
                  <a:t>value</a:t>
                </a:r>
                <a:r>
                  <a:rPr lang="hu-HU" dirty="0" smtClean="0">
                    <a:solidFill>
                      <a:schemeClr val="tx1"/>
                    </a:solidFill>
                    <a:latin typeface="KaTeX_Main"/>
                  </a:rPr>
                  <a:t> </a:t>
                </a:r>
                <a:r>
                  <a:rPr lang="en-US" b="0" i="1" dirty="0" smtClean="0">
                    <a:solidFill>
                      <a:schemeClr val="tx1"/>
                    </a:solidFill>
                    <a:effectLst/>
                    <a:latin typeface="KaTeX_Math"/>
                  </a:rPr>
                  <a:t>f</a:t>
                </a:r>
                <a:r>
                  <a:rPr lang="en-US" b="0" dirty="0" smtClean="0">
                    <a:solidFill>
                      <a:schemeClr val="tx1"/>
                    </a:solidFill>
                    <a:effectLst/>
                    <a:latin typeface="KaTeX_Main"/>
                  </a:rPr>
                  <a:t>(</a:t>
                </a:r>
                <a14:m>
                  <m:oMath xmlns:m="http://schemas.openxmlformats.org/officeDocument/2006/math">
                    <m:sSub>
                      <m:sSubPr>
                        <m:ctrlPr>
                          <a:rPr lang="en-US" b="0" i="1" smtClean="0">
                            <a:solidFill>
                              <a:schemeClr val="tx1"/>
                            </a:solidFill>
                            <a:effectLst/>
                            <a:latin typeface="Cambria Math" panose="02040503050406030204" pitchFamily="18" charset="0"/>
                          </a:rPr>
                        </m:ctrlPr>
                      </m:sSubPr>
                      <m:e>
                        <m:r>
                          <a:rPr lang="hu-HU" b="0" i="1" smtClean="0">
                            <a:solidFill>
                              <a:schemeClr val="tx1"/>
                            </a:solidFill>
                            <a:effectLst/>
                            <a:latin typeface="Cambria Math" panose="02040503050406030204" pitchFamily="18" charset="0"/>
                          </a:rPr>
                          <m:t>𝑥</m:t>
                        </m:r>
                      </m:e>
                      <m:sub>
                        <m:r>
                          <a:rPr lang="hu-HU" b="0" i="1" smtClean="0">
                            <a:solidFill>
                              <a:schemeClr val="tx1"/>
                            </a:solidFill>
                            <a:effectLst/>
                            <a:latin typeface="Cambria Math" panose="02040503050406030204" pitchFamily="18" charset="0"/>
                          </a:rPr>
                          <m:t>0</m:t>
                        </m:r>
                      </m:sub>
                    </m:sSub>
                  </m:oMath>
                </a14:m>
                <a:r>
                  <a:rPr lang="en-US" b="0" dirty="0" smtClean="0">
                    <a:solidFill>
                      <a:schemeClr val="tx1"/>
                    </a:solidFill>
                    <a:effectLst/>
                    <a:latin typeface="KaTeX_Main"/>
                  </a:rPr>
                  <a:t>​).</a:t>
                </a:r>
                <a:r>
                  <a:rPr lang="en-US" b="0" i="1" dirty="0" smtClean="0">
                    <a:solidFill>
                      <a:schemeClr val="tx1"/>
                    </a:solidFill>
                    <a:effectLst/>
                    <a:latin typeface="Helvetica Neue"/>
                  </a:rPr>
                  <a:t> </a:t>
                </a:r>
                <a:endParaRPr lang="hu-HU" dirty="0">
                  <a:solidFill>
                    <a:schemeClr val="tx1"/>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778932" y="6311921"/>
                <a:ext cx="9437511" cy="369332"/>
              </a:xfrm>
              <a:prstGeom prst="rect">
                <a:avLst/>
              </a:prstGeom>
              <a:blipFill>
                <a:blip r:embed="rId4"/>
                <a:stretch>
                  <a:fillRect l="-581" t="-9836" b="-22951"/>
                </a:stretch>
              </a:blipFill>
            </p:spPr>
            <p:txBody>
              <a:bodyPr/>
              <a:lstStyle/>
              <a:p>
                <a:r>
                  <a:rPr lang="hu-HU">
                    <a:noFill/>
                  </a:rPr>
                  <a:t> </a:t>
                </a:r>
              </a:p>
            </p:txBody>
          </p:sp>
        </mc:Fallback>
      </mc:AlternateContent>
    </p:spTree>
    <p:extLst>
      <p:ext uri="{BB962C8B-B14F-4D97-AF65-F5344CB8AC3E}">
        <p14:creationId xmlns:p14="http://schemas.microsoft.com/office/powerpoint/2010/main" val="1786313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5410200"/>
            <a:ext cx="7467600" cy="1219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 name="Rectangle 3"/>
          <p:cNvSpPr>
            <a:spLocks noChangeArrowheads="1"/>
          </p:cNvSpPr>
          <p:nvPr/>
        </p:nvSpPr>
        <p:spPr bwMode="auto">
          <a:xfrm>
            <a:off x="533400" y="1447800"/>
            <a:ext cx="7848600" cy="2743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 name="Text Box 4"/>
          <p:cNvSpPr txBox="1">
            <a:spLocks noChangeArrowheads="1"/>
          </p:cNvSpPr>
          <p:nvPr/>
        </p:nvSpPr>
        <p:spPr bwMode="auto">
          <a:xfrm>
            <a:off x="1050925" y="725488"/>
            <a:ext cx="513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If we graph                , it appears that</a:t>
            </a:r>
          </a:p>
        </p:txBody>
      </p:sp>
      <p:graphicFrame>
        <p:nvGraphicFramePr>
          <p:cNvPr id="5" name="Object 5"/>
          <p:cNvGraphicFramePr>
            <a:graphicFrameLocks noChangeAspect="1"/>
          </p:cNvGraphicFramePr>
          <p:nvPr/>
        </p:nvGraphicFramePr>
        <p:xfrm>
          <a:off x="2743200" y="533400"/>
          <a:ext cx="1219200" cy="822325"/>
        </p:xfrm>
        <a:graphic>
          <a:graphicData uri="http://schemas.openxmlformats.org/presentationml/2006/ole">
            <mc:AlternateContent xmlns:mc="http://schemas.openxmlformats.org/markup-compatibility/2006">
              <mc:Choice xmlns:v="urn:schemas-microsoft-com:vml" Requires="v">
                <p:oleObj spid="_x0000_s4163" name="Equation" r:id="rId3" imgW="583920" imgH="393480" progId="Equation.DSMT4">
                  <p:embed/>
                </p:oleObj>
              </mc:Choice>
              <mc:Fallback>
                <p:oleObj name="Equation" r:id="rId3" imgW="583920" imgH="393480" progId="Equation.DSMT4">
                  <p:embed/>
                  <p:pic>
                    <p:nvPicPr>
                      <p:cNvPr id="61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3400"/>
                        <a:ext cx="1219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6324600" y="533400"/>
          <a:ext cx="1616075" cy="822325"/>
        </p:xfrm>
        <a:graphic>
          <a:graphicData uri="http://schemas.openxmlformats.org/presentationml/2006/ole">
            <mc:AlternateContent xmlns:mc="http://schemas.openxmlformats.org/markup-compatibility/2006">
              <mc:Choice xmlns:v="urn:schemas-microsoft-com:vml" Requires="v">
                <p:oleObj spid="_x0000_s4164" name="Equation" r:id="rId5" imgW="774360" imgH="393480" progId="Equation.DSMT4">
                  <p:embed/>
                </p:oleObj>
              </mc:Choice>
              <mc:Fallback>
                <p:oleObj name="Equation" r:id="rId5" imgW="774360" imgH="393480" progId="Equation.DSMT4">
                  <p:embed/>
                  <p:pic>
                    <p:nvPicPr>
                      <p:cNvPr id="614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33400"/>
                        <a:ext cx="16160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7"/>
          <p:cNvSpPr>
            <a:spLocks noChangeArrowheads="1"/>
          </p:cNvSpPr>
          <p:nvPr/>
        </p:nvSpPr>
        <p:spPr bwMode="auto">
          <a:xfrm>
            <a:off x="533400" y="1447800"/>
            <a:ext cx="7848600" cy="274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8" name="Text Box 8"/>
          <p:cNvSpPr txBox="1">
            <a:spLocks noChangeArrowheads="1"/>
          </p:cNvSpPr>
          <p:nvPr/>
        </p:nvSpPr>
        <p:spPr bwMode="auto">
          <a:xfrm>
            <a:off x="685800" y="1524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We might try to prove this using the sandwich theorem as follows:</a:t>
            </a:r>
          </a:p>
        </p:txBody>
      </p:sp>
      <p:graphicFrame>
        <p:nvGraphicFramePr>
          <p:cNvPr id="9" name="Object 9"/>
          <p:cNvGraphicFramePr>
            <a:graphicFrameLocks noChangeAspect="1"/>
          </p:cNvGraphicFramePr>
          <p:nvPr/>
        </p:nvGraphicFramePr>
        <p:xfrm>
          <a:off x="2743200" y="2667000"/>
          <a:ext cx="2967038" cy="371475"/>
        </p:xfrm>
        <a:graphic>
          <a:graphicData uri="http://schemas.openxmlformats.org/presentationml/2006/ole">
            <mc:AlternateContent xmlns:mc="http://schemas.openxmlformats.org/markup-compatibility/2006">
              <mc:Choice xmlns:v="urn:schemas-microsoft-com:vml" Requires="v">
                <p:oleObj spid="_x0000_s4165" name="Equation" r:id="rId7" imgW="1422360" imgH="177480" progId="Equation.DSMT4">
                  <p:embed/>
                </p:oleObj>
              </mc:Choice>
              <mc:Fallback>
                <p:oleObj name="Equation" r:id="rId7" imgW="1422360" imgH="177480" progId="Equation.DSMT4">
                  <p:embed/>
                  <p:pic>
                    <p:nvPicPr>
                      <p:cNvPr id="4199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667000"/>
                        <a:ext cx="2967038"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p:cNvGraphicFramePr>
            <a:graphicFrameLocks noChangeAspect="1"/>
          </p:cNvGraphicFramePr>
          <p:nvPr/>
        </p:nvGraphicFramePr>
        <p:xfrm>
          <a:off x="2209800" y="3276600"/>
          <a:ext cx="3868738" cy="822325"/>
        </p:xfrm>
        <a:graphic>
          <a:graphicData uri="http://schemas.openxmlformats.org/presentationml/2006/ole">
            <mc:AlternateContent xmlns:mc="http://schemas.openxmlformats.org/markup-compatibility/2006">
              <mc:Choice xmlns:v="urn:schemas-microsoft-com:vml" Requires="v">
                <p:oleObj spid="_x0000_s4166" name="Equation" r:id="rId9" imgW="1854000" imgH="393480" progId="Equation.DSMT4">
                  <p:embed/>
                </p:oleObj>
              </mc:Choice>
              <mc:Fallback>
                <p:oleObj name="Equation" r:id="rId9" imgW="1854000" imgH="393480" progId="Equation.DSMT4">
                  <p:embed/>
                  <p:pic>
                    <p:nvPicPr>
                      <p:cNvPr id="41994"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276600"/>
                        <a:ext cx="38687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1"/>
          <p:cNvGrpSpPr>
            <a:grpSpLocks/>
          </p:cNvGrpSpPr>
          <p:nvPr/>
        </p:nvGrpSpPr>
        <p:grpSpPr bwMode="auto">
          <a:xfrm>
            <a:off x="609600" y="4419600"/>
            <a:ext cx="8016875" cy="914400"/>
            <a:chOff x="336" y="2736"/>
            <a:chExt cx="5050" cy="576"/>
          </a:xfrm>
        </p:grpSpPr>
        <p:sp>
          <p:nvSpPr>
            <p:cNvPr id="12" name="Rectangle 12"/>
            <p:cNvSpPr>
              <a:spLocks noChangeArrowheads="1"/>
            </p:cNvSpPr>
            <p:nvPr/>
          </p:nvSpPr>
          <p:spPr bwMode="auto">
            <a:xfrm>
              <a:off x="336" y="2736"/>
              <a:ext cx="4992"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3" name="Text Box 13"/>
            <p:cNvSpPr txBox="1">
              <a:spLocks noChangeArrowheads="1"/>
            </p:cNvSpPr>
            <p:nvPr/>
          </p:nvSpPr>
          <p:spPr bwMode="auto">
            <a:xfrm>
              <a:off x="528" y="2784"/>
              <a:ext cx="48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Unfortunately, neither of these new limits are defined, since the left and right hand limits do not match.</a:t>
              </a:r>
            </a:p>
          </p:txBody>
        </p:sp>
      </p:grpSp>
      <p:sp>
        <p:nvSpPr>
          <p:cNvPr id="14" name="Text Box 14"/>
          <p:cNvSpPr txBox="1">
            <a:spLocks noChangeArrowheads="1"/>
          </p:cNvSpPr>
          <p:nvPr/>
        </p:nvSpPr>
        <p:spPr bwMode="auto">
          <a:xfrm>
            <a:off x="762000" y="54102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We will have to be more creative.  Just see if you can follow this proof.  Don’t worry that you wouldn’t have thought of it.</a:t>
            </a:r>
          </a:p>
        </p:txBody>
      </p:sp>
      <p:grpSp>
        <p:nvGrpSpPr>
          <p:cNvPr id="15" name="Group 15"/>
          <p:cNvGrpSpPr>
            <a:grpSpLocks/>
          </p:cNvGrpSpPr>
          <p:nvPr/>
        </p:nvGrpSpPr>
        <p:grpSpPr bwMode="auto">
          <a:xfrm>
            <a:off x="609600" y="4419600"/>
            <a:ext cx="8016875" cy="914400"/>
            <a:chOff x="336" y="2736"/>
            <a:chExt cx="5050" cy="576"/>
          </a:xfrm>
        </p:grpSpPr>
        <p:sp>
          <p:nvSpPr>
            <p:cNvPr id="16" name="Rectangle 16"/>
            <p:cNvSpPr>
              <a:spLocks noChangeArrowheads="1"/>
            </p:cNvSpPr>
            <p:nvPr/>
          </p:nvSpPr>
          <p:spPr bwMode="auto">
            <a:xfrm>
              <a:off x="336" y="2736"/>
              <a:ext cx="4992"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7" name="Text Box 17"/>
            <p:cNvSpPr txBox="1">
              <a:spLocks noChangeArrowheads="1"/>
            </p:cNvSpPr>
            <p:nvPr/>
          </p:nvSpPr>
          <p:spPr bwMode="auto">
            <a:xfrm>
              <a:off x="528" y="2784"/>
              <a:ext cx="4858"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2400" b="0" i="0" u="none" strike="noStrike" kern="0" cap="none" spc="0" normalizeH="0" baseline="0" noProof="0" smtClean="0">
                  <a:ln>
                    <a:noFill/>
                  </a:ln>
                  <a:solidFill>
                    <a:srgbClr val="000000"/>
                  </a:solidFill>
                  <a:effectLst/>
                  <a:uLnTx/>
                  <a:uFillTx/>
                  <a:latin typeface="Arial" panose="020B0604020202020204" pitchFamily="34" charset="0"/>
                </a:rPr>
                <a:t>Unfortunately, neither of these new limits are defined, since the left and right hand limits do not match.</a:t>
              </a:r>
            </a:p>
          </p:txBody>
        </p:sp>
      </p:grpSp>
      <p:graphicFrame>
        <p:nvGraphicFramePr>
          <p:cNvPr id="18" name="Object 18"/>
          <p:cNvGraphicFramePr>
            <a:graphicFrameLocks noChangeAspect="1"/>
          </p:cNvGraphicFramePr>
          <p:nvPr/>
        </p:nvGraphicFramePr>
        <p:xfrm>
          <a:off x="8686800" y="6477000"/>
          <a:ext cx="292100" cy="214313"/>
        </p:xfrm>
        <a:graphic>
          <a:graphicData uri="http://schemas.openxmlformats.org/presentationml/2006/ole">
            <mc:AlternateContent xmlns:mc="http://schemas.openxmlformats.org/markup-compatibility/2006">
              <mc:Choice xmlns:v="urn:schemas-microsoft-com:vml" Requires="v">
                <p:oleObj spid="_x0000_s4167" name="Equation" r:id="rId11" imgW="190440" imgH="139680" progId="Equation.DSMT4">
                  <p:embed/>
                </p:oleObj>
              </mc:Choice>
              <mc:Fallback>
                <p:oleObj name="Equation" r:id="rId11" imgW="190440" imgH="139680" progId="Equation.DSMT4">
                  <p:embed/>
                  <p:pic>
                    <p:nvPicPr>
                      <p:cNvPr id="42002"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86800" y="6477000"/>
                        <a:ext cx="2921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8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14"/>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utoUpdateAnimBg="0"/>
      <p:bldP spid="1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18"/>
          <p:cNvSpPr>
            <a:spLocks noChangeArrowheads="1"/>
          </p:cNvSpPr>
          <p:nvPr/>
        </p:nvSpPr>
        <p:spPr bwMode="auto">
          <a:xfrm>
            <a:off x="1981200" y="228600"/>
            <a:ext cx="8001000" cy="838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7175" name="Oval 2"/>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7176" name="Line 3"/>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177" name="Line 4"/>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178" name="Text Box 5"/>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43014" name="Line 6"/>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5" name="Freeform 7"/>
          <p:cNvSpPr>
            <a:spLocks/>
          </p:cNvSpPr>
          <p:nvPr/>
        </p:nvSpPr>
        <p:spPr bwMode="auto">
          <a:xfrm>
            <a:off x="5410200" y="2208214"/>
            <a:ext cx="1341438" cy="1449387"/>
          </a:xfrm>
          <a:custGeom>
            <a:avLst/>
            <a:gdLst>
              <a:gd name="T0" fmla="*/ 0 w 845"/>
              <a:gd name="T1" fmla="*/ 2147483647 h 913"/>
              <a:gd name="T2" fmla="*/ 2129533797 w 845"/>
              <a:gd name="T3" fmla="*/ 0 h 913"/>
              <a:gd name="T4" fmla="*/ 0 60000 65536"/>
              <a:gd name="T5" fmla="*/ 0 60000 65536"/>
              <a:gd name="T6" fmla="*/ 0 w 845"/>
              <a:gd name="T7" fmla="*/ 0 h 913"/>
              <a:gd name="T8" fmla="*/ 845 w 845"/>
              <a:gd name="T9" fmla="*/ 913 h 913"/>
            </a:gdLst>
            <a:ahLst/>
            <a:cxnLst>
              <a:cxn ang="T4">
                <a:pos x="T0" y="T1"/>
              </a:cxn>
              <a:cxn ang="T5">
                <a:pos x="T2" y="T3"/>
              </a:cxn>
            </a:cxnLst>
            <a:rect l="T6" t="T7" r="T8" b="T9"/>
            <a:pathLst>
              <a:path w="845" h="913">
                <a:moveTo>
                  <a:pt x="0" y="913"/>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43016" name="Text Box 8"/>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43017" name="Object 9"/>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5174" name="Equation" r:id="rId3" imgW="126720" imgH="177480" progId="Equation.DSMT4">
                  <p:embed/>
                </p:oleObj>
              </mc:Choice>
              <mc:Fallback>
                <p:oleObj name="Equation" r:id="rId3" imgW="126720" imgH="177480" progId="Equation.DSMT4">
                  <p:embed/>
                  <p:pic>
                    <p:nvPicPr>
                      <p:cNvPr id="4301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2" name="Text Box 10"/>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43019" name="Object 11"/>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5175" name="Equation" r:id="rId5" imgW="355320" imgH="177480" progId="Equation.DSMT4">
                  <p:embed/>
                </p:oleObj>
              </mc:Choice>
              <mc:Fallback>
                <p:oleObj name="Equation" r:id="rId5" imgW="355320" imgH="177480" progId="Equation.DSMT4">
                  <p:embed/>
                  <p:pic>
                    <p:nvPicPr>
                      <p:cNvPr id="4301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0" name="Object 12"/>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5176" name="Equation" r:id="rId7" imgW="330120" imgH="177480" progId="Equation.DSMT4">
                  <p:embed/>
                </p:oleObj>
              </mc:Choice>
              <mc:Fallback>
                <p:oleObj name="Equation" r:id="rId7" imgW="330120" imgH="177480" progId="Equation.DSMT4">
                  <p:embed/>
                  <p:pic>
                    <p:nvPicPr>
                      <p:cNvPr id="4302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3" name="Text Box 13"/>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P(x,y)</a:t>
            </a:r>
          </a:p>
        </p:txBody>
      </p:sp>
      <p:sp>
        <p:nvSpPr>
          <p:cNvPr id="7184" name="Oval 14"/>
          <p:cNvSpPr>
            <a:spLocks noChangeArrowheads="1"/>
          </p:cNvSpPr>
          <p:nvPr/>
        </p:nvSpPr>
        <p:spPr bwMode="auto">
          <a:xfrm>
            <a:off x="6734176" y="2192338"/>
            <a:ext cx="36513" cy="36512"/>
          </a:xfrm>
          <a:prstGeom prst="ellipse">
            <a:avLst/>
          </a:prstGeom>
          <a:solidFill>
            <a:srgbClr val="00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7185" name="Text Box 15"/>
          <p:cNvSpPr txBox="1">
            <a:spLocks noChangeArrowheads="1"/>
          </p:cNvSpPr>
          <p:nvPr/>
        </p:nvSpPr>
        <p:spPr bwMode="auto">
          <a:xfrm>
            <a:off x="2041525" y="228601"/>
            <a:ext cx="79632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Note: The following proof assumes positive values of      .</a:t>
            </a:r>
          </a:p>
          <a:p>
            <a:pPr eaLnBrk="1" hangingPunct="1"/>
            <a:r>
              <a:rPr lang="en-US" altLang="hu-HU"/>
              <a:t>          You could do a similar proof for negative values. </a:t>
            </a:r>
          </a:p>
        </p:txBody>
      </p:sp>
      <p:graphicFrame>
        <p:nvGraphicFramePr>
          <p:cNvPr id="7173" name="Object 17"/>
          <p:cNvGraphicFramePr>
            <a:graphicFrameLocks noChangeAspect="1"/>
          </p:cNvGraphicFramePr>
          <p:nvPr/>
        </p:nvGraphicFramePr>
        <p:xfrm>
          <a:off x="9372601" y="228601"/>
          <a:ext cx="320675" cy="447675"/>
        </p:xfrm>
        <a:graphic>
          <a:graphicData uri="http://schemas.openxmlformats.org/presentationml/2006/ole">
            <mc:AlternateContent xmlns:mc="http://schemas.openxmlformats.org/markup-compatibility/2006">
              <mc:Choice xmlns:v="urn:schemas-microsoft-com:vml" Requires="v">
                <p:oleObj spid="_x0000_s5177" name="Equation" r:id="rId9" imgW="126720" imgH="177480" progId="Equation.DSMT4">
                  <p:embed/>
                </p:oleObj>
              </mc:Choice>
              <mc:Fallback>
                <p:oleObj name="Equation" r:id="rId9" imgW="126720" imgH="177480" progId="Equation.DSMT4">
                  <p:embed/>
                  <p:pic>
                    <p:nvPicPr>
                      <p:cNvPr id="7173"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2601" y="228601"/>
                        <a:ext cx="3206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7" name="Rectangle 19"/>
          <p:cNvSpPr>
            <a:spLocks noChangeArrowheads="1"/>
          </p:cNvSpPr>
          <p:nvPr/>
        </p:nvSpPr>
        <p:spPr bwMode="auto">
          <a:xfrm>
            <a:off x="1905000" y="0"/>
            <a:ext cx="8229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Tree>
    <p:extLst>
      <p:ext uri="{BB962C8B-B14F-4D97-AF65-F5344CB8AC3E}">
        <p14:creationId xmlns:p14="http://schemas.microsoft.com/office/powerpoint/2010/main" val="102739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27"/>
                                        </p:tgtEl>
                                        <p:attrNameLst>
                                          <p:attrName>style.visibility</p:attrName>
                                        </p:attrNameLst>
                                      </p:cBhvr>
                                      <p:to>
                                        <p:strVal val="visible"/>
                                      </p:to>
                                    </p:set>
                                    <p:animEffect transition="in" filter="dissolve">
                                      <p:cBhvr>
                                        <p:cTn id="7" dur="1000"/>
                                        <p:tgtEl>
                                          <p:spTgt spid="43027"/>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43015"/>
                                        </p:tgtEl>
                                        <p:attrNameLst>
                                          <p:attrName>style.visibility</p:attrName>
                                        </p:attrNameLst>
                                      </p:cBhvr>
                                      <p:to>
                                        <p:strVal val="visible"/>
                                      </p:to>
                                    </p:set>
                                    <p:animEffect transition="in" filter="wipe(down)">
                                      <p:cBhvr>
                                        <p:cTn id="11" dur="500"/>
                                        <p:tgtEl>
                                          <p:spTgt spid="43015"/>
                                        </p:tgtEl>
                                      </p:cBhvr>
                                    </p:animEffect>
                                  </p:childTnLst>
                                </p:cTn>
                              </p:par>
                            </p:childTnLst>
                          </p:cTn>
                        </p:par>
                        <p:par>
                          <p:cTn id="12" fill="hold" nodeType="afterGroup">
                            <p:stCondLst>
                              <p:cond delay="1500"/>
                            </p:stCondLst>
                            <p:childTnLst>
                              <p:par>
                                <p:cTn id="13" presetID="1" presetClass="entr" presetSubtype="0" fill="hold" grpId="0" nodeType="afterEffect">
                                  <p:stCondLst>
                                    <p:cond delay="0"/>
                                  </p:stCondLst>
                                  <p:childTnLst>
                                    <p:set>
                                      <p:cBhvr>
                                        <p:cTn id="14" dur="1" fill="hold">
                                          <p:stCondLst>
                                            <p:cond delay="499"/>
                                          </p:stCondLst>
                                        </p:cTn>
                                        <p:tgtEl>
                                          <p:spTgt spid="43016"/>
                                        </p:tgtEl>
                                        <p:attrNameLst>
                                          <p:attrName>style.visibility</p:attrName>
                                        </p:attrNameLst>
                                      </p:cBhvr>
                                      <p:to>
                                        <p:strVal val="visible"/>
                                      </p:to>
                                    </p:set>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499"/>
                                          </p:stCondLst>
                                        </p:cTn>
                                        <p:tgtEl>
                                          <p:spTgt spid="43017"/>
                                        </p:tgtEl>
                                        <p:attrNameLst>
                                          <p:attrName>style.visibility</p:attrName>
                                        </p:attrNameLst>
                                      </p:cBhvr>
                                      <p:to>
                                        <p:strVal val="visible"/>
                                      </p:to>
                                    </p:set>
                                  </p:childTnLst>
                                </p:cTn>
                              </p:par>
                            </p:childTnLst>
                          </p:cTn>
                        </p:par>
                        <p:par>
                          <p:cTn id="18" fill="hold" nodeType="afterGroup">
                            <p:stCondLst>
                              <p:cond delay="2500"/>
                            </p:stCondLst>
                            <p:childTnLst>
                              <p:par>
                                <p:cTn id="19" presetID="22" presetClass="entr" presetSubtype="1"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wipe(up)">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3019"/>
                                        </p:tgtEl>
                                        <p:attrNameLst>
                                          <p:attrName>style.visibility</p:attrName>
                                        </p:attrNameLst>
                                      </p:cBhvr>
                                      <p:to>
                                        <p:strVal val="visible"/>
                                      </p:to>
                                    </p:set>
                                    <p:animEffect transition="in" filter="wipe(left)">
                                      <p:cBhvr>
                                        <p:cTn id="26" dur="500"/>
                                        <p:tgtEl>
                                          <p:spTgt spid="430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3020"/>
                                        </p:tgtEl>
                                        <p:attrNameLst>
                                          <p:attrName>style.visibility</p:attrName>
                                        </p:attrNameLst>
                                      </p:cBhvr>
                                      <p:to>
                                        <p:strVal val="visible"/>
                                      </p:to>
                                    </p:set>
                                    <p:animEffect transition="in" filter="wipe(left)">
                                      <p:cBhvr>
                                        <p:cTn id="31"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utoUpdateAnimBg="0"/>
      <p:bldP spid="430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382000" y="2057400"/>
            <a:ext cx="1828800" cy="1524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8202"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8203"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204"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205"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8206"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207" name="Freeform 8"/>
          <p:cNvSpPr>
            <a:spLocks/>
          </p:cNvSpPr>
          <p:nvPr/>
        </p:nvSpPr>
        <p:spPr bwMode="auto">
          <a:xfrm>
            <a:off x="5410200" y="2209800"/>
            <a:ext cx="1341438" cy="1447800"/>
          </a:xfrm>
          <a:custGeom>
            <a:avLst/>
            <a:gdLst>
              <a:gd name="T0" fmla="*/ 0 w 845"/>
              <a:gd name="T1" fmla="*/ 2147483647 h 912"/>
              <a:gd name="T2" fmla="*/ 2129533797 w 845"/>
              <a:gd name="T3" fmla="*/ 0 h 912"/>
              <a:gd name="T4" fmla="*/ 0 60000 65536"/>
              <a:gd name="T5" fmla="*/ 0 60000 65536"/>
              <a:gd name="T6" fmla="*/ 0 w 845"/>
              <a:gd name="T7" fmla="*/ 0 h 912"/>
              <a:gd name="T8" fmla="*/ 845 w 845"/>
              <a:gd name="T9" fmla="*/ 912 h 912"/>
            </a:gdLst>
            <a:ahLst/>
            <a:cxnLst>
              <a:cxn ang="T4">
                <a:pos x="T0" y="T1"/>
              </a:cxn>
              <a:cxn ang="T5">
                <a:pos x="T2" y="T3"/>
              </a:cxn>
            </a:cxnLst>
            <a:rect l="T6" t="T7" r="T8" b="T9"/>
            <a:pathLst>
              <a:path w="845" h="912">
                <a:moveTo>
                  <a:pt x="0" y="912"/>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8208"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8194"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6237" name="Equation" r:id="rId3" imgW="126720" imgH="177480" progId="Equation.DSMT4">
                  <p:embed/>
                </p:oleObj>
              </mc:Choice>
              <mc:Fallback>
                <p:oleObj name="Equation" r:id="rId3" imgW="126720" imgH="177480" progId="Equation.DSMT4">
                  <p:embed/>
                  <p:pic>
                    <p:nvPicPr>
                      <p:cNvPr id="819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9"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8195"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6238" name="Equation" r:id="rId5" imgW="355320" imgH="177480" progId="Equation.DSMT4">
                  <p:embed/>
                </p:oleObj>
              </mc:Choice>
              <mc:Fallback>
                <p:oleObj name="Equation" r:id="rId5" imgW="355320" imgH="177480" progId="Equation.DSMT4">
                  <p:embed/>
                  <p:pic>
                    <p:nvPicPr>
                      <p:cNvPr id="8195"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6239" name="Equation" r:id="rId7" imgW="330120" imgH="177480" progId="Equation.DSMT4">
                  <p:embed/>
                </p:oleObj>
              </mc:Choice>
              <mc:Fallback>
                <p:oleObj name="Equation" r:id="rId7" imgW="330120" imgH="177480" progId="Equation.DSMT4">
                  <p:embed/>
                  <p:pic>
                    <p:nvPicPr>
                      <p:cNvPr id="8196"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0"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P(x,y)</a:t>
            </a:r>
          </a:p>
        </p:txBody>
      </p:sp>
      <p:sp>
        <p:nvSpPr>
          <p:cNvPr id="44047" name="Freeform 15"/>
          <p:cNvSpPr>
            <a:spLocks/>
          </p:cNvSpPr>
          <p:nvPr/>
        </p:nvSpPr>
        <p:spPr bwMode="auto">
          <a:xfrm>
            <a:off x="6748464" y="1524000"/>
            <a:ext cx="642937" cy="685800"/>
          </a:xfrm>
          <a:custGeom>
            <a:avLst/>
            <a:gdLst>
              <a:gd name="T0" fmla="*/ 0 w 405"/>
              <a:gd name="T1" fmla="*/ 1088707589 h 432"/>
              <a:gd name="T2" fmla="*/ 1020661783 w 405"/>
              <a:gd name="T3" fmla="*/ 0 h 432"/>
              <a:gd name="T4" fmla="*/ 0 60000 65536"/>
              <a:gd name="T5" fmla="*/ 0 60000 65536"/>
              <a:gd name="T6" fmla="*/ 0 w 405"/>
              <a:gd name="T7" fmla="*/ 0 h 432"/>
              <a:gd name="T8" fmla="*/ 405 w 405"/>
              <a:gd name="T9" fmla="*/ 432 h 432"/>
            </a:gdLst>
            <a:ahLst/>
            <a:cxnLst>
              <a:cxn ang="T4">
                <a:pos x="T0" y="T1"/>
              </a:cxn>
              <a:cxn ang="T5">
                <a:pos x="T2" y="T3"/>
              </a:cxn>
            </a:cxnLst>
            <a:rect l="T6" t="T7" r="T8" b="T9"/>
            <a:pathLst>
              <a:path w="405" h="432">
                <a:moveTo>
                  <a:pt x="0" y="432"/>
                </a:moveTo>
                <a:lnTo>
                  <a:pt x="40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44048"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4049"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44050"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44051"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44052" name="Object 20"/>
          <p:cNvGraphicFramePr>
            <a:graphicFrameLocks noChangeAspect="1"/>
          </p:cNvGraphicFramePr>
          <p:nvPr/>
        </p:nvGraphicFramePr>
        <p:xfrm>
          <a:off x="8534400" y="2133600"/>
          <a:ext cx="1447800" cy="774700"/>
        </p:xfrm>
        <a:graphic>
          <a:graphicData uri="http://schemas.openxmlformats.org/presentationml/2006/ole">
            <mc:AlternateContent xmlns:mc="http://schemas.openxmlformats.org/markup-compatibility/2006">
              <mc:Choice xmlns:v="urn:schemas-microsoft-com:vml" Requires="v">
                <p:oleObj spid="_x0000_s6240" name="Equation" r:id="rId9" imgW="736560" imgH="393480" progId="Equation.DSMT4">
                  <p:embed/>
                </p:oleObj>
              </mc:Choice>
              <mc:Fallback>
                <p:oleObj name="Equation" r:id="rId9" imgW="736560" imgH="393480" progId="Equation.DSMT4">
                  <p:embed/>
                  <p:pic>
                    <p:nvPicPr>
                      <p:cNvPr id="44052"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4400" y="2133600"/>
                        <a:ext cx="14478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3" name="Object 21"/>
          <p:cNvGraphicFramePr>
            <a:graphicFrameLocks noChangeAspect="1"/>
          </p:cNvGraphicFramePr>
          <p:nvPr/>
        </p:nvGraphicFramePr>
        <p:xfrm>
          <a:off x="8534400" y="3048000"/>
          <a:ext cx="1398588" cy="349250"/>
        </p:xfrm>
        <a:graphic>
          <a:graphicData uri="http://schemas.openxmlformats.org/presentationml/2006/ole">
            <mc:AlternateContent xmlns:mc="http://schemas.openxmlformats.org/markup-compatibility/2006">
              <mc:Choice xmlns:v="urn:schemas-microsoft-com:vml" Requires="v">
                <p:oleObj spid="_x0000_s6241" name="Equation" r:id="rId11" imgW="711000" imgH="177480" progId="Equation.DSMT4">
                  <p:embed/>
                </p:oleObj>
              </mc:Choice>
              <mc:Fallback>
                <p:oleObj name="Equation" r:id="rId11" imgW="711000" imgH="177480" progId="Equation.DSMT4">
                  <p:embed/>
                  <p:pic>
                    <p:nvPicPr>
                      <p:cNvPr id="44053"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3048000"/>
                        <a:ext cx="139858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4" name="Object 22"/>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6242" name="Equation" r:id="rId13" imgW="571320" imgH="253800" progId="Equation.DSMT4">
                  <p:embed/>
                </p:oleObj>
              </mc:Choice>
              <mc:Fallback>
                <p:oleObj name="Equation" r:id="rId13" imgW="571320" imgH="253800" progId="Equation.DSMT4">
                  <p:embed/>
                  <p:pic>
                    <p:nvPicPr>
                      <p:cNvPr id="44054"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4055" name="AutoShape 23"/>
          <p:cNvCxnSpPr>
            <a:cxnSpLocks noChangeShapeType="1"/>
          </p:cNvCxnSpPr>
          <p:nvPr/>
        </p:nvCxnSpPr>
        <p:spPr bwMode="auto">
          <a:xfrm rot="10800000">
            <a:off x="8077200" y="1549401"/>
            <a:ext cx="457200" cy="1673225"/>
          </a:xfrm>
          <a:prstGeom prst="curvedConnector2">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cxnSp>
      <p:graphicFrame>
        <p:nvGraphicFramePr>
          <p:cNvPr id="44056" name="Object 24"/>
          <p:cNvGraphicFramePr>
            <a:graphicFrameLocks noChangeAspect="1"/>
          </p:cNvGraphicFramePr>
          <p:nvPr/>
        </p:nvGraphicFramePr>
        <p:xfrm>
          <a:off x="10210800" y="6477001"/>
          <a:ext cx="292100" cy="214313"/>
        </p:xfrm>
        <a:graphic>
          <a:graphicData uri="http://schemas.openxmlformats.org/presentationml/2006/ole">
            <mc:AlternateContent xmlns:mc="http://schemas.openxmlformats.org/markup-compatibility/2006">
              <mc:Choice xmlns:v="urn:schemas-microsoft-com:vml" Requires="v">
                <p:oleObj spid="_x0000_s6243" name="Equation" r:id="rId15" imgW="190440" imgH="139680" progId="Equation.DSMT4">
                  <p:embed/>
                </p:oleObj>
              </mc:Choice>
              <mc:Fallback>
                <p:oleObj name="Equation" r:id="rId15" imgW="190440" imgH="139680" progId="Equation.DSMT4">
                  <p:embed/>
                  <p:pic>
                    <p:nvPicPr>
                      <p:cNvPr id="44056"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10800" y="6477001"/>
                        <a:ext cx="2921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32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4047"/>
                                        </p:tgtEl>
                                        <p:attrNameLst>
                                          <p:attrName>style.visibility</p:attrName>
                                        </p:attrNameLst>
                                      </p:cBhvr>
                                      <p:to>
                                        <p:strVal val="visible"/>
                                      </p:to>
                                    </p:set>
                                    <p:animEffect transition="in" filter="wipe(down)">
                                      <p:cBhvr>
                                        <p:cTn id="7" dur="500"/>
                                        <p:tgtEl>
                                          <p:spTgt spid="4404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4048"/>
                                        </p:tgtEl>
                                        <p:attrNameLst>
                                          <p:attrName>style.visibility</p:attrName>
                                        </p:attrNameLst>
                                      </p:cBhvr>
                                      <p:to>
                                        <p:strVal val="visible"/>
                                      </p:to>
                                    </p:set>
                                    <p:animEffect transition="in" filter="wipe(up)">
                                      <p:cBhvr>
                                        <p:cTn id="11" dur="500"/>
                                        <p:tgtEl>
                                          <p:spTgt spid="44048"/>
                                        </p:tgtEl>
                                      </p:cBhvr>
                                    </p:animEffect>
                                  </p:childTnLst>
                                </p:cTn>
                              </p:par>
                            </p:childTnLst>
                          </p:cTn>
                        </p:par>
                        <p:par>
                          <p:cTn id="12" fill="hold" nodeType="afterGroup">
                            <p:stCondLst>
                              <p:cond delay="1000"/>
                            </p:stCondLst>
                            <p:childTnLst>
                              <p:par>
                                <p:cTn id="13" presetID="1" presetClass="entr" presetSubtype="0" fill="hold" grpId="0" nodeType="afterEffect">
                                  <p:stCondLst>
                                    <p:cond delay="1000"/>
                                  </p:stCondLst>
                                  <p:childTnLst>
                                    <p:set>
                                      <p:cBhvr>
                                        <p:cTn id="14" dur="1" fill="hold">
                                          <p:stCondLst>
                                            <p:cond delay="499"/>
                                          </p:stCondLst>
                                        </p:cTn>
                                        <p:tgtEl>
                                          <p:spTgt spid="44049"/>
                                        </p:tgtEl>
                                        <p:attrNameLst>
                                          <p:attrName>style.visibility</p:attrName>
                                        </p:attrNameLst>
                                      </p:cBhvr>
                                      <p:to>
                                        <p:strVal val="visible"/>
                                      </p:to>
                                    </p:set>
                                  </p:childTnLst>
                                </p:cTn>
                              </p:par>
                            </p:childTnLst>
                          </p:cTn>
                        </p:par>
                        <p:par>
                          <p:cTn id="15" fill="hold" nodeType="afterGroup">
                            <p:stCondLst>
                              <p:cond delay="2500"/>
                            </p:stCondLst>
                            <p:childTnLst>
                              <p:par>
                                <p:cTn id="16" presetID="1" presetClass="entr" presetSubtype="0" fill="hold" grpId="0" nodeType="afterEffect">
                                  <p:stCondLst>
                                    <p:cond delay="1000"/>
                                  </p:stCondLst>
                                  <p:childTnLst>
                                    <p:set>
                                      <p:cBhvr>
                                        <p:cTn id="17" dur="1" fill="hold">
                                          <p:stCondLst>
                                            <p:cond delay="499"/>
                                          </p:stCondLst>
                                        </p:cTn>
                                        <p:tgtEl>
                                          <p:spTgt spid="44050"/>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grpId="0" nodeType="afterEffect">
                                  <p:stCondLst>
                                    <p:cond delay="1000"/>
                                  </p:stCondLst>
                                  <p:childTnLst>
                                    <p:set>
                                      <p:cBhvr>
                                        <p:cTn id="20" dur="1" fill="hold">
                                          <p:stCondLst>
                                            <p:cond delay="499"/>
                                          </p:stCondLst>
                                        </p:cTn>
                                        <p:tgtEl>
                                          <p:spTgt spid="440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4034"/>
                                        </p:tgtEl>
                                        <p:attrNameLst>
                                          <p:attrName>style.visibility</p:attrName>
                                        </p:attrNameLst>
                                      </p:cBhvr>
                                      <p:to>
                                        <p:strVal val="visible"/>
                                      </p:to>
                                    </p:set>
                                    <p:animEffect transition="in" filter="wipe(up)">
                                      <p:cBhvr>
                                        <p:cTn id="25" dur="500"/>
                                        <p:tgtEl>
                                          <p:spTgt spid="44034"/>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44052"/>
                                        </p:tgtEl>
                                        <p:attrNameLst>
                                          <p:attrName>style.visibility</p:attrName>
                                        </p:attrNameLst>
                                      </p:cBhvr>
                                      <p:to>
                                        <p:strVal val="visible"/>
                                      </p:to>
                                    </p:set>
                                    <p:animEffect transition="in" filter="wipe(left)">
                                      <p:cBhvr>
                                        <p:cTn id="29" dur="500"/>
                                        <p:tgtEl>
                                          <p:spTgt spid="440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4053"/>
                                        </p:tgtEl>
                                        <p:attrNameLst>
                                          <p:attrName>style.visibility</p:attrName>
                                        </p:attrNameLst>
                                      </p:cBhvr>
                                      <p:to>
                                        <p:strVal val="visible"/>
                                      </p:to>
                                    </p:set>
                                    <p:animEffect transition="in" filter="wipe(left)">
                                      <p:cBhvr>
                                        <p:cTn id="34" dur="500"/>
                                        <p:tgtEl>
                                          <p:spTgt spid="440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44055"/>
                                        </p:tgtEl>
                                        <p:attrNameLst>
                                          <p:attrName>style.visibility</p:attrName>
                                        </p:attrNameLst>
                                      </p:cBhvr>
                                      <p:to>
                                        <p:strVal val="visible"/>
                                      </p:to>
                                    </p:set>
                                    <p:animEffect transition="in" filter="wipe(down)">
                                      <p:cBhvr>
                                        <p:cTn id="39" dur="500"/>
                                        <p:tgtEl>
                                          <p:spTgt spid="44055"/>
                                        </p:tgtEl>
                                      </p:cBhvr>
                                    </p:animEffec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499"/>
                                          </p:stCondLst>
                                        </p:cTn>
                                        <p:tgtEl>
                                          <p:spTgt spid="44054"/>
                                        </p:tgtEl>
                                        <p:attrNameLst>
                                          <p:attrName>style.visibility</p:attrName>
                                        </p:attrNameLst>
                                      </p:cBhvr>
                                      <p:to>
                                        <p:strVal val="visible"/>
                                      </p:to>
                                    </p:se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499"/>
                                          </p:stCondLst>
                                        </p:cTn>
                                        <p:tgtEl>
                                          <p:spTgt spid="44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49" grpId="0" autoUpdateAnimBg="0"/>
      <p:bldP spid="44050" grpId="0" autoUpdateAnimBg="0"/>
      <p:bldP spid="4405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Oval 2"/>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9223" name="Line 3"/>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224" name="Line 4"/>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225" name="Text Box 5"/>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9226" name="Line 6"/>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227" name="Freeform 7"/>
          <p:cNvSpPr>
            <a:spLocks/>
          </p:cNvSpPr>
          <p:nvPr/>
        </p:nvSpPr>
        <p:spPr bwMode="auto">
          <a:xfrm>
            <a:off x="5410200" y="2209800"/>
            <a:ext cx="1341438" cy="1447800"/>
          </a:xfrm>
          <a:custGeom>
            <a:avLst/>
            <a:gdLst>
              <a:gd name="T0" fmla="*/ 0 w 845"/>
              <a:gd name="T1" fmla="*/ 2147483647 h 912"/>
              <a:gd name="T2" fmla="*/ 2129533797 w 845"/>
              <a:gd name="T3" fmla="*/ 0 h 912"/>
              <a:gd name="T4" fmla="*/ 0 60000 65536"/>
              <a:gd name="T5" fmla="*/ 0 60000 65536"/>
              <a:gd name="T6" fmla="*/ 0 w 845"/>
              <a:gd name="T7" fmla="*/ 0 h 912"/>
              <a:gd name="T8" fmla="*/ 845 w 845"/>
              <a:gd name="T9" fmla="*/ 912 h 912"/>
            </a:gdLst>
            <a:ahLst/>
            <a:cxnLst>
              <a:cxn ang="T4">
                <a:pos x="T0" y="T1"/>
              </a:cxn>
              <a:cxn ang="T5">
                <a:pos x="T2" y="T3"/>
              </a:cxn>
            </a:cxnLst>
            <a:rect l="T6" t="T7" r="T8" b="T9"/>
            <a:pathLst>
              <a:path w="845" h="912">
                <a:moveTo>
                  <a:pt x="0" y="912"/>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9228" name="Text Box 8"/>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9218" name="Object 9"/>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7222" name="Equation" r:id="rId3" imgW="126720" imgH="177480" progId="Equation.DSMT4">
                  <p:embed/>
                </p:oleObj>
              </mc:Choice>
              <mc:Fallback>
                <p:oleObj name="Equation" r:id="rId3" imgW="126720" imgH="177480" progId="Equation.DSMT4">
                  <p:embed/>
                  <p:pic>
                    <p:nvPicPr>
                      <p:cNvPr id="921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9" name="Text Box 10"/>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9219" name="Object 11"/>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7223" name="Equation" r:id="rId5" imgW="355320" imgH="177480" progId="Equation.DSMT4">
                  <p:embed/>
                </p:oleObj>
              </mc:Choice>
              <mc:Fallback>
                <p:oleObj name="Equation" r:id="rId5" imgW="355320" imgH="177480" progId="Equation.DSMT4">
                  <p:embed/>
                  <p:pic>
                    <p:nvPicPr>
                      <p:cNvPr id="921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12"/>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7224" name="Equation" r:id="rId7" imgW="330120" imgH="177480" progId="Equation.DSMT4">
                  <p:embed/>
                </p:oleObj>
              </mc:Choice>
              <mc:Fallback>
                <p:oleObj name="Equation" r:id="rId7" imgW="330120" imgH="177480" progId="Equation.DSMT4">
                  <p:embed/>
                  <p:pic>
                    <p:nvPicPr>
                      <p:cNvPr id="922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0" name="Text Box 13"/>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9231" name="Freeform 14"/>
          <p:cNvSpPr>
            <a:spLocks/>
          </p:cNvSpPr>
          <p:nvPr/>
        </p:nvSpPr>
        <p:spPr bwMode="auto">
          <a:xfrm>
            <a:off x="6748464" y="1524000"/>
            <a:ext cx="642937" cy="685800"/>
          </a:xfrm>
          <a:custGeom>
            <a:avLst/>
            <a:gdLst>
              <a:gd name="T0" fmla="*/ 0 w 405"/>
              <a:gd name="T1" fmla="*/ 1088707589 h 432"/>
              <a:gd name="T2" fmla="*/ 1020661783 w 405"/>
              <a:gd name="T3" fmla="*/ 0 h 432"/>
              <a:gd name="T4" fmla="*/ 0 60000 65536"/>
              <a:gd name="T5" fmla="*/ 0 60000 65536"/>
              <a:gd name="T6" fmla="*/ 0 w 405"/>
              <a:gd name="T7" fmla="*/ 0 h 432"/>
              <a:gd name="T8" fmla="*/ 405 w 405"/>
              <a:gd name="T9" fmla="*/ 432 h 432"/>
            </a:gdLst>
            <a:ahLst/>
            <a:cxnLst>
              <a:cxn ang="T4">
                <a:pos x="T0" y="T1"/>
              </a:cxn>
              <a:cxn ang="T5">
                <a:pos x="T2" y="T3"/>
              </a:cxn>
            </a:cxnLst>
            <a:rect l="T6" t="T7" r="T8" b="T9"/>
            <a:pathLst>
              <a:path w="405" h="432">
                <a:moveTo>
                  <a:pt x="0" y="432"/>
                </a:moveTo>
                <a:lnTo>
                  <a:pt x="40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9232" name="Line 15"/>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233" name="Text Box 16"/>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9234" name="Text Box 17"/>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9235" name="Text Box 18"/>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9221" name="Object 19"/>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7225" name="Equation" r:id="rId9" imgW="571320" imgH="253800" progId="Equation.DSMT4">
                  <p:embed/>
                </p:oleObj>
              </mc:Choice>
              <mc:Fallback>
                <p:oleObj name="Equation" r:id="rId9" imgW="571320" imgH="253800" progId="Equation.DSMT4">
                  <p:embed/>
                  <p:pic>
                    <p:nvPicPr>
                      <p:cNvPr id="9221"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76" name="Freeform 20"/>
          <p:cNvSpPr>
            <a:spLocks/>
          </p:cNvSpPr>
          <p:nvPr/>
        </p:nvSpPr>
        <p:spPr bwMode="auto">
          <a:xfrm>
            <a:off x="6748464" y="2212976"/>
            <a:ext cx="642937" cy="1444625"/>
          </a:xfrm>
          <a:custGeom>
            <a:avLst/>
            <a:gdLst>
              <a:gd name="T0" fmla="*/ 0 w 405"/>
              <a:gd name="T1" fmla="*/ 0 h 910"/>
              <a:gd name="T2" fmla="*/ 1020661783 w 405"/>
              <a:gd name="T3" fmla="*/ 2147483647 h 910"/>
              <a:gd name="T4" fmla="*/ 0 60000 65536"/>
              <a:gd name="T5" fmla="*/ 0 60000 65536"/>
              <a:gd name="T6" fmla="*/ 0 w 405"/>
              <a:gd name="T7" fmla="*/ 0 h 910"/>
              <a:gd name="T8" fmla="*/ 405 w 405"/>
              <a:gd name="T9" fmla="*/ 910 h 910"/>
            </a:gdLst>
            <a:ahLst/>
            <a:cxnLst>
              <a:cxn ang="T4">
                <a:pos x="T0" y="T1"/>
              </a:cxn>
              <a:cxn ang="T5">
                <a:pos x="T2" y="T3"/>
              </a:cxn>
            </a:cxnLst>
            <a:rect l="T6" t="T7" r="T8" b="T9"/>
            <a:pathLst>
              <a:path w="405" h="910">
                <a:moveTo>
                  <a:pt x="0" y="0"/>
                </a:moveTo>
                <a:lnTo>
                  <a:pt x="405" y="91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Tree>
    <p:extLst>
      <p:ext uri="{BB962C8B-B14F-4D97-AF65-F5344CB8AC3E}">
        <p14:creationId xmlns:p14="http://schemas.microsoft.com/office/powerpoint/2010/main" val="87945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5076"/>
                                        </p:tgtEl>
                                        <p:attrNameLst>
                                          <p:attrName>style.visibility</p:attrName>
                                        </p:attrNameLst>
                                      </p:cBhvr>
                                      <p:to>
                                        <p:strVal val="visible"/>
                                      </p:to>
                                    </p:set>
                                    <p:animEffect transition="in" filter="wipe(up)">
                                      <p:cBhvr>
                                        <p:cTn id="7" dur="500"/>
                                        <p:tgtEl>
                                          <p:spTgt spid="45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2"/>
          <p:cNvSpPr>
            <a:spLocks/>
          </p:cNvSpPr>
          <p:nvPr/>
        </p:nvSpPr>
        <p:spPr bwMode="auto">
          <a:xfrm>
            <a:off x="5410200" y="2209800"/>
            <a:ext cx="1981200" cy="1447800"/>
          </a:xfrm>
          <a:custGeom>
            <a:avLst/>
            <a:gdLst>
              <a:gd name="T0" fmla="*/ 0 w 1248"/>
              <a:gd name="T1" fmla="*/ 2147483647 h 912"/>
              <a:gd name="T2" fmla="*/ 2147483647 w 1248"/>
              <a:gd name="T3" fmla="*/ 2147483647 h 912"/>
              <a:gd name="T4" fmla="*/ 2129531198 w 1248"/>
              <a:gd name="T5" fmla="*/ 0 h 912"/>
              <a:gd name="T6" fmla="*/ 0 w 1248"/>
              <a:gd name="T7" fmla="*/ 2147483647 h 912"/>
              <a:gd name="T8" fmla="*/ 0 60000 65536"/>
              <a:gd name="T9" fmla="*/ 0 60000 65536"/>
              <a:gd name="T10" fmla="*/ 0 60000 65536"/>
              <a:gd name="T11" fmla="*/ 0 60000 65536"/>
              <a:gd name="T12" fmla="*/ 0 w 1248"/>
              <a:gd name="T13" fmla="*/ 0 h 912"/>
              <a:gd name="T14" fmla="*/ 1248 w 1248"/>
              <a:gd name="T15" fmla="*/ 912 h 912"/>
            </a:gdLst>
            <a:ahLst/>
            <a:cxnLst>
              <a:cxn ang="T8">
                <a:pos x="T0" y="T1"/>
              </a:cxn>
              <a:cxn ang="T9">
                <a:pos x="T2" y="T3"/>
              </a:cxn>
              <a:cxn ang="T10">
                <a:pos x="T4" y="T5"/>
              </a:cxn>
              <a:cxn ang="T11">
                <a:pos x="T6" y="T7"/>
              </a:cxn>
            </a:cxnLst>
            <a:rect l="T12" t="T13" r="T14" b="T15"/>
            <a:pathLst>
              <a:path w="1248" h="912">
                <a:moveTo>
                  <a:pt x="0" y="912"/>
                </a:moveTo>
                <a:lnTo>
                  <a:pt x="1248" y="912"/>
                </a:lnTo>
                <a:lnTo>
                  <a:pt x="845" y="0"/>
                </a:lnTo>
                <a:lnTo>
                  <a:pt x="0" y="912"/>
                </a:lnTo>
                <a:close/>
              </a:path>
            </a:pathLst>
          </a:custGeom>
          <a:solidFill>
            <a:srgbClr val="FFFF99"/>
          </a:solidFill>
          <a:ln w="9525">
            <a:solidFill>
              <a:schemeClr val="tx1"/>
            </a:solidFill>
            <a:round/>
            <a:headEnd/>
            <a:tailEnd/>
          </a:ln>
        </p:spPr>
        <p:txBody>
          <a:bodyPr/>
          <a:lstStyle/>
          <a:p>
            <a:endParaRPr lang="hu-HU"/>
          </a:p>
        </p:txBody>
      </p:sp>
      <p:sp>
        <p:nvSpPr>
          <p:cNvPr id="10248"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0249"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0250"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0251"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0252"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253" name="Freeform 8"/>
          <p:cNvSpPr>
            <a:spLocks/>
          </p:cNvSpPr>
          <p:nvPr/>
        </p:nvSpPr>
        <p:spPr bwMode="auto">
          <a:xfrm>
            <a:off x="5410200" y="2209800"/>
            <a:ext cx="1341438" cy="1447800"/>
          </a:xfrm>
          <a:custGeom>
            <a:avLst/>
            <a:gdLst>
              <a:gd name="T0" fmla="*/ 0 w 845"/>
              <a:gd name="T1" fmla="*/ 2147483647 h 912"/>
              <a:gd name="T2" fmla="*/ 2129533797 w 845"/>
              <a:gd name="T3" fmla="*/ 0 h 912"/>
              <a:gd name="T4" fmla="*/ 0 60000 65536"/>
              <a:gd name="T5" fmla="*/ 0 60000 65536"/>
              <a:gd name="T6" fmla="*/ 0 w 845"/>
              <a:gd name="T7" fmla="*/ 0 h 912"/>
              <a:gd name="T8" fmla="*/ 845 w 845"/>
              <a:gd name="T9" fmla="*/ 912 h 912"/>
            </a:gdLst>
            <a:ahLst/>
            <a:cxnLst>
              <a:cxn ang="T4">
                <a:pos x="T0" y="T1"/>
              </a:cxn>
              <a:cxn ang="T5">
                <a:pos x="T2" y="T3"/>
              </a:cxn>
            </a:cxnLst>
            <a:rect l="T6" t="T7" r="T8" b="T9"/>
            <a:pathLst>
              <a:path w="845" h="912">
                <a:moveTo>
                  <a:pt x="0" y="912"/>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0254"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0242"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8259" name="Equation" r:id="rId3" imgW="126720" imgH="177480" progId="Equation.DSMT4">
                  <p:embed/>
                </p:oleObj>
              </mc:Choice>
              <mc:Fallback>
                <p:oleObj name="Equation" r:id="rId3" imgW="126720" imgH="177480" progId="Equation.DSMT4">
                  <p:embed/>
                  <p:pic>
                    <p:nvPicPr>
                      <p:cNvPr id="1024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5"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0243"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8260" name="Equation" r:id="rId5" imgW="355320" imgH="177480" progId="Equation.DSMT4">
                  <p:embed/>
                </p:oleObj>
              </mc:Choice>
              <mc:Fallback>
                <p:oleObj name="Equation" r:id="rId5" imgW="355320" imgH="177480" progId="Equation.DSMT4">
                  <p:embed/>
                  <p:pic>
                    <p:nvPicPr>
                      <p:cNvPr id="1024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8261" name="Equation" r:id="rId7" imgW="330120" imgH="177480" progId="Equation.DSMT4">
                  <p:embed/>
                </p:oleObj>
              </mc:Choice>
              <mc:Fallback>
                <p:oleObj name="Equation" r:id="rId7" imgW="330120" imgH="177480" progId="Equation.DSMT4">
                  <p:embed/>
                  <p:pic>
                    <p:nvPicPr>
                      <p:cNvPr id="1024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0257" name="Freeform 15"/>
          <p:cNvSpPr>
            <a:spLocks/>
          </p:cNvSpPr>
          <p:nvPr/>
        </p:nvSpPr>
        <p:spPr bwMode="auto">
          <a:xfrm>
            <a:off x="6751638" y="1524000"/>
            <a:ext cx="639762" cy="685800"/>
          </a:xfrm>
          <a:custGeom>
            <a:avLst/>
            <a:gdLst>
              <a:gd name="T0" fmla="*/ 0 w 403"/>
              <a:gd name="T1" fmla="*/ 1088707589 h 432"/>
              <a:gd name="T2" fmla="*/ 1015621470 w 403"/>
              <a:gd name="T3" fmla="*/ 0 h 432"/>
              <a:gd name="T4" fmla="*/ 0 60000 65536"/>
              <a:gd name="T5" fmla="*/ 0 60000 65536"/>
              <a:gd name="T6" fmla="*/ 0 w 403"/>
              <a:gd name="T7" fmla="*/ 0 h 432"/>
              <a:gd name="T8" fmla="*/ 403 w 403"/>
              <a:gd name="T9" fmla="*/ 432 h 432"/>
            </a:gdLst>
            <a:ahLst/>
            <a:cxnLst>
              <a:cxn ang="T4">
                <a:pos x="T0" y="T1"/>
              </a:cxn>
              <a:cxn ang="T5">
                <a:pos x="T2" y="T3"/>
              </a:cxn>
            </a:cxnLst>
            <a:rect l="T6" t="T7" r="T8" b="T9"/>
            <a:pathLst>
              <a:path w="403" h="432">
                <a:moveTo>
                  <a:pt x="0" y="432"/>
                </a:moveTo>
                <a:lnTo>
                  <a:pt x="40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0258"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259"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0260"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0261"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0245"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8262" name="Equation" r:id="rId9" imgW="571320" imgH="253800" progId="Equation.DSMT4">
                  <p:embed/>
                </p:oleObj>
              </mc:Choice>
              <mc:Fallback>
                <p:oleObj name="Equation" r:id="rId9" imgW="571320" imgH="253800" progId="Equation.DSMT4">
                  <p:embed/>
                  <p:pic>
                    <p:nvPicPr>
                      <p:cNvPr id="1024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2" name="Freeform 21"/>
          <p:cNvSpPr>
            <a:spLocks/>
          </p:cNvSpPr>
          <p:nvPr/>
        </p:nvSpPr>
        <p:spPr bwMode="auto">
          <a:xfrm>
            <a:off x="6751638" y="2208214"/>
            <a:ext cx="639762" cy="1449387"/>
          </a:xfrm>
          <a:custGeom>
            <a:avLst/>
            <a:gdLst>
              <a:gd name="T0" fmla="*/ 0 w 403"/>
              <a:gd name="T1" fmla="*/ 0 h 913"/>
              <a:gd name="T2" fmla="*/ 1015621470 w 403"/>
              <a:gd name="T3" fmla="*/ 2147483647 h 913"/>
              <a:gd name="T4" fmla="*/ 0 60000 65536"/>
              <a:gd name="T5" fmla="*/ 0 60000 65536"/>
              <a:gd name="T6" fmla="*/ 0 w 403"/>
              <a:gd name="T7" fmla="*/ 0 h 913"/>
              <a:gd name="T8" fmla="*/ 403 w 403"/>
              <a:gd name="T9" fmla="*/ 913 h 913"/>
            </a:gdLst>
            <a:ahLst/>
            <a:cxnLst>
              <a:cxn ang="T4">
                <a:pos x="T0" y="T1"/>
              </a:cxn>
              <a:cxn ang="T5">
                <a:pos x="T2" y="T3"/>
              </a:cxn>
            </a:cxnLst>
            <a:rect l="T6" t="T7" r="T8" b="T9"/>
            <a:pathLst>
              <a:path w="403" h="913">
                <a:moveTo>
                  <a:pt x="0" y="0"/>
                </a:moveTo>
                <a:lnTo>
                  <a:pt x="403" y="913"/>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46102"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46103" name="Object 23"/>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8263" name="Equation" r:id="rId11" imgW="774360" imgH="177480" progId="Equation.DSMT4">
                  <p:embed/>
                </p:oleObj>
              </mc:Choice>
              <mc:Fallback>
                <p:oleObj name="Equation" r:id="rId11" imgW="774360" imgH="177480" progId="Equation.DSMT4">
                  <p:embed/>
                  <p:pic>
                    <p:nvPicPr>
                      <p:cNvPr id="46103"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77090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102"/>
                                        </p:tgtEl>
                                        <p:attrNameLst>
                                          <p:attrName>style.visibility</p:attrName>
                                        </p:attrNameLst>
                                      </p:cBhvr>
                                      <p:to>
                                        <p:strVal val="visible"/>
                                      </p:to>
                                    </p:set>
                                    <p:animEffect transition="in" filter="wipe(left)">
                                      <p:cBhvr>
                                        <p:cTn id="7" dur="500"/>
                                        <p:tgtEl>
                                          <p:spTgt spid="4610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61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p:cNvSpPr>
            <a:spLocks/>
          </p:cNvSpPr>
          <p:nvPr/>
        </p:nvSpPr>
        <p:spPr bwMode="auto">
          <a:xfrm>
            <a:off x="5410200" y="2166939"/>
            <a:ext cx="2178050" cy="1539875"/>
          </a:xfrm>
          <a:custGeom>
            <a:avLst/>
            <a:gdLst>
              <a:gd name="T0" fmla="*/ 2124490963 w 1372"/>
              <a:gd name="T1" fmla="*/ 65524071 h 970"/>
              <a:gd name="T2" fmla="*/ 2147483647 w 1372"/>
              <a:gd name="T3" fmla="*/ 128528780 h 970"/>
              <a:gd name="T4" fmla="*/ 2147483647 w 1372"/>
              <a:gd name="T5" fmla="*/ 201612499 h 970"/>
              <a:gd name="T6" fmla="*/ 2147483647 w 1372"/>
              <a:gd name="T7" fmla="*/ 249496299 h 970"/>
              <a:gd name="T8" fmla="*/ 2147483647 w 1372"/>
              <a:gd name="T9" fmla="*/ 476310404 h 970"/>
              <a:gd name="T10" fmla="*/ 2147483647 w 1372"/>
              <a:gd name="T11" fmla="*/ 604837546 h 970"/>
              <a:gd name="T12" fmla="*/ 2147483647 w 1372"/>
              <a:gd name="T13" fmla="*/ 715724393 h 970"/>
              <a:gd name="T14" fmla="*/ 2147483647 w 1372"/>
              <a:gd name="T15" fmla="*/ 821570929 h 970"/>
              <a:gd name="T16" fmla="*/ 2147483647 w 1372"/>
              <a:gd name="T17" fmla="*/ 962699842 h 970"/>
              <a:gd name="T18" fmla="*/ 2147483647 w 1372"/>
              <a:gd name="T19" fmla="*/ 1106349506 h 970"/>
              <a:gd name="T20" fmla="*/ 2147483647 w 1372"/>
              <a:gd name="T21" fmla="*/ 1675905072 h 970"/>
              <a:gd name="T22" fmla="*/ 2147483647 w 1372"/>
              <a:gd name="T23" fmla="*/ 2147483647 h 970"/>
              <a:gd name="T24" fmla="*/ 2147483647 w 1372"/>
              <a:gd name="T25" fmla="*/ 2147483647 h 970"/>
              <a:gd name="T26" fmla="*/ 2147483647 w 1372"/>
              <a:gd name="T27" fmla="*/ 2147483647 h 970"/>
              <a:gd name="T28" fmla="*/ 0 w 1372"/>
              <a:gd name="T29" fmla="*/ 2147483647 h 970"/>
              <a:gd name="T30" fmla="*/ 2124490963 w 1372"/>
              <a:gd name="T31" fmla="*/ 65524071 h 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2"/>
              <a:gd name="T49" fmla="*/ 0 h 970"/>
              <a:gd name="T50" fmla="*/ 1372 w 1372"/>
              <a:gd name="T51" fmla="*/ 970 h 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2" h="970">
                <a:moveTo>
                  <a:pt x="843" y="26"/>
                </a:moveTo>
                <a:cubicBezTo>
                  <a:pt x="894" y="105"/>
                  <a:pt x="811" y="0"/>
                  <a:pt x="876" y="51"/>
                </a:cubicBezTo>
                <a:cubicBezTo>
                  <a:pt x="885" y="58"/>
                  <a:pt x="887" y="72"/>
                  <a:pt x="895" y="80"/>
                </a:cubicBezTo>
                <a:cubicBezTo>
                  <a:pt x="903" y="88"/>
                  <a:pt x="914" y="93"/>
                  <a:pt x="923" y="99"/>
                </a:cubicBezTo>
                <a:cubicBezTo>
                  <a:pt x="948" y="137"/>
                  <a:pt x="967" y="151"/>
                  <a:pt x="992" y="189"/>
                </a:cubicBezTo>
                <a:cubicBezTo>
                  <a:pt x="999" y="200"/>
                  <a:pt x="1019" y="230"/>
                  <a:pt x="1027" y="240"/>
                </a:cubicBezTo>
                <a:cubicBezTo>
                  <a:pt x="1034" y="249"/>
                  <a:pt x="1052" y="274"/>
                  <a:pt x="1058" y="284"/>
                </a:cubicBezTo>
                <a:cubicBezTo>
                  <a:pt x="1082" y="326"/>
                  <a:pt x="1041" y="260"/>
                  <a:pt x="1082" y="326"/>
                </a:cubicBezTo>
                <a:cubicBezTo>
                  <a:pt x="1088" y="335"/>
                  <a:pt x="1112" y="382"/>
                  <a:pt x="1112" y="382"/>
                </a:cubicBezTo>
                <a:cubicBezTo>
                  <a:pt x="1140" y="438"/>
                  <a:pt x="1107" y="369"/>
                  <a:pt x="1140" y="439"/>
                </a:cubicBezTo>
                <a:cubicBezTo>
                  <a:pt x="1169" y="495"/>
                  <a:pt x="1201" y="601"/>
                  <a:pt x="1216" y="665"/>
                </a:cubicBezTo>
                <a:cubicBezTo>
                  <a:pt x="1229" y="718"/>
                  <a:pt x="1239" y="791"/>
                  <a:pt x="1248" y="924"/>
                </a:cubicBezTo>
                <a:cubicBezTo>
                  <a:pt x="1257" y="970"/>
                  <a:pt x="1262" y="937"/>
                  <a:pt x="1248" y="939"/>
                </a:cubicBezTo>
                <a:cubicBezTo>
                  <a:pt x="1234" y="941"/>
                  <a:pt x="1372" y="939"/>
                  <a:pt x="1164" y="939"/>
                </a:cubicBezTo>
                <a:lnTo>
                  <a:pt x="0" y="939"/>
                </a:lnTo>
                <a:lnTo>
                  <a:pt x="843" y="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1273"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1274"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1275"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1276"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1277"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1278" name="Freeform 8"/>
          <p:cNvSpPr>
            <a:spLocks/>
          </p:cNvSpPr>
          <p:nvPr/>
        </p:nvSpPr>
        <p:spPr bwMode="auto">
          <a:xfrm>
            <a:off x="5410200" y="2208214"/>
            <a:ext cx="1341438" cy="1449387"/>
          </a:xfrm>
          <a:custGeom>
            <a:avLst/>
            <a:gdLst>
              <a:gd name="T0" fmla="*/ 0 w 845"/>
              <a:gd name="T1" fmla="*/ 2147483647 h 913"/>
              <a:gd name="T2" fmla="*/ 2129533797 w 845"/>
              <a:gd name="T3" fmla="*/ 0 h 913"/>
              <a:gd name="T4" fmla="*/ 0 60000 65536"/>
              <a:gd name="T5" fmla="*/ 0 60000 65536"/>
              <a:gd name="T6" fmla="*/ 0 w 845"/>
              <a:gd name="T7" fmla="*/ 0 h 913"/>
              <a:gd name="T8" fmla="*/ 845 w 845"/>
              <a:gd name="T9" fmla="*/ 913 h 913"/>
            </a:gdLst>
            <a:ahLst/>
            <a:cxnLst>
              <a:cxn ang="T4">
                <a:pos x="T0" y="T1"/>
              </a:cxn>
              <a:cxn ang="T5">
                <a:pos x="T2" y="T3"/>
              </a:cxn>
            </a:cxnLst>
            <a:rect l="T6" t="T7" r="T8" b="T9"/>
            <a:pathLst>
              <a:path w="845" h="913">
                <a:moveTo>
                  <a:pt x="0" y="913"/>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1279"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1266"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9296" name="Equation" r:id="rId3" imgW="126720" imgH="177480" progId="Equation.DSMT4">
                  <p:embed/>
                </p:oleObj>
              </mc:Choice>
              <mc:Fallback>
                <p:oleObj name="Equation" r:id="rId3" imgW="126720" imgH="177480" progId="Equation.DSMT4">
                  <p:embed/>
                  <p:pic>
                    <p:nvPicPr>
                      <p:cNvPr id="1126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0"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1267"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9297" name="Equation" r:id="rId5" imgW="355320" imgH="177480" progId="Equation.DSMT4">
                  <p:embed/>
                </p:oleObj>
              </mc:Choice>
              <mc:Fallback>
                <p:oleObj name="Equation" r:id="rId5" imgW="355320" imgH="177480" progId="Equation.DSMT4">
                  <p:embed/>
                  <p:pic>
                    <p:nvPicPr>
                      <p:cNvPr id="11267"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9298" name="Equation" r:id="rId7" imgW="330120" imgH="177480" progId="Equation.DSMT4">
                  <p:embed/>
                </p:oleObj>
              </mc:Choice>
              <mc:Fallback>
                <p:oleObj name="Equation" r:id="rId7" imgW="330120" imgH="177480" progId="Equation.DSMT4">
                  <p:embed/>
                  <p:pic>
                    <p:nvPicPr>
                      <p:cNvPr id="11268"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1"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1282" name="Freeform 15"/>
          <p:cNvSpPr>
            <a:spLocks/>
          </p:cNvSpPr>
          <p:nvPr/>
        </p:nvSpPr>
        <p:spPr bwMode="auto">
          <a:xfrm>
            <a:off x="6748464" y="1524001"/>
            <a:ext cx="642937" cy="684213"/>
          </a:xfrm>
          <a:custGeom>
            <a:avLst/>
            <a:gdLst>
              <a:gd name="T0" fmla="*/ 0 w 405"/>
              <a:gd name="T1" fmla="*/ 1086189020 h 431"/>
              <a:gd name="T2" fmla="*/ 1020661783 w 405"/>
              <a:gd name="T3" fmla="*/ 0 h 431"/>
              <a:gd name="T4" fmla="*/ 0 60000 65536"/>
              <a:gd name="T5" fmla="*/ 0 60000 65536"/>
              <a:gd name="T6" fmla="*/ 0 w 405"/>
              <a:gd name="T7" fmla="*/ 0 h 431"/>
              <a:gd name="T8" fmla="*/ 405 w 405"/>
              <a:gd name="T9" fmla="*/ 431 h 431"/>
            </a:gdLst>
            <a:ahLst/>
            <a:cxnLst>
              <a:cxn ang="T4">
                <a:pos x="T0" y="T1"/>
              </a:cxn>
              <a:cxn ang="T5">
                <a:pos x="T2" y="T3"/>
              </a:cxn>
            </a:cxnLst>
            <a:rect l="T6" t="T7" r="T8" b="T9"/>
            <a:pathLst>
              <a:path w="405" h="431">
                <a:moveTo>
                  <a:pt x="0" y="431"/>
                </a:moveTo>
                <a:lnTo>
                  <a:pt x="40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1283"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1284"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1285"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1286"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1269"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9299" name="Equation" r:id="rId9" imgW="571320" imgH="253800" progId="Equation.DSMT4">
                  <p:embed/>
                </p:oleObj>
              </mc:Choice>
              <mc:Fallback>
                <p:oleObj name="Equation" r:id="rId9" imgW="571320" imgH="253800" progId="Equation.DSMT4">
                  <p:embed/>
                  <p:pic>
                    <p:nvPicPr>
                      <p:cNvPr id="11269"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7" name="Freeform 21"/>
          <p:cNvSpPr>
            <a:spLocks/>
          </p:cNvSpPr>
          <p:nvPr/>
        </p:nvSpPr>
        <p:spPr bwMode="auto">
          <a:xfrm>
            <a:off x="6748464" y="2208214"/>
            <a:ext cx="642937" cy="1449387"/>
          </a:xfrm>
          <a:custGeom>
            <a:avLst/>
            <a:gdLst>
              <a:gd name="T0" fmla="*/ 0 w 405"/>
              <a:gd name="T1" fmla="*/ 0 h 913"/>
              <a:gd name="T2" fmla="*/ 1020661783 w 405"/>
              <a:gd name="T3" fmla="*/ 2147483647 h 913"/>
              <a:gd name="T4" fmla="*/ 0 60000 65536"/>
              <a:gd name="T5" fmla="*/ 0 60000 65536"/>
              <a:gd name="T6" fmla="*/ 0 w 405"/>
              <a:gd name="T7" fmla="*/ 0 h 913"/>
              <a:gd name="T8" fmla="*/ 405 w 405"/>
              <a:gd name="T9" fmla="*/ 913 h 913"/>
            </a:gdLst>
            <a:ahLst/>
            <a:cxnLst>
              <a:cxn ang="T4">
                <a:pos x="T0" y="T1"/>
              </a:cxn>
              <a:cxn ang="T5">
                <a:pos x="T2" y="T3"/>
              </a:cxn>
            </a:cxnLst>
            <a:rect l="T6" t="T7" r="T8" b="T9"/>
            <a:pathLst>
              <a:path w="405" h="913">
                <a:moveTo>
                  <a:pt x="0" y="0"/>
                </a:moveTo>
                <a:lnTo>
                  <a:pt x="405" y="913"/>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1288"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11270" name="Object 23"/>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9300" name="Equation" r:id="rId11" imgW="774360" imgH="177480" progId="Equation.DSMT4">
                  <p:embed/>
                </p:oleObj>
              </mc:Choice>
              <mc:Fallback>
                <p:oleObj name="Equation" r:id="rId11" imgW="774360" imgH="177480" progId="Equation.DSMT4">
                  <p:embed/>
                  <p:pic>
                    <p:nvPicPr>
                      <p:cNvPr id="1127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24"/>
          <p:cNvGraphicFramePr>
            <a:graphicFrameLocks noChangeAspect="1"/>
          </p:cNvGraphicFramePr>
          <p:nvPr/>
        </p:nvGraphicFramePr>
        <p:xfrm>
          <a:off x="4343401" y="4648200"/>
          <a:ext cx="2817813" cy="419100"/>
        </p:xfrm>
        <a:graphic>
          <a:graphicData uri="http://schemas.openxmlformats.org/presentationml/2006/ole">
            <mc:AlternateContent xmlns:mc="http://schemas.openxmlformats.org/markup-compatibility/2006">
              <mc:Choice xmlns:v="urn:schemas-microsoft-com:vml" Requires="v">
                <p:oleObj spid="_x0000_s9301" name="Equation" r:id="rId13" imgW="1193760" imgH="177480" progId="Equation.DSMT4">
                  <p:embed/>
                </p:oleObj>
              </mc:Choice>
              <mc:Fallback>
                <p:oleObj name="Equation" r:id="rId13" imgW="1193760" imgH="177480" progId="Equation.DSMT4">
                  <p:embed/>
                  <p:pic>
                    <p:nvPicPr>
                      <p:cNvPr id="11271"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1" y="4648200"/>
                        <a:ext cx="28178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32435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reeform 2"/>
          <p:cNvSpPr>
            <a:spLocks/>
          </p:cNvSpPr>
          <p:nvPr/>
        </p:nvSpPr>
        <p:spPr bwMode="auto">
          <a:xfrm>
            <a:off x="5410200" y="1524000"/>
            <a:ext cx="1981200" cy="2133600"/>
          </a:xfrm>
          <a:custGeom>
            <a:avLst/>
            <a:gdLst>
              <a:gd name="T0" fmla="*/ 0 w 1248"/>
              <a:gd name="T1" fmla="*/ 2147483647 h 1344"/>
              <a:gd name="T2" fmla="*/ 2147483647 w 1248"/>
              <a:gd name="T3" fmla="*/ 2147483647 h 1344"/>
              <a:gd name="T4" fmla="*/ 2147483647 w 1248"/>
              <a:gd name="T5" fmla="*/ 0 h 1344"/>
              <a:gd name="T6" fmla="*/ 0 w 1248"/>
              <a:gd name="T7" fmla="*/ 2147483647 h 1344"/>
              <a:gd name="T8" fmla="*/ 0 60000 65536"/>
              <a:gd name="T9" fmla="*/ 0 60000 65536"/>
              <a:gd name="T10" fmla="*/ 0 60000 65536"/>
              <a:gd name="T11" fmla="*/ 0 60000 65536"/>
              <a:gd name="T12" fmla="*/ 0 w 1248"/>
              <a:gd name="T13" fmla="*/ 0 h 1344"/>
              <a:gd name="T14" fmla="*/ 1248 w 1248"/>
              <a:gd name="T15" fmla="*/ 1344 h 1344"/>
            </a:gdLst>
            <a:ahLst/>
            <a:cxnLst>
              <a:cxn ang="T8">
                <a:pos x="T0" y="T1"/>
              </a:cxn>
              <a:cxn ang="T9">
                <a:pos x="T2" y="T3"/>
              </a:cxn>
              <a:cxn ang="T10">
                <a:pos x="T4" y="T5"/>
              </a:cxn>
              <a:cxn ang="T11">
                <a:pos x="T6" y="T7"/>
              </a:cxn>
            </a:cxnLst>
            <a:rect l="T12" t="T13" r="T14" b="T15"/>
            <a:pathLst>
              <a:path w="1248" h="1344">
                <a:moveTo>
                  <a:pt x="0" y="1344"/>
                </a:moveTo>
                <a:lnTo>
                  <a:pt x="1248" y="1344"/>
                </a:lnTo>
                <a:lnTo>
                  <a:pt x="1248" y="0"/>
                </a:lnTo>
                <a:lnTo>
                  <a:pt x="0" y="134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2298"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2299"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2300"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2301"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2302"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3" name="Freeform 8"/>
          <p:cNvSpPr>
            <a:spLocks/>
          </p:cNvSpPr>
          <p:nvPr/>
        </p:nvSpPr>
        <p:spPr bwMode="auto">
          <a:xfrm>
            <a:off x="5410200" y="2214564"/>
            <a:ext cx="1346200" cy="1443037"/>
          </a:xfrm>
          <a:custGeom>
            <a:avLst/>
            <a:gdLst>
              <a:gd name="T0" fmla="*/ 0 w 848"/>
              <a:gd name="T1" fmla="*/ 2147483647 h 909"/>
              <a:gd name="T2" fmla="*/ 2137092678 w 848"/>
              <a:gd name="T3" fmla="*/ 0 h 909"/>
              <a:gd name="T4" fmla="*/ 0 60000 65536"/>
              <a:gd name="T5" fmla="*/ 0 60000 65536"/>
              <a:gd name="T6" fmla="*/ 0 w 848"/>
              <a:gd name="T7" fmla="*/ 0 h 909"/>
              <a:gd name="T8" fmla="*/ 848 w 848"/>
              <a:gd name="T9" fmla="*/ 909 h 909"/>
            </a:gdLst>
            <a:ahLst/>
            <a:cxnLst>
              <a:cxn ang="T4">
                <a:pos x="T0" y="T1"/>
              </a:cxn>
              <a:cxn ang="T5">
                <a:pos x="T2" y="T3"/>
              </a:cxn>
            </a:cxnLst>
            <a:rect l="T6" t="T7" r="T8" b="T9"/>
            <a:pathLst>
              <a:path w="848" h="909">
                <a:moveTo>
                  <a:pt x="0" y="909"/>
                </a:moveTo>
                <a:lnTo>
                  <a:pt x="84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2304"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2290"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10333" name="Equation" r:id="rId3" imgW="126720" imgH="177480" progId="Equation.DSMT4">
                  <p:embed/>
                </p:oleObj>
              </mc:Choice>
              <mc:Fallback>
                <p:oleObj name="Equation" r:id="rId3" imgW="126720" imgH="177480" progId="Equation.DSMT4">
                  <p:embed/>
                  <p:pic>
                    <p:nvPicPr>
                      <p:cNvPr id="1229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5"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2291"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10334" name="Equation" r:id="rId5" imgW="355320" imgH="177480" progId="Equation.DSMT4">
                  <p:embed/>
                </p:oleObj>
              </mc:Choice>
              <mc:Fallback>
                <p:oleObj name="Equation" r:id="rId5" imgW="355320" imgH="177480" progId="Equation.DSMT4">
                  <p:embed/>
                  <p:pic>
                    <p:nvPicPr>
                      <p:cNvPr id="12291"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10335" name="Equation" r:id="rId7" imgW="330120" imgH="177480" progId="Equation.DSMT4">
                  <p:embed/>
                </p:oleObj>
              </mc:Choice>
              <mc:Fallback>
                <p:oleObj name="Equation" r:id="rId7" imgW="330120" imgH="177480" progId="Equation.DSMT4">
                  <p:embed/>
                  <p:pic>
                    <p:nvPicPr>
                      <p:cNvPr id="12292"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6"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2307" name="Freeform 15"/>
          <p:cNvSpPr>
            <a:spLocks/>
          </p:cNvSpPr>
          <p:nvPr/>
        </p:nvSpPr>
        <p:spPr bwMode="auto">
          <a:xfrm>
            <a:off x="6753226" y="1524001"/>
            <a:ext cx="638175" cy="688975"/>
          </a:xfrm>
          <a:custGeom>
            <a:avLst/>
            <a:gdLst>
              <a:gd name="T0" fmla="*/ 0 w 402"/>
              <a:gd name="T1" fmla="*/ 1093747902 h 434"/>
              <a:gd name="T2" fmla="*/ 1013102902 w 402"/>
              <a:gd name="T3" fmla="*/ 0 h 434"/>
              <a:gd name="T4" fmla="*/ 0 60000 65536"/>
              <a:gd name="T5" fmla="*/ 0 60000 65536"/>
              <a:gd name="T6" fmla="*/ 0 w 402"/>
              <a:gd name="T7" fmla="*/ 0 h 434"/>
              <a:gd name="T8" fmla="*/ 402 w 402"/>
              <a:gd name="T9" fmla="*/ 434 h 434"/>
            </a:gdLst>
            <a:ahLst/>
            <a:cxnLst>
              <a:cxn ang="T4">
                <a:pos x="T0" y="T1"/>
              </a:cxn>
              <a:cxn ang="T5">
                <a:pos x="T2" y="T3"/>
              </a:cxn>
            </a:cxnLst>
            <a:rect l="T6" t="T7" r="T8" b="T9"/>
            <a:pathLst>
              <a:path w="402" h="434">
                <a:moveTo>
                  <a:pt x="0" y="434"/>
                </a:moveTo>
                <a:lnTo>
                  <a:pt x="40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2308"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9"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2310"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2311"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2293"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10336" name="Equation" r:id="rId9" imgW="571320" imgH="253800" progId="Equation.DSMT4">
                  <p:embed/>
                </p:oleObj>
              </mc:Choice>
              <mc:Fallback>
                <p:oleObj name="Equation" r:id="rId9" imgW="571320" imgH="253800" progId="Equation.DSMT4">
                  <p:embed/>
                  <p:pic>
                    <p:nvPicPr>
                      <p:cNvPr id="12293"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2" name="Freeform 21"/>
          <p:cNvSpPr>
            <a:spLocks/>
          </p:cNvSpPr>
          <p:nvPr/>
        </p:nvSpPr>
        <p:spPr bwMode="auto">
          <a:xfrm>
            <a:off x="6753226" y="2214564"/>
            <a:ext cx="638175" cy="1443037"/>
          </a:xfrm>
          <a:custGeom>
            <a:avLst/>
            <a:gdLst>
              <a:gd name="T0" fmla="*/ 0 w 402"/>
              <a:gd name="T1" fmla="*/ 0 h 909"/>
              <a:gd name="T2" fmla="*/ 1013102902 w 402"/>
              <a:gd name="T3" fmla="*/ 2147483647 h 909"/>
              <a:gd name="T4" fmla="*/ 0 60000 65536"/>
              <a:gd name="T5" fmla="*/ 0 60000 65536"/>
              <a:gd name="T6" fmla="*/ 0 w 402"/>
              <a:gd name="T7" fmla="*/ 0 h 909"/>
              <a:gd name="T8" fmla="*/ 402 w 402"/>
              <a:gd name="T9" fmla="*/ 909 h 909"/>
            </a:gdLst>
            <a:ahLst/>
            <a:cxnLst>
              <a:cxn ang="T4">
                <a:pos x="T0" y="T1"/>
              </a:cxn>
              <a:cxn ang="T5">
                <a:pos x="T2" y="T3"/>
              </a:cxn>
            </a:cxnLst>
            <a:rect l="T6" t="T7" r="T8" b="T9"/>
            <a:pathLst>
              <a:path w="402" h="909">
                <a:moveTo>
                  <a:pt x="0" y="0"/>
                </a:moveTo>
                <a:lnTo>
                  <a:pt x="402" y="909"/>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2313"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12294" name="Object 23"/>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10337" name="Equation" r:id="rId11" imgW="774360" imgH="177480" progId="Equation.DSMT4">
                  <p:embed/>
                </p:oleObj>
              </mc:Choice>
              <mc:Fallback>
                <p:oleObj name="Equation" r:id="rId11" imgW="774360" imgH="177480" progId="Equation.DSMT4">
                  <p:embed/>
                  <p:pic>
                    <p:nvPicPr>
                      <p:cNvPr id="1229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24"/>
          <p:cNvGraphicFramePr>
            <a:graphicFrameLocks noChangeAspect="1"/>
          </p:cNvGraphicFramePr>
          <p:nvPr/>
        </p:nvGraphicFramePr>
        <p:xfrm>
          <a:off x="4343401" y="4648200"/>
          <a:ext cx="2817813" cy="419100"/>
        </p:xfrm>
        <a:graphic>
          <a:graphicData uri="http://schemas.openxmlformats.org/presentationml/2006/ole">
            <mc:AlternateContent xmlns:mc="http://schemas.openxmlformats.org/markup-compatibility/2006">
              <mc:Choice xmlns:v="urn:schemas-microsoft-com:vml" Requires="v">
                <p:oleObj spid="_x0000_s10338" name="Equation" r:id="rId13" imgW="1193760" imgH="177480" progId="Equation.DSMT4">
                  <p:embed/>
                </p:oleObj>
              </mc:Choice>
              <mc:Fallback>
                <p:oleObj name="Equation" r:id="rId13" imgW="1193760" imgH="177480" progId="Equation.DSMT4">
                  <p:embed/>
                  <p:pic>
                    <p:nvPicPr>
                      <p:cNvPr id="12295"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1" y="4648200"/>
                        <a:ext cx="28178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25"/>
          <p:cNvGraphicFramePr>
            <a:graphicFrameLocks noChangeAspect="1"/>
          </p:cNvGraphicFramePr>
          <p:nvPr/>
        </p:nvGraphicFramePr>
        <p:xfrm>
          <a:off x="7315201" y="4648200"/>
          <a:ext cx="2098675" cy="419100"/>
        </p:xfrm>
        <a:graphic>
          <a:graphicData uri="http://schemas.openxmlformats.org/presentationml/2006/ole">
            <mc:AlternateContent xmlns:mc="http://schemas.openxmlformats.org/markup-compatibility/2006">
              <mc:Choice xmlns:v="urn:schemas-microsoft-com:vml" Requires="v">
                <p:oleObj spid="_x0000_s10339" name="Equation" r:id="rId15" imgW="888840" imgH="177480" progId="Equation.DSMT4">
                  <p:embed/>
                </p:oleObj>
              </mc:Choice>
              <mc:Fallback>
                <p:oleObj name="Equation" r:id="rId15" imgW="888840" imgH="177480" progId="Equation.DSMT4">
                  <p:embed/>
                  <p:pic>
                    <p:nvPicPr>
                      <p:cNvPr id="12296"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1" y="4648200"/>
                        <a:ext cx="20986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03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Freeform 2"/>
          <p:cNvSpPr>
            <a:spLocks/>
          </p:cNvSpPr>
          <p:nvPr/>
        </p:nvSpPr>
        <p:spPr bwMode="auto">
          <a:xfrm>
            <a:off x="5410200" y="2212976"/>
            <a:ext cx="1981200" cy="1444625"/>
          </a:xfrm>
          <a:custGeom>
            <a:avLst/>
            <a:gdLst>
              <a:gd name="T0" fmla="*/ 0 w 1248"/>
              <a:gd name="T1" fmla="*/ 2147483647 h 910"/>
              <a:gd name="T2" fmla="*/ 2147483647 w 1248"/>
              <a:gd name="T3" fmla="*/ 2147483647 h 910"/>
              <a:gd name="T4" fmla="*/ 2129531198 w 1248"/>
              <a:gd name="T5" fmla="*/ 0 h 910"/>
              <a:gd name="T6" fmla="*/ 0 w 1248"/>
              <a:gd name="T7" fmla="*/ 2147483647 h 910"/>
              <a:gd name="T8" fmla="*/ 0 60000 65536"/>
              <a:gd name="T9" fmla="*/ 0 60000 65536"/>
              <a:gd name="T10" fmla="*/ 0 60000 65536"/>
              <a:gd name="T11" fmla="*/ 0 60000 65536"/>
              <a:gd name="T12" fmla="*/ 0 w 1248"/>
              <a:gd name="T13" fmla="*/ 0 h 910"/>
              <a:gd name="T14" fmla="*/ 1248 w 1248"/>
              <a:gd name="T15" fmla="*/ 910 h 910"/>
            </a:gdLst>
            <a:ahLst/>
            <a:cxnLst>
              <a:cxn ang="T8">
                <a:pos x="T0" y="T1"/>
              </a:cxn>
              <a:cxn ang="T9">
                <a:pos x="T2" y="T3"/>
              </a:cxn>
              <a:cxn ang="T10">
                <a:pos x="T4" y="T5"/>
              </a:cxn>
              <a:cxn ang="T11">
                <a:pos x="T6" y="T7"/>
              </a:cxn>
            </a:cxnLst>
            <a:rect l="T12" t="T13" r="T14" b="T15"/>
            <a:pathLst>
              <a:path w="1248" h="910">
                <a:moveTo>
                  <a:pt x="0" y="910"/>
                </a:moveTo>
                <a:lnTo>
                  <a:pt x="1248" y="910"/>
                </a:lnTo>
                <a:lnTo>
                  <a:pt x="845" y="0"/>
                </a:lnTo>
                <a:lnTo>
                  <a:pt x="0" y="910"/>
                </a:lnTo>
                <a:close/>
              </a:path>
            </a:pathLst>
          </a:custGeom>
          <a:solidFill>
            <a:srgbClr val="FFFF99"/>
          </a:solidFill>
          <a:ln w="9525">
            <a:solidFill>
              <a:schemeClr val="tx1"/>
            </a:solidFill>
            <a:round/>
            <a:headEnd/>
            <a:tailEnd/>
          </a:ln>
        </p:spPr>
        <p:txBody>
          <a:bodyPr/>
          <a:lstStyle/>
          <a:p>
            <a:endParaRPr lang="hu-HU"/>
          </a:p>
        </p:txBody>
      </p:sp>
      <p:sp>
        <p:nvSpPr>
          <p:cNvPr id="13323"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3324"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3325"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3326"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3327"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3328" name="Freeform 8"/>
          <p:cNvSpPr>
            <a:spLocks/>
          </p:cNvSpPr>
          <p:nvPr/>
        </p:nvSpPr>
        <p:spPr bwMode="auto">
          <a:xfrm>
            <a:off x="5410200" y="2212976"/>
            <a:ext cx="1341438" cy="1444625"/>
          </a:xfrm>
          <a:custGeom>
            <a:avLst/>
            <a:gdLst>
              <a:gd name="T0" fmla="*/ 0 w 845"/>
              <a:gd name="T1" fmla="*/ 2147483647 h 910"/>
              <a:gd name="T2" fmla="*/ 2129533797 w 845"/>
              <a:gd name="T3" fmla="*/ 0 h 910"/>
              <a:gd name="T4" fmla="*/ 0 60000 65536"/>
              <a:gd name="T5" fmla="*/ 0 60000 65536"/>
              <a:gd name="T6" fmla="*/ 0 w 845"/>
              <a:gd name="T7" fmla="*/ 0 h 910"/>
              <a:gd name="T8" fmla="*/ 845 w 845"/>
              <a:gd name="T9" fmla="*/ 910 h 910"/>
            </a:gdLst>
            <a:ahLst/>
            <a:cxnLst>
              <a:cxn ang="T4">
                <a:pos x="T0" y="T1"/>
              </a:cxn>
              <a:cxn ang="T5">
                <a:pos x="T2" y="T3"/>
              </a:cxn>
            </a:cxnLst>
            <a:rect l="T6" t="T7" r="T8" b="T9"/>
            <a:pathLst>
              <a:path w="845" h="910">
                <a:moveTo>
                  <a:pt x="0" y="910"/>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3329"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3314"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11370" name="Equation" r:id="rId3" imgW="126720" imgH="177480" progId="Equation.DSMT4">
                  <p:embed/>
                </p:oleObj>
              </mc:Choice>
              <mc:Fallback>
                <p:oleObj name="Equation" r:id="rId3" imgW="126720" imgH="177480" progId="Equation.DSMT4">
                  <p:embed/>
                  <p:pic>
                    <p:nvPicPr>
                      <p:cNvPr id="1331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0"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3315"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11371" name="Equation" r:id="rId5" imgW="355320" imgH="177480" progId="Equation.DSMT4">
                  <p:embed/>
                </p:oleObj>
              </mc:Choice>
              <mc:Fallback>
                <p:oleObj name="Equation" r:id="rId5" imgW="355320" imgH="177480" progId="Equation.DSMT4">
                  <p:embed/>
                  <p:pic>
                    <p:nvPicPr>
                      <p:cNvPr id="13315"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11372" name="Equation" r:id="rId7" imgW="330120" imgH="177480" progId="Equation.DSMT4">
                  <p:embed/>
                </p:oleObj>
              </mc:Choice>
              <mc:Fallback>
                <p:oleObj name="Equation" r:id="rId7" imgW="330120" imgH="177480" progId="Equation.DSMT4">
                  <p:embed/>
                  <p:pic>
                    <p:nvPicPr>
                      <p:cNvPr id="13316"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1"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3332" name="Freeform 15"/>
          <p:cNvSpPr>
            <a:spLocks/>
          </p:cNvSpPr>
          <p:nvPr/>
        </p:nvSpPr>
        <p:spPr bwMode="auto">
          <a:xfrm>
            <a:off x="6748464" y="1524001"/>
            <a:ext cx="642937" cy="688975"/>
          </a:xfrm>
          <a:custGeom>
            <a:avLst/>
            <a:gdLst>
              <a:gd name="T0" fmla="*/ 0 w 405"/>
              <a:gd name="T1" fmla="*/ 1093747902 h 434"/>
              <a:gd name="T2" fmla="*/ 1020661783 w 405"/>
              <a:gd name="T3" fmla="*/ 0 h 434"/>
              <a:gd name="T4" fmla="*/ 0 60000 65536"/>
              <a:gd name="T5" fmla="*/ 0 60000 65536"/>
              <a:gd name="T6" fmla="*/ 0 w 405"/>
              <a:gd name="T7" fmla="*/ 0 h 434"/>
              <a:gd name="T8" fmla="*/ 405 w 405"/>
              <a:gd name="T9" fmla="*/ 434 h 434"/>
            </a:gdLst>
            <a:ahLst/>
            <a:cxnLst>
              <a:cxn ang="T4">
                <a:pos x="T0" y="T1"/>
              </a:cxn>
              <a:cxn ang="T5">
                <a:pos x="T2" y="T3"/>
              </a:cxn>
            </a:cxnLst>
            <a:rect l="T6" t="T7" r="T8" b="T9"/>
            <a:pathLst>
              <a:path w="405" h="434">
                <a:moveTo>
                  <a:pt x="0" y="434"/>
                </a:moveTo>
                <a:lnTo>
                  <a:pt x="40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3333"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3334"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3335"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3336"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3317"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11373" name="Equation" r:id="rId9" imgW="571320" imgH="253800" progId="Equation.DSMT4">
                  <p:embed/>
                </p:oleObj>
              </mc:Choice>
              <mc:Fallback>
                <p:oleObj name="Equation" r:id="rId9" imgW="571320" imgH="253800" progId="Equation.DSMT4">
                  <p:embed/>
                  <p:pic>
                    <p:nvPicPr>
                      <p:cNvPr id="13317"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7" name="Freeform 21"/>
          <p:cNvSpPr>
            <a:spLocks/>
          </p:cNvSpPr>
          <p:nvPr/>
        </p:nvSpPr>
        <p:spPr bwMode="auto">
          <a:xfrm>
            <a:off x="6751638" y="2209800"/>
            <a:ext cx="639762" cy="1447800"/>
          </a:xfrm>
          <a:custGeom>
            <a:avLst/>
            <a:gdLst>
              <a:gd name="T0" fmla="*/ 0 w 403"/>
              <a:gd name="T1" fmla="*/ 0 h 912"/>
              <a:gd name="T2" fmla="*/ 1015621470 w 403"/>
              <a:gd name="T3" fmla="*/ 2147483647 h 912"/>
              <a:gd name="T4" fmla="*/ 0 60000 65536"/>
              <a:gd name="T5" fmla="*/ 0 60000 65536"/>
              <a:gd name="T6" fmla="*/ 0 w 403"/>
              <a:gd name="T7" fmla="*/ 0 h 912"/>
              <a:gd name="T8" fmla="*/ 403 w 403"/>
              <a:gd name="T9" fmla="*/ 912 h 912"/>
            </a:gdLst>
            <a:ahLst/>
            <a:cxnLst>
              <a:cxn ang="T4">
                <a:pos x="T0" y="T1"/>
              </a:cxn>
              <a:cxn ang="T5">
                <a:pos x="T2" y="T3"/>
              </a:cxn>
            </a:cxnLst>
            <a:rect l="T6" t="T7" r="T8" b="T9"/>
            <a:pathLst>
              <a:path w="403" h="912">
                <a:moveTo>
                  <a:pt x="0" y="0"/>
                </a:moveTo>
                <a:lnTo>
                  <a:pt x="403" y="912"/>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3338"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13318" name="Object 23"/>
          <p:cNvGraphicFramePr>
            <a:graphicFrameLocks noChangeAspect="1"/>
          </p:cNvGraphicFramePr>
          <p:nvPr/>
        </p:nvGraphicFramePr>
        <p:xfrm>
          <a:off x="2895600" y="5181600"/>
          <a:ext cx="1347788" cy="850900"/>
        </p:xfrm>
        <a:graphic>
          <a:graphicData uri="http://schemas.openxmlformats.org/presentationml/2006/ole">
            <mc:AlternateContent xmlns:mc="http://schemas.openxmlformats.org/markup-compatibility/2006">
              <mc:Choice xmlns:v="urn:schemas-microsoft-com:vml" Requires="v">
                <p:oleObj spid="_x0000_s11374" name="Equation" r:id="rId11" imgW="622080" imgH="393480" progId="Equation.DSMT4">
                  <p:embed/>
                </p:oleObj>
              </mc:Choice>
              <mc:Fallback>
                <p:oleObj name="Equation" r:id="rId11" imgW="622080" imgH="393480" progId="Equation.DSMT4">
                  <p:embed/>
                  <p:pic>
                    <p:nvPicPr>
                      <p:cNvPr id="13318"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181600"/>
                        <a:ext cx="13477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24"/>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11375" name="Equation" r:id="rId13" imgW="774360" imgH="177480" progId="Equation.DSMT4">
                  <p:embed/>
                </p:oleObj>
              </mc:Choice>
              <mc:Fallback>
                <p:oleObj name="Equation" r:id="rId13" imgW="774360" imgH="177480" progId="Equation.DSMT4">
                  <p:embed/>
                  <p:pic>
                    <p:nvPicPr>
                      <p:cNvPr id="13319"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25"/>
          <p:cNvGraphicFramePr>
            <a:graphicFrameLocks noChangeAspect="1"/>
          </p:cNvGraphicFramePr>
          <p:nvPr/>
        </p:nvGraphicFramePr>
        <p:xfrm>
          <a:off x="4343401" y="4648200"/>
          <a:ext cx="2817813" cy="419100"/>
        </p:xfrm>
        <a:graphic>
          <a:graphicData uri="http://schemas.openxmlformats.org/presentationml/2006/ole">
            <mc:AlternateContent xmlns:mc="http://schemas.openxmlformats.org/markup-compatibility/2006">
              <mc:Choice xmlns:v="urn:schemas-microsoft-com:vml" Requires="v">
                <p:oleObj spid="_x0000_s11376" name="Equation" r:id="rId15" imgW="1193760" imgH="177480" progId="Equation.DSMT4">
                  <p:embed/>
                </p:oleObj>
              </mc:Choice>
              <mc:Fallback>
                <p:oleObj name="Equation" r:id="rId15" imgW="1193760" imgH="177480" progId="Equation.DSMT4">
                  <p:embed/>
                  <p:pic>
                    <p:nvPicPr>
                      <p:cNvPr id="13320"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1" y="4648200"/>
                        <a:ext cx="28178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26"/>
          <p:cNvGraphicFramePr>
            <a:graphicFrameLocks noChangeAspect="1"/>
          </p:cNvGraphicFramePr>
          <p:nvPr/>
        </p:nvGraphicFramePr>
        <p:xfrm>
          <a:off x="7315201" y="4648200"/>
          <a:ext cx="2098675" cy="419100"/>
        </p:xfrm>
        <a:graphic>
          <a:graphicData uri="http://schemas.openxmlformats.org/presentationml/2006/ole">
            <mc:AlternateContent xmlns:mc="http://schemas.openxmlformats.org/markup-compatibility/2006">
              <mc:Choice xmlns:v="urn:schemas-microsoft-com:vml" Requires="v">
                <p:oleObj spid="_x0000_s11377" name="Equation" r:id="rId17" imgW="888840" imgH="177480" progId="Equation.DSMT4">
                  <p:embed/>
                </p:oleObj>
              </mc:Choice>
              <mc:Fallback>
                <p:oleObj name="Equation" r:id="rId17" imgW="888840" imgH="177480" progId="Equation.DSMT4">
                  <p:embed/>
                  <p:pic>
                    <p:nvPicPr>
                      <p:cNvPr id="13321"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1" y="4648200"/>
                        <a:ext cx="20986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1209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0" name="Freeform 2"/>
          <p:cNvSpPr>
            <a:spLocks/>
          </p:cNvSpPr>
          <p:nvPr/>
        </p:nvSpPr>
        <p:spPr bwMode="auto">
          <a:xfrm>
            <a:off x="5410201" y="2166938"/>
            <a:ext cx="2309813" cy="1490662"/>
          </a:xfrm>
          <a:custGeom>
            <a:avLst/>
            <a:gdLst>
              <a:gd name="T0" fmla="*/ 2124493053 w 1455"/>
              <a:gd name="T1" fmla="*/ 68043409 h 939"/>
              <a:gd name="T2" fmla="*/ 2147483647 w 1455"/>
              <a:gd name="T3" fmla="*/ 128527148 h 939"/>
              <a:gd name="T4" fmla="*/ 2147483647 w 1455"/>
              <a:gd name="T5" fmla="*/ 201612430 h 939"/>
              <a:gd name="T6" fmla="*/ 2147483647 w 1455"/>
              <a:gd name="T7" fmla="*/ 249494626 h 939"/>
              <a:gd name="T8" fmla="*/ 2147483647 w 1455"/>
              <a:gd name="T9" fmla="*/ 521671438 h 939"/>
              <a:gd name="T10" fmla="*/ 2147483647 w 1455"/>
              <a:gd name="T11" fmla="*/ 604837338 h 939"/>
              <a:gd name="T12" fmla="*/ 2147483647 w 1455"/>
              <a:gd name="T13" fmla="*/ 677921032 h 939"/>
              <a:gd name="T14" fmla="*/ 2147483647 w 1455"/>
              <a:gd name="T15" fmla="*/ 778727222 h 939"/>
              <a:gd name="T16" fmla="*/ 2147483647 w 1455"/>
              <a:gd name="T17" fmla="*/ 962699511 h 939"/>
              <a:gd name="T18" fmla="*/ 2147483647 w 1455"/>
              <a:gd name="T19" fmla="*/ 1106347538 h 939"/>
              <a:gd name="T20" fmla="*/ 2147483647 w 1455"/>
              <a:gd name="T21" fmla="*/ 1675902908 h 939"/>
              <a:gd name="T22" fmla="*/ 2147483647 w 1455"/>
              <a:gd name="T23" fmla="*/ 1993442407 h 939"/>
              <a:gd name="T24" fmla="*/ 2147483647 w 1455"/>
              <a:gd name="T25" fmla="*/ 2147483647 h 939"/>
              <a:gd name="T26" fmla="*/ 2147483647 w 1455"/>
              <a:gd name="T27" fmla="*/ 2147483647 h 939"/>
              <a:gd name="T28" fmla="*/ 0 w 1455"/>
              <a:gd name="T29" fmla="*/ 2147483647 h 939"/>
              <a:gd name="T30" fmla="*/ 2124493053 w 1455"/>
              <a:gd name="T31" fmla="*/ 68043409 h 9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5"/>
              <a:gd name="T49" fmla="*/ 0 h 939"/>
              <a:gd name="T50" fmla="*/ 1455 w 1455"/>
              <a:gd name="T51" fmla="*/ 939 h 9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5" h="939">
                <a:moveTo>
                  <a:pt x="843" y="27"/>
                </a:moveTo>
                <a:cubicBezTo>
                  <a:pt x="894" y="106"/>
                  <a:pt x="808" y="0"/>
                  <a:pt x="873" y="51"/>
                </a:cubicBezTo>
                <a:cubicBezTo>
                  <a:pt x="882" y="58"/>
                  <a:pt x="887" y="72"/>
                  <a:pt x="895" y="80"/>
                </a:cubicBezTo>
                <a:cubicBezTo>
                  <a:pt x="903" y="88"/>
                  <a:pt x="914" y="93"/>
                  <a:pt x="923" y="99"/>
                </a:cubicBezTo>
                <a:cubicBezTo>
                  <a:pt x="948" y="137"/>
                  <a:pt x="980" y="169"/>
                  <a:pt x="1005" y="207"/>
                </a:cubicBezTo>
                <a:cubicBezTo>
                  <a:pt x="1012" y="218"/>
                  <a:pt x="1019" y="230"/>
                  <a:pt x="1027" y="240"/>
                </a:cubicBezTo>
                <a:cubicBezTo>
                  <a:pt x="1034" y="249"/>
                  <a:pt x="1040" y="259"/>
                  <a:pt x="1046" y="269"/>
                </a:cubicBezTo>
                <a:cubicBezTo>
                  <a:pt x="1062" y="318"/>
                  <a:pt x="1030" y="239"/>
                  <a:pt x="1073" y="309"/>
                </a:cubicBezTo>
                <a:cubicBezTo>
                  <a:pt x="1079" y="318"/>
                  <a:pt x="1113" y="381"/>
                  <a:pt x="1112" y="382"/>
                </a:cubicBezTo>
                <a:cubicBezTo>
                  <a:pt x="1142" y="446"/>
                  <a:pt x="1106" y="373"/>
                  <a:pt x="1140" y="439"/>
                </a:cubicBezTo>
                <a:cubicBezTo>
                  <a:pt x="1169" y="495"/>
                  <a:pt x="1201" y="601"/>
                  <a:pt x="1216" y="665"/>
                </a:cubicBezTo>
                <a:cubicBezTo>
                  <a:pt x="1232" y="724"/>
                  <a:pt x="1233" y="746"/>
                  <a:pt x="1238" y="791"/>
                </a:cubicBezTo>
                <a:cubicBezTo>
                  <a:pt x="1243" y="836"/>
                  <a:pt x="1247" y="912"/>
                  <a:pt x="1248" y="936"/>
                </a:cubicBezTo>
                <a:cubicBezTo>
                  <a:pt x="1248" y="938"/>
                  <a:pt x="1455" y="937"/>
                  <a:pt x="1247" y="938"/>
                </a:cubicBezTo>
                <a:lnTo>
                  <a:pt x="0" y="939"/>
                </a:lnTo>
                <a:lnTo>
                  <a:pt x="843" y="2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351"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4352"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4353"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4354"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4355"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4356" name="Freeform 8"/>
          <p:cNvSpPr>
            <a:spLocks/>
          </p:cNvSpPr>
          <p:nvPr/>
        </p:nvSpPr>
        <p:spPr bwMode="auto">
          <a:xfrm>
            <a:off x="5410201" y="2209800"/>
            <a:ext cx="1338263" cy="1447800"/>
          </a:xfrm>
          <a:custGeom>
            <a:avLst/>
            <a:gdLst>
              <a:gd name="T0" fmla="*/ 0 w 843"/>
              <a:gd name="T1" fmla="*/ 2147483647 h 912"/>
              <a:gd name="T2" fmla="*/ 2124493485 w 843"/>
              <a:gd name="T3" fmla="*/ 0 h 912"/>
              <a:gd name="T4" fmla="*/ 0 60000 65536"/>
              <a:gd name="T5" fmla="*/ 0 60000 65536"/>
              <a:gd name="T6" fmla="*/ 0 w 843"/>
              <a:gd name="T7" fmla="*/ 0 h 912"/>
              <a:gd name="T8" fmla="*/ 843 w 843"/>
              <a:gd name="T9" fmla="*/ 912 h 912"/>
            </a:gdLst>
            <a:ahLst/>
            <a:cxnLst>
              <a:cxn ang="T4">
                <a:pos x="T0" y="T1"/>
              </a:cxn>
              <a:cxn ang="T5">
                <a:pos x="T2" y="T3"/>
              </a:cxn>
            </a:cxnLst>
            <a:rect l="T6" t="T7" r="T8" b="T9"/>
            <a:pathLst>
              <a:path w="843" h="912">
                <a:moveTo>
                  <a:pt x="0" y="912"/>
                </a:moveTo>
                <a:lnTo>
                  <a:pt x="84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4357"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4338"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12446" name="Equation" r:id="rId3" imgW="126720" imgH="177480" progId="Equation.DSMT4">
                  <p:embed/>
                </p:oleObj>
              </mc:Choice>
              <mc:Fallback>
                <p:oleObj name="Equation" r:id="rId3" imgW="126720" imgH="177480" progId="Equation.DSMT4">
                  <p:embed/>
                  <p:pic>
                    <p:nvPicPr>
                      <p:cNvPr id="1433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8"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4339"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12447" name="Equation" r:id="rId5" imgW="355320" imgH="177480" progId="Equation.DSMT4">
                  <p:embed/>
                </p:oleObj>
              </mc:Choice>
              <mc:Fallback>
                <p:oleObj name="Equation" r:id="rId5" imgW="355320" imgH="177480" progId="Equation.DSMT4">
                  <p:embed/>
                  <p:pic>
                    <p:nvPicPr>
                      <p:cNvPr id="1433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12448" name="Equation" r:id="rId7" imgW="330120" imgH="177480" progId="Equation.DSMT4">
                  <p:embed/>
                </p:oleObj>
              </mc:Choice>
              <mc:Fallback>
                <p:oleObj name="Equation" r:id="rId7" imgW="330120" imgH="177480" progId="Equation.DSMT4">
                  <p:embed/>
                  <p:pic>
                    <p:nvPicPr>
                      <p:cNvPr id="1434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9"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4360" name="Freeform 15"/>
          <p:cNvSpPr>
            <a:spLocks/>
          </p:cNvSpPr>
          <p:nvPr/>
        </p:nvSpPr>
        <p:spPr bwMode="auto">
          <a:xfrm>
            <a:off x="6748464" y="1524000"/>
            <a:ext cx="642937" cy="685800"/>
          </a:xfrm>
          <a:custGeom>
            <a:avLst/>
            <a:gdLst>
              <a:gd name="T0" fmla="*/ 0 w 405"/>
              <a:gd name="T1" fmla="*/ 1088707589 h 432"/>
              <a:gd name="T2" fmla="*/ 1020661783 w 405"/>
              <a:gd name="T3" fmla="*/ 0 h 432"/>
              <a:gd name="T4" fmla="*/ 0 60000 65536"/>
              <a:gd name="T5" fmla="*/ 0 60000 65536"/>
              <a:gd name="T6" fmla="*/ 0 w 405"/>
              <a:gd name="T7" fmla="*/ 0 h 432"/>
              <a:gd name="T8" fmla="*/ 405 w 405"/>
              <a:gd name="T9" fmla="*/ 432 h 432"/>
            </a:gdLst>
            <a:ahLst/>
            <a:cxnLst>
              <a:cxn ang="T4">
                <a:pos x="T0" y="T1"/>
              </a:cxn>
              <a:cxn ang="T5">
                <a:pos x="T2" y="T3"/>
              </a:cxn>
            </a:cxnLst>
            <a:rect l="T6" t="T7" r="T8" b="T9"/>
            <a:pathLst>
              <a:path w="405" h="432">
                <a:moveTo>
                  <a:pt x="0" y="432"/>
                </a:moveTo>
                <a:lnTo>
                  <a:pt x="40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4361"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4362"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4363"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4364"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4341"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12449" name="Equation" r:id="rId9" imgW="571320" imgH="253800" progId="Equation.DSMT4">
                  <p:embed/>
                </p:oleObj>
              </mc:Choice>
              <mc:Fallback>
                <p:oleObj name="Equation" r:id="rId9" imgW="571320" imgH="253800" progId="Equation.DSMT4">
                  <p:embed/>
                  <p:pic>
                    <p:nvPicPr>
                      <p:cNvPr id="14341"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5" name="Freeform 21"/>
          <p:cNvSpPr>
            <a:spLocks/>
          </p:cNvSpPr>
          <p:nvPr/>
        </p:nvSpPr>
        <p:spPr bwMode="auto">
          <a:xfrm>
            <a:off x="6748464" y="2209800"/>
            <a:ext cx="642937" cy="1447800"/>
          </a:xfrm>
          <a:custGeom>
            <a:avLst/>
            <a:gdLst>
              <a:gd name="T0" fmla="*/ 0 w 405"/>
              <a:gd name="T1" fmla="*/ 0 h 912"/>
              <a:gd name="T2" fmla="*/ 1020661783 w 405"/>
              <a:gd name="T3" fmla="*/ 2147483647 h 912"/>
              <a:gd name="T4" fmla="*/ 0 60000 65536"/>
              <a:gd name="T5" fmla="*/ 0 60000 65536"/>
              <a:gd name="T6" fmla="*/ 0 w 405"/>
              <a:gd name="T7" fmla="*/ 0 h 912"/>
              <a:gd name="T8" fmla="*/ 405 w 405"/>
              <a:gd name="T9" fmla="*/ 912 h 912"/>
            </a:gdLst>
            <a:ahLst/>
            <a:cxnLst>
              <a:cxn ang="T4">
                <a:pos x="T0" y="T1"/>
              </a:cxn>
              <a:cxn ang="T5">
                <a:pos x="T2" y="T3"/>
              </a:cxn>
            </a:cxnLst>
            <a:rect l="T6" t="T7" r="T8" b="T9"/>
            <a:pathLst>
              <a:path w="405" h="912">
                <a:moveTo>
                  <a:pt x="0" y="0"/>
                </a:moveTo>
                <a:lnTo>
                  <a:pt x="405" y="912"/>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4366"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14342" name="Object 23"/>
          <p:cNvGraphicFramePr>
            <a:graphicFrameLocks noChangeAspect="1"/>
          </p:cNvGraphicFramePr>
          <p:nvPr/>
        </p:nvGraphicFramePr>
        <p:xfrm>
          <a:off x="2895600" y="5181600"/>
          <a:ext cx="1347788" cy="850900"/>
        </p:xfrm>
        <a:graphic>
          <a:graphicData uri="http://schemas.openxmlformats.org/presentationml/2006/ole">
            <mc:AlternateContent xmlns:mc="http://schemas.openxmlformats.org/markup-compatibility/2006">
              <mc:Choice xmlns:v="urn:schemas-microsoft-com:vml" Requires="v">
                <p:oleObj spid="_x0000_s12450" name="Equation" r:id="rId11" imgW="622080" imgH="393480" progId="Equation.DSMT4">
                  <p:embed/>
                </p:oleObj>
              </mc:Choice>
              <mc:Fallback>
                <p:oleObj name="Equation" r:id="rId11" imgW="622080" imgH="393480" progId="Equation.DSMT4">
                  <p:embed/>
                  <p:pic>
                    <p:nvPicPr>
                      <p:cNvPr id="14342"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181600"/>
                        <a:ext cx="13477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0" name="Rectangle 24"/>
          <p:cNvSpPr>
            <a:spLocks noChangeArrowheads="1"/>
          </p:cNvSpPr>
          <p:nvPr/>
        </p:nvSpPr>
        <p:spPr bwMode="auto">
          <a:xfrm>
            <a:off x="8229600" y="1752600"/>
            <a:ext cx="2209800" cy="2667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50201" name="Object 25"/>
          <p:cNvGraphicFramePr>
            <a:graphicFrameLocks noChangeAspect="1"/>
          </p:cNvGraphicFramePr>
          <p:nvPr/>
        </p:nvGraphicFramePr>
        <p:xfrm>
          <a:off x="8229600" y="1828800"/>
          <a:ext cx="2209800" cy="361950"/>
        </p:xfrm>
        <a:graphic>
          <a:graphicData uri="http://schemas.openxmlformats.org/presentationml/2006/ole">
            <mc:AlternateContent xmlns:mc="http://schemas.openxmlformats.org/markup-compatibility/2006">
              <mc:Choice xmlns:v="urn:schemas-microsoft-com:vml" Requires="v">
                <p:oleObj spid="_x0000_s12451" name="Equation" r:id="rId13" imgW="1079280" imgH="177480" progId="Equation.DSMT4">
                  <p:embed/>
                </p:oleObj>
              </mc:Choice>
              <mc:Fallback>
                <p:oleObj name="Equation" r:id="rId13" imgW="1079280" imgH="177480" progId="Equation.DSMT4">
                  <p:embed/>
                  <p:pic>
                    <p:nvPicPr>
                      <p:cNvPr id="50201"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1828800"/>
                        <a:ext cx="2209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02" name="Object 26"/>
          <p:cNvGraphicFramePr>
            <a:graphicFrameLocks noChangeAspect="1"/>
          </p:cNvGraphicFramePr>
          <p:nvPr/>
        </p:nvGraphicFramePr>
        <p:xfrm>
          <a:off x="8686801" y="2438400"/>
          <a:ext cx="1350963" cy="800100"/>
        </p:xfrm>
        <a:graphic>
          <a:graphicData uri="http://schemas.openxmlformats.org/presentationml/2006/ole">
            <mc:AlternateContent xmlns:mc="http://schemas.openxmlformats.org/markup-compatibility/2006">
              <mc:Choice xmlns:v="urn:schemas-microsoft-com:vml" Requires="v">
                <p:oleObj spid="_x0000_s12452" name="Equation" r:id="rId15" imgW="660240" imgH="393480" progId="Equation.DSMT4">
                  <p:embed/>
                </p:oleObj>
              </mc:Choice>
              <mc:Fallback>
                <p:oleObj name="Equation" r:id="rId15" imgW="660240" imgH="393480" progId="Equation.DSMT4">
                  <p:embed/>
                  <p:pic>
                    <p:nvPicPr>
                      <p:cNvPr id="50202"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86801" y="2438400"/>
                        <a:ext cx="13509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03" name="Object 27"/>
          <p:cNvGraphicFramePr>
            <a:graphicFrameLocks noChangeAspect="1"/>
          </p:cNvGraphicFramePr>
          <p:nvPr/>
        </p:nvGraphicFramePr>
        <p:xfrm>
          <a:off x="9067800" y="3352800"/>
          <a:ext cx="571500" cy="800100"/>
        </p:xfrm>
        <a:graphic>
          <a:graphicData uri="http://schemas.openxmlformats.org/presentationml/2006/ole">
            <mc:AlternateContent xmlns:mc="http://schemas.openxmlformats.org/markup-compatibility/2006">
              <mc:Choice xmlns:v="urn:schemas-microsoft-com:vml" Requires="v">
                <p:oleObj spid="_x0000_s12453" name="Equation" r:id="rId17" imgW="279360" imgH="393480" progId="Equation.DSMT4">
                  <p:embed/>
                </p:oleObj>
              </mc:Choice>
              <mc:Fallback>
                <p:oleObj name="Equation" r:id="rId17" imgW="279360" imgH="393480" progId="Equation.DSMT4">
                  <p:embed/>
                  <p:pic>
                    <p:nvPicPr>
                      <p:cNvPr id="50203"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67800" y="3352800"/>
                        <a:ext cx="5715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04" name="Object 28"/>
          <p:cNvGraphicFramePr>
            <a:graphicFrameLocks noChangeAspect="1"/>
          </p:cNvGraphicFramePr>
          <p:nvPr/>
        </p:nvGraphicFramePr>
        <p:xfrm>
          <a:off x="5181600" y="5181600"/>
          <a:ext cx="604838" cy="850900"/>
        </p:xfrm>
        <a:graphic>
          <a:graphicData uri="http://schemas.openxmlformats.org/presentationml/2006/ole">
            <mc:AlternateContent xmlns:mc="http://schemas.openxmlformats.org/markup-compatibility/2006">
              <mc:Choice xmlns:v="urn:schemas-microsoft-com:vml" Requires="v">
                <p:oleObj spid="_x0000_s12454" name="Equation" r:id="rId19" imgW="279360" imgH="393480" progId="Equation.DSMT4">
                  <p:embed/>
                </p:oleObj>
              </mc:Choice>
              <mc:Fallback>
                <p:oleObj name="Equation" r:id="rId19" imgW="279360" imgH="393480" progId="Equation.DSMT4">
                  <p:embed/>
                  <p:pic>
                    <p:nvPicPr>
                      <p:cNvPr id="50204" name="Object 2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5181600"/>
                        <a:ext cx="60483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7" name="Object 29"/>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12455" name="Equation" r:id="rId21" imgW="774360" imgH="177480" progId="Equation.DSMT4">
                  <p:embed/>
                </p:oleObj>
              </mc:Choice>
              <mc:Fallback>
                <p:oleObj name="Equation" r:id="rId21" imgW="774360" imgH="177480" progId="Equation.DSMT4">
                  <p:embed/>
                  <p:pic>
                    <p:nvPicPr>
                      <p:cNvPr id="14347"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8" name="Object 30"/>
          <p:cNvGraphicFramePr>
            <a:graphicFrameLocks noChangeAspect="1"/>
          </p:cNvGraphicFramePr>
          <p:nvPr/>
        </p:nvGraphicFramePr>
        <p:xfrm>
          <a:off x="4343401" y="4648200"/>
          <a:ext cx="2817813" cy="419100"/>
        </p:xfrm>
        <a:graphic>
          <a:graphicData uri="http://schemas.openxmlformats.org/presentationml/2006/ole">
            <mc:AlternateContent xmlns:mc="http://schemas.openxmlformats.org/markup-compatibility/2006">
              <mc:Choice xmlns:v="urn:schemas-microsoft-com:vml" Requires="v">
                <p:oleObj spid="_x0000_s12456" name="Equation" r:id="rId23" imgW="1193760" imgH="177480" progId="Equation.DSMT4">
                  <p:embed/>
                </p:oleObj>
              </mc:Choice>
              <mc:Fallback>
                <p:oleObj name="Equation" r:id="rId23" imgW="1193760" imgH="177480" progId="Equation.DSMT4">
                  <p:embed/>
                  <p:pic>
                    <p:nvPicPr>
                      <p:cNvPr id="14348" name="Object 3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43401" y="4648200"/>
                        <a:ext cx="28178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9" name="Object 31"/>
          <p:cNvGraphicFramePr>
            <a:graphicFrameLocks noChangeAspect="1"/>
          </p:cNvGraphicFramePr>
          <p:nvPr/>
        </p:nvGraphicFramePr>
        <p:xfrm>
          <a:off x="7315201" y="4648200"/>
          <a:ext cx="2098675" cy="419100"/>
        </p:xfrm>
        <a:graphic>
          <a:graphicData uri="http://schemas.openxmlformats.org/presentationml/2006/ole">
            <mc:AlternateContent xmlns:mc="http://schemas.openxmlformats.org/markup-compatibility/2006">
              <mc:Choice xmlns:v="urn:schemas-microsoft-com:vml" Requires="v">
                <p:oleObj spid="_x0000_s12457" name="Equation" r:id="rId25" imgW="888840" imgH="177480" progId="Equation.DSMT4">
                  <p:embed/>
                </p:oleObj>
              </mc:Choice>
              <mc:Fallback>
                <p:oleObj name="Equation" r:id="rId25" imgW="888840" imgH="177480" progId="Equation.DSMT4">
                  <p:embed/>
                  <p:pic>
                    <p:nvPicPr>
                      <p:cNvPr id="14349" name="Object 3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15201" y="4648200"/>
                        <a:ext cx="20986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12812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200"/>
                                        </p:tgtEl>
                                        <p:attrNameLst>
                                          <p:attrName>style.visibility</p:attrName>
                                        </p:attrNameLst>
                                      </p:cBhvr>
                                      <p:to>
                                        <p:strVal val="visible"/>
                                      </p:to>
                                    </p:set>
                                    <p:animEffect transition="in" filter="wipe(up)">
                                      <p:cBhvr>
                                        <p:cTn id="7" dur="500"/>
                                        <p:tgtEl>
                                          <p:spTgt spid="502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502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02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020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1000"/>
                                  </p:stCondLst>
                                  <p:childTnLst>
                                    <p:set>
                                      <p:cBhvr>
                                        <p:cTn id="21" dur="1" fill="hold">
                                          <p:stCondLst>
                                            <p:cond delay="499"/>
                                          </p:stCondLst>
                                        </p:cTn>
                                        <p:tgtEl>
                                          <p:spTgt spid="50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Freeform 2"/>
          <p:cNvSpPr>
            <a:spLocks/>
          </p:cNvSpPr>
          <p:nvPr/>
        </p:nvSpPr>
        <p:spPr bwMode="auto">
          <a:xfrm>
            <a:off x="5410200" y="1524000"/>
            <a:ext cx="1981200" cy="2133600"/>
          </a:xfrm>
          <a:custGeom>
            <a:avLst/>
            <a:gdLst>
              <a:gd name="T0" fmla="*/ 0 w 1248"/>
              <a:gd name="T1" fmla="*/ 2147483647 h 1344"/>
              <a:gd name="T2" fmla="*/ 2147483647 w 1248"/>
              <a:gd name="T3" fmla="*/ 2147483647 h 1344"/>
              <a:gd name="T4" fmla="*/ 2147483647 w 1248"/>
              <a:gd name="T5" fmla="*/ 0 h 1344"/>
              <a:gd name="T6" fmla="*/ 0 w 1248"/>
              <a:gd name="T7" fmla="*/ 2147483647 h 1344"/>
              <a:gd name="T8" fmla="*/ 0 60000 65536"/>
              <a:gd name="T9" fmla="*/ 0 60000 65536"/>
              <a:gd name="T10" fmla="*/ 0 60000 65536"/>
              <a:gd name="T11" fmla="*/ 0 60000 65536"/>
              <a:gd name="T12" fmla="*/ 0 w 1248"/>
              <a:gd name="T13" fmla="*/ 0 h 1344"/>
              <a:gd name="T14" fmla="*/ 1248 w 1248"/>
              <a:gd name="T15" fmla="*/ 1344 h 1344"/>
            </a:gdLst>
            <a:ahLst/>
            <a:cxnLst>
              <a:cxn ang="T8">
                <a:pos x="T0" y="T1"/>
              </a:cxn>
              <a:cxn ang="T9">
                <a:pos x="T2" y="T3"/>
              </a:cxn>
              <a:cxn ang="T10">
                <a:pos x="T4" y="T5"/>
              </a:cxn>
              <a:cxn ang="T11">
                <a:pos x="T6" y="T7"/>
              </a:cxn>
            </a:cxnLst>
            <a:rect l="T12" t="T13" r="T14" b="T15"/>
            <a:pathLst>
              <a:path w="1248" h="1344">
                <a:moveTo>
                  <a:pt x="0" y="1344"/>
                </a:moveTo>
                <a:lnTo>
                  <a:pt x="1248" y="1344"/>
                </a:lnTo>
                <a:lnTo>
                  <a:pt x="1248" y="0"/>
                </a:lnTo>
                <a:lnTo>
                  <a:pt x="0" y="134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5374" name="Oval 3"/>
          <p:cNvSpPr>
            <a:spLocks noChangeArrowheads="1"/>
          </p:cNvSpPr>
          <p:nvPr/>
        </p:nvSpPr>
        <p:spPr bwMode="auto">
          <a:xfrm>
            <a:off x="3352800" y="1676400"/>
            <a:ext cx="4038600" cy="396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5375" name="Line 4"/>
          <p:cNvSpPr>
            <a:spLocks noChangeShapeType="1"/>
          </p:cNvSpPr>
          <p:nvPr/>
        </p:nvSpPr>
        <p:spPr bwMode="auto">
          <a:xfrm>
            <a:off x="3048000" y="3657600"/>
            <a:ext cx="472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376" name="Line 5"/>
          <p:cNvSpPr>
            <a:spLocks noChangeShapeType="1"/>
          </p:cNvSpPr>
          <p:nvPr/>
        </p:nvSpPr>
        <p:spPr bwMode="auto">
          <a:xfrm flipV="1">
            <a:off x="5410200" y="1371600"/>
            <a:ext cx="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377" name="Text Box 6"/>
          <p:cNvSpPr txBox="1">
            <a:spLocks noChangeArrowheads="1"/>
          </p:cNvSpPr>
          <p:nvPr/>
        </p:nvSpPr>
        <p:spPr bwMode="auto">
          <a:xfrm>
            <a:off x="7467600" y="381000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(1,0)</a:t>
            </a:r>
          </a:p>
        </p:txBody>
      </p:sp>
      <p:sp>
        <p:nvSpPr>
          <p:cNvPr id="15378" name="Line 7"/>
          <p:cNvSpPr>
            <a:spLocks noChangeShapeType="1"/>
          </p:cNvSpPr>
          <p:nvPr/>
        </p:nvSpPr>
        <p:spPr bwMode="auto">
          <a:xfrm>
            <a:off x="6751638" y="2209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5379" name="Freeform 8"/>
          <p:cNvSpPr>
            <a:spLocks/>
          </p:cNvSpPr>
          <p:nvPr/>
        </p:nvSpPr>
        <p:spPr bwMode="auto">
          <a:xfrm>
            <a:off x="5410200" y="2212976"/>
            <a:ext cx="1341438" cy="1444625"/>
          </a:xfrm>
          <a:custGeom>
            <a:avLst/>
            <a:gdLst>
              <a:gd name="T0" fmla="*/ 0 w 845"/>
              <a:gd name="T1" fmla="*/ 2147483647 h 910"/>
              <a:gd name="T2" fmla="*/ 2129533797 w 845"/>
              <a:gd name="T3" fmla="*/ 0 h 910"/>
              <a:gd name="T4" fmla="*/ 0 60000 65536"/>
              <a:gd name="T5" fmla="*/ 0 60000 65536"/>
              <a:gd name="T6" fmla="*/ 0 w 845"/>
              <a:gd name="T7" fmla="*/ 0 h 910"/>
              <a:gd name="T8" fmla="*/ 845 w 845"/>
              <a:gd name="T9" fmla="*/ 910 h 910"/>
            </a:gdLst>
            <a:ahLst/>
            <a:cxnLst>
              <a:cxn ang="T4">
                <a:pos x="T0" y="T1"/>
              </a:cxn>
              <a:cxn ang="T5">
                <a:pos x="T2" y="T3"/>
              </a:cxn>
            </a:cxnLst>
            <a:rect l="T6" t="T7" r="T8" b="T9"/>
            <a:pathLst>
              <a:path w="845" h="910">
                <a:moveTo>
                  <a:pt x="0" y="910"/>
                </a:moveTo>
                <a:lnTo>
                  <a:pt x="8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5380" name="Text Box 9"/>
          <p:cNvSpPr txBox="1">
            <a:spLocks noChangeArrowheads="1"/>
          </p:cNvSpPr>
          <p:nvPr/>
        </p:nvSpPr>
        <p:spPr bwMode="auto">
          <a:xfrm>
            <a:off x="5791200" y="2590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a:t>1</a:t>
            </a:r>
          </a:p>
        </p:txBody>
      </p:sp>
      <p:graphicFrame>
        <p:nvGraphicFramePr>
          <p:cNvPr id="15362" name="Object 10"/>
          <p:cNvGraphicFramePr>
            <a:graphicFrameLocks noChangeAspect="1"/>
          </p:cNvGraphicFramePr>
          <p:nvPr/>
        </p:nvGraphicFramePr>
        <p:xfrm>
          <a:off x="5715000" y="3352800"/>
          <a:ext cx="217488" cy="304800"/>
        </p:xfrm>
        <a:graphic>
          <a:graphicData uri="http://schemas.openxmlformats.org/presentationml/2006/ole">
            <mc:AlternateContent xmlns:mc="http://schemas.openxmlformats.org/markup-compatibility/2006">
              <mc:Choice xmlns:v="urn:schemas-microsoft-com:vml" Requires="v">
                <p:oleObj spid="_x0000_s13457" name="Equation" r:id="rId3" imgW="126720" imgH="177480" progId="Equation.DSMT4">
                  <p:embed/>
                </p:oleObj>
              </mc:Choice>
              <mc:Fallback>
                <p:oleObj name="Equation" r:id="rId3" imgW="126720" imgH="177480" progId="Equation.DSMT4">
                  <p:embed/>
                  <p:pic>
                    <p:nvPicPr>
                      <p:cNvPr id="1536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1" name="Text Box 11"/>
          <p:cNvSpPr txBox="1">
            <a:spLocks noChangeArrowheads="1"/>
          </p:cNvSpPr>
          <p:nvPr/>
        </p:nvSpPr>
        <p:spPr bwMode="auto">
          <a:xfrm>
            <a:off x="2438401" y="5562600"/>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Unit Circle</a:t>
            </a:r>
          </a:p>
        </p:txBody>
      </p:sp>
      <p:graphicFrame>
        <p:nvGraphicFramePr>
          <p:cNvPr id="15363" name="Object 12"/>
          <p:cNvGraphicFramePr>
            <a:graphicFrameLocks noChangeAspect="1"/>
          </p:cNvGraphicFramePr>
          <p:nvPr/>
        </p:nvGraphicFramePr>
        <p:xfrm>
          <a:off x="5638801" y="3657601"/>
          <a:ext cx="741363" cy="371475"/>
        </p:xfrm>
        <a:graphic>
          <a:graphicData uri="http://schemas.openxmlformats.org/presentationml/2006/ole">
            <mc:AlternateContent xmlns:mc="http://schemas.openxmlformats.org/markup-compatibility/2006">
              <mc:Choice xmlns:v="urn:schemas-microsoft-com:vml" Requires="v">
                <p:oleObj spid="_x0000_s13458" name="Equation" r:id="rId5" imgW="355320" imgH="177480" progId="Equation.DSMT4">
                  <p:embed/>
                </p:oleObj>
              </mc:Choice>
              <mc:Fallback>
                <p:oleObj name="Equation" r:id="rId5" imgW="355320" imgH="177480" progId="Equation.DSMT4">
                  <p:embed/>
                  <p:pic>
                    <p:nvPicPr>
                      <p:cNvPr id="1536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657601"/>
                        <a:ext cx="7413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13"/>
          <p:cNvGraphicFramePr>
            <a:graphicFrameLocks noChangeAspect="1"/>
          </p:cNvGraphicFramePr>
          <p:nvPr/>
        </p:nvGraphicFramePr>
        <p:xfrm>
          <a:off x="6019801" y="2971801"/>
          <a:ext cx="688975" cy="371475"/>
        </p:xfrm>
        <a:graphic>
          <a:graphicData uri="http://schemas.openxmlformats.org/presentationml/2006/ole">
            <mc:AlternateContent xmlns:mc="http://schemas.openxmlformats.org/markup-compatibility/2006">
              <mc:Choice xmlns:v="urn:schemas-microsoft-com:vml" Requires="v">
                <p:oleObj spid="_x0000_s13459" name="Equation" r:id="rId7" imgW="330120" imgH="177480" progId="Equation.DSMT4">
                  <p:embed/>
                </p:oleObj>
              </mc:Choice>
              <mc:Fallback>
                <p:oleObj name="Equation" r:id="rId7" imgW="330120" imgH="177480" progId="Equation.DSMT4">
                  <p:embed/>
                  <p:pic>
                    <p:nvPicPr>
                      <p:cNvPr id="1536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2971801"/>
                        <a:ext cx="6889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2" name="Text Box 14"/>
          <p:cNvSpPr txBox="1">
            <a:spLocks noChangeArrowheads="1"/>
          </p:cNvSpPr>
          <p:nvPr/>
        </p:nvSpPr>
        <p:spPr bwMode="auto">
          <a:xfrm>
            <a:off x="5791200" y="1981201"/>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P</a:t>
            </a:r>
            <a:r>
              <a:rPr lang="en-US" altLang="hu-HU" sz="1800"/>
              <a:t>(x,y)</a:t>
            </a:r>
          </a:p>
        </p:txBody>
      </p:sp>
      <p:sp>
        <p:nvSpPr>
          <p:cNvPr id="15383" name="Freeform 15"/>
          <p:cNvSpPr>
            <a:spLocks/>
          </p:cNvSpPr>
          <p:nvPr/>
        </p:nvSpPr>
        <p:spPr bwMode="auto">
          <a:xfrm>
            <a:off x="6751638" y="1524001"/>
            <a:ext cx="639762" cy="688975"/>
          </a:xfrm>
          <a:custGeom>
            <a:avLst/>
            <a:gdLst>
              <a:gd name="T0" fmla="*/ 0 w 403"/>
              <a:gd name="T1" fmla="*/ 1093747902 h 434"/>
              <a:gd name="T2" fmla="*/ 1015621470 w 403"/>
              <a:gd name="T3" fmla="*/ 0 h 434"/>
              <a:gd name="T4" fmla="*/ 0 60000 65536"/>
              <a:gd name="T5" fmla="*/ 0 60000 65536"/>
              <a:gd name="T6" fmla="*/ 0 w 403"/>
              <a:gd name="T7" fmla="*/ 0 h 434"/>
              <a:gd name="T8" fmla="*/ 403 w 403"/>
              <a:gd name="T9" fmla="*/ 434 h 434"/>
            </a:gdLst>
            <a:ahLst/>
            <a:cxnLst>
              <a:cxn ang="T4">
                <a:pos x="T0" y="T1"/>
              </a:cxn>
              <a:cxn ang="T5">
                <a:pos x="T2" y="T3"/>
              </a:cxn>
            </a:cxnLst>
            <a:rect l="T6" t="T7" r="T8" b="T9"/>
            <a:pathLst>
              <a:path w="403" h="434">
                <a:moveTo>
                  <a:pt x="0" y="434"/>
                </a:moveTo>
                <a:lnTo>
                  <a:pt x="40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5384" name="Line 16"/>
          <p:cNvSpPr>
            <a:spLocks noChangeShapeType="1"/>
          </p:cNvSpPr>
          <p:nvPr/>
        </p:nvSpPr>
        <p:spPr bwMode="auto">
          <a:xfrm flipV="1">
            <a:off x="7391400" y="15240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5385" name="Text Box 17"/>
          <p:cNvSpPr txBox="1">
            <a:spLocks noChangeArrowheads="1"/>
          </p:cNvSpPr>
          <p:nvPr/>
        </p:nvSpPr>
        <p:spPr bwMode="auto">
          <a:xfrm>
            <a:off x="7375525" y="1103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T</a:t>
            </a:r>
          </a:p>
        </p:txBody>
      </p:sp>
      <p:sp>
        <p:nvSpPr>
          <p:cNvPr id="15386" name="Text Box 18"/>
          <p:cNvSpPr txBox="1">
            <a:spLocks noChangeArrowheads="1"/>
          </p:cNvSpPr>
          <p:nvPr/>
        </p:nvSpPr>
        <p:spPr bwMode="auto">
          <a:xfrm>
            <a:off x="7010400" y="365760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A</a:t>
            </a:r>
          </a:p>
        </p:txBody>
      </p:sp>
      <p:sp>
        <p:nvSpPr>
          <p:cNvPr id="15387" name="Text Box 19"/>
          <p:cNvSpPr txBox="1">
            <a:spLocks noChangeArrowheads="1"/>
          </p:cNvSpPr>
          <p:nvPr/>
        </p:nvSpPr>
        <p:spPr bwMode="auto">
          <a:xfrm>
            <a:off x="5029200" y="3657601"/>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sz="1800" b="1">
                <a:solidFill>
                  <a:srgbClr val="FF3300"/>
                </a:solidFill>
              </a:rPr>
              <a:t>O</a:t>
            </a:r>
          </a:p>
        </p:txBody>
      </p:sp>
      <p:graphicFrame>
        <p:nvGraphicFramePr>
          <p:cNvPr id="15365" name="Object 20"/>
          <p:cNvGraphicFramePr>
            <a:graphicFrameLocks noChangeAspect="1"/>
          </p:cNvGraphicFramePr>
          <p:nvPr/>
        </p:nvGraphicFramePr>
        <p:xfrm>
          <a:off x="7620000" y="1143000"/>
          <a:ext cx="914400" cy="406400"/>
        </p:xfrm>
        <a:graphic>
          <a:graphicData uri="http://schemas.openxmlformats.org/presentationml/2006/ole">
            <mc:AlternateContent xmlns:mc="http://schemas.openxmlformats.org/markup-compatibility/2006">
              <mc:Choice xmlns:v="urn:schemas-microsoft-com:vml" Requires="v">
                <p:oleObj spid="_x0000_s13460" name="Equation" r:id="rId9" imgW="571320" imgH="253800" progId="Equation.DSMT4">
                  <p:embed/>
                </p:oleObj>
              </mc:Choice>
              <mc:Fallback>
                <p:oleObj name="Equation" r:id="rId9" imgW="571320" imgH="253800" progId="Equation.DSMT4">
                  <p:embed/>
                  <p:pic>
                    <p:nvPicPr>
                      <p:cNvPr id="1536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1143000"/>
                        <a:ext cx="914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8" name="Freeform 21"/>
          <p:cNvSpPr>
            <a:spLocks/>
          </p:cNvSpPr>
          <p:nvPr/>
        </p:nvSpPr>
        <p:spPr bwMode="auto">
          <a:xfrm>
            <a:off x="6748464" y="2212976"/>
            <a:ext cx="642937" cy="1444625"/>
          </a:xfrm>
          <a:custGeom>
            <a:avLst/>
            <a:gdLst>
              <a:gd name="T0" fmla="*/ 0 w 405"/>
              <a:gd name="T1" fmla="*/ 0 h 910"/>
              <a:gd name="T2" fmla="*/ 1020661783 w 405"/>
              <a:gd name="T3" fmla="*/ 2147483647 h 910"/>
              <a:gd name="T4" fmla="*/ 0 60000 65536"/>
              <a:gd name="T5" fmla="*/ 0 60000 65536"/>
              <a:gd name="T6" fmla="*/ 0 w 405"/>
              <a:gd name="T7" fmla="*/ 0 h 910"/>
              <a:gd name="T8" fmla="*/ 405 w 405"/>
              <a:gd name="T9" fmla="*/ 910 h 910"/>
            </a:gdLst>
            <a:ahLst/>
            <a:cxnLst>
              <a:cxn ang="T4">
                <a:pos x="T0" y="T1"/>
              </a:cxn>
              <a:cxn ang="T5">
                <a:pos x="T2" y="T3"/>
              </a:cxn>
            </a:cxnLst>
            <a:rect l="T6" t="T7" r="T8" b="T9"/>
            <a:pathLst>
              <a:path w="405" h="910">
                <a:moveTo>
                  <a:pt x="0" y="0"/>
                </a:moveTo>
                <a:lnTo>
                  <a:pt x="405" y="91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5389" name="Rectangle 22"/>
          <p:cNvSpPr>
            <a:spLocks noChangeArrowheads="1"/>
          </p:cNvSpPr>
          <p:nvPr/>
        </p:nvSpPr>
        <p:spPr bwMode="auto">
          <a:xfrm>
            <a:off x="2133600" y="4191000"/>
            <a:ext cx="6096000" cy="1905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graphicFrame>
        <p:nvGraphicFramePr>
          <p:cNvPr id="15366" name="Object 23"/>
          <p:cNvGraphicFramePr>
            <a:graphicFrameLocks noChangeAspect="1"/>
          </p:cNvGraphicFramePr>
          <p:nvPr/>
        </p:nvGraphicFramePr>
        <p:xfrm>
          <a:off x="2895600" y="5181600"/>
          <a:ext cx="1347788" cy="850900"/>
        </p:xfrm>
        <a:graphic>
          <a:graphicData uri="http://schemas.openxmlformats.org/presentationml/2006/ole">
            <mc:AlternateContent xmlns:mc="http://schemas.openxmlformats.org/markup-compatibility/2006">
              <mc:Choice xmlns:v="urn:schemas-microsoft-com:vml" Requires="v">
                <p:oleObj spid="_x0000_s13461" name="Equation" r:id="rId11" imgW="622080" imgH="393480" progId="Equation.DSMT4">
                  <p:embed/>
                </p:oleObj>
              </mc:Choice>
              <mc:Fallback>
                <p:oleObj name="Equation" r:id="rId11" imgW="622080" imgH="393480" progId="Equation.DSMT4">
                  <p:embed/>
                  <p:pic>
                    <p:nvPicPr>
                      <p:cNvPr id="15366"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181600"/>
                        <a:ext cx="13477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24"/>
          <p:cNvGraphicFramePr>
            <a:graphicFrameLocks noChangeAspect="1"/>
          </p:cNvGraphicFramePr>
          <p:nvPr/>
        </p:nvGraphicFramePr>
        <p:xfrm>
          <a:off x="5181600" y="5181600"/>
          <a:ext cx="604838" cy="850900"/>
        </p:xfrm>
        <a:graphic>
          <a:graphicData uri="http://schemas.openxmlformats.org/presentationml/2006/ole">
            <mc:AlternateContent xmlns:mc="http://schemas.openxmlformats.org/markup-compatibility/2006">
              <mc:Choice xmlns:v="urn:schemas-microsoft-com:vml" Requires="v">
                <p:oleObj spid="_x0000_s13462" name="Equation" r:id="rId13" imgW="279360" imgH="393480" progId="Equation.DSMT4">
                  <p:embed/>
                </p:oleObj>
              </mc:Choice>
              <mc:Fallback>
                <p:oleObj name="Equation" r:id="rId13" imgW="279360" imgH="393480" progId="Equation.DSMT4">
                  <p:embed/>
                  <p:pic>
                    <p:nvPicPr>
                      <p:cNvPr id="15367"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5181600"/>
                        <a:ext cx="60483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8" name="Object 25"/>
          <p:cNvGraphicFramePr>
            <a:graphicFrameLocks noChangeAspect="1"/>
          </p:cNvGraphicFramePr>
          <p:nvPr/>
        </p:nvGraphicFramePr>
        <p:xfrm>
          <a:off x="6781801" y="5105400"/>
          <a:ext cx="1649413" cy="850900"/>
        </p:xfrm>
        <a:graphic>
          <a:graphicData uri="http://schemas.openxmlformats.org/presentationml/2006/ole">
            <mc:AlternateContent xmlns:mc="http://schemas.openxmlformats.org/markup-compatibility/2006">
              <mc:Choice xmlns:v="urn:schemas-microsoft-com:vml" Requires="v">
                <p:oleObj spid="_x0000_s13463" name="Equation" r:id="rId15" imgW="761760" imgH="393480" progId="Equation.DSMT4">
                  <p:embed/>
                </p:oleObj>
              </mc:Choice>
              <mc:Fallback>
                <p:oleObj name="Equation" r:id="rId15" imgW="761760" imgH="393480" progId="Equation.DSMT4">
                  <p:embed/>
                  <p:pic>
                    <p:nvPicPr>
                      <p:cNvPr id="15368"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1" y="5105400"/>
                        <a:ext cx="16494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9" name="Object 26"/>
          <p:cNvGraphicFramePr>
            <a:graphicFrameLocks noChangeAspect="1"/>
          </p:cNvGraphicFramePr>
          <p:nvPr/>
        </p:nvGraphicFramePr>
        <p:xfrm>
          <a:off x="2438400" y="4648200"/>
          <a:ext cx="1828800" cy="419100"/>
        </p:xfrm>
        <a:graphic>
          <a:graphicData uri="http://schemas.openxmlformats.org/presentationml/2006/ole">
            <mc:AlternateContent xmlns:mc="http://schemas.openxmlformats.org/markup-compatibility/2006">
              <mc:Choice xmlns:v="urn:schemas-microsoft-com:vml" Requires="v">
                <p:oleObj spid="_x0000_s13464" name="Equation" r:id="rId17" imgW="774360" imgH="177480" progId="Equation.DSMT4">
                  <p:embed/>
                </p:oleObj>
              </mc:Choice>
              <mc:Fallback>
                <p:oleObj name="Equation" r:id="rId17" imgW="774360" imgH="177480" progId="Equation.DSMT4">
                  <p:embed/>
                  <p:pic>
                    <p:nvPicPr>
                      <p:cNvPr id="15369"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4648200"/>
                        <a:ext cx="1828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27"/>
          <p:cNvGraphicFramePr>
            <a:graphicFrameLocks noChangeAspect="1"/>
          </p:cNvGraphicFramePr>
          <p:nvPr/>
        </p:nvGraphicFramePr>
        <p:xfrm>
          <a:off x="4343401" y="4648200"/>
          <a:ext cx="2817813" cy="419100"/>
        </p:xfrm>
        <a:graphic>
          <a:graphicData uri="http://schemas.openxmlformats.org/presentationml/2006/ole">
            <mc:AlternateContent xmlns:mc="http://schemas.openxmlformats.org/markup-compatibility/2006">
              <mc:Choice xmlns:v="urn:schemas-microsoft-com:vml" Requires="v">
                <p:oleObj spid="_x0000_s13465" name="Equation" r:id="rId19" imgW="1193760" imgH="177480" progId="Equation.DSMT4">
                  <p:embed/>
                </p:oleObj>
              </mc:Choice>
              <mc:Fallback>
                <p:oleObj name="Equation" r:id="rId19" imgW="1193760" imgH="177480" progId="Equation.DSMT4">
                  <p:embed/>
                  <p:pic>
                    <p:nvPicPr>
                      <p:cNvPr id="1537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1" y="4648200"/>
                        <a:ext cx="28178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1" name="Object 28"/>
          <p:cNvGraphicFramePr>
            <a:graphicFrameLocks noChangeAspect="1"/>
          </p:cNvGraphicFramePr>
          <p:nvPr/>
        </p:nvGraphicFramePr>
        <p:xfrm>
          <a:off x="7315201" y="4648200"/>
          <a:ext cx="2098675" cy="419100"/>
        </p:xfrm>
        <a:graphic>
          <a:graphicData uri="http://schemas.openxmlformats.org/presentationml/2006/ole">
            <mc:AlternateContent xmlns:mc="http://schemas.openxmlformats.org/markup-compatibility/2006">
              <mc:Choice xmlns:v="urn:schemas-microsoft-com:vml" Requires="v">
                <p:oleObj spid="_x0000_s13466" name="Equation" r:id="rId21" imgW="888840" imgH="177480" progId="Equation.DSMT4">
                  <p:embed/>
                </p:oleObj>
              </mc:Choice>
              <mc:Fallback>
                <p:oleObj name="Equation" r:id="rId21" imgW="888840" imgH="177480" progId="Equation.DSMT4">
                  <p:embed/>
                  <p:pic>
                    <p:nvPicPr>
                      <p:cNvPr id="15371"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15201" y="4648200"/>
                        <a:ext cx="20986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29" name="Object 29"/>
          <p:cNvGraphicFramePr>
            <a:graphicFrameLocks noChangeAspect="1"/>
          </p:cNvGraphicFramePr>
          <p:nvPr/>
        </p:nvGraphicFramePr>
        <p:xfrm>
          <a:off x="10210800" y="6477001"/>
          <a:ext cx="292100" cy="214313"/>
        </p:xfrm>
        <a:graphic>
          <a:graphicData uri="http://schemas.openxmlformats.org/presentationml/2006/ole">
            <mc:AlternateContent xmlns:mc="http://schemas.openxmlformats.org/markup-compatibility/2006">
              <mc:Choice xmlns:v="urn:schemas-microsoft-com:vml" Requires="v">
                <p:oleObj spid="_x0000_s13467" name="Equation" r:id="rId23" imgW="190440" imgH="139680" progId="Equation.DSMT4">
                  <p:embed/>
                </p:oleObj>
              </mc:Choice>
              <mc:Fallback>
                <p:oleObj name="Equation" r:id="rId23" imgW="190440" imgH="139680" progId="Equation.DSMT4">
                  <p:embed/>
                  <p:pic>
                    <p:nvPicPr>
                      <p:cNvPr id="51229"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210800" y="6477001"/>
                        <a:ext cx="2921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44307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1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su.buffalo.edu/~mbschild/Media-Calculus/LimitEpsilonDel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5" y="3600450"/>
            <a:ext cx="34290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3"/>
          <a:stretch>
            <a:fillRect/>
          </a:stretch>
        </p:blipFill>
        <p:spPr>
          <a:xfrm>
            <a:off x="152195" y="94301"/>
            <a:ext cx="11718324" cy="3405255"/>
          </a:xfrm>
          <a:prstGeom prst="rect">
            <a:avLst/>
          </a:prstGeom>
        </p:spPr>
      </p:pic>
    </p:spTree>
    <p:extLst>
      <p:ext uri="{BB962C8B-B14F-4D97-AF65-F5344CB8AC3E}">
        <p14:creationId xmlns:p14="http://schemas.microsoft.com/office/powerpoint/2010/main" val="2591897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1" y="457200"/>
            <a:ext cx="4011613" cy="850900"/>
            <a:chOff x="480" y="288"/>
            <a:chExt cx="2527" cy="536"/>
          </a:xfrm>
        </p:grpSpPr>
        <p:graphicFrame>
          <p:nvGraphicFramePr>
            <p:cNvPr id="16393" name="Object 3"/>
            <p:cNvGraphicFramePr>
              <a:graphicFrameLocks noChangeAspect="1"/>
            </p:cNvGraphicFramePr>
            <p:nvPr/>
          </p:nvGraphicFramePr>
          <p:xfrm>
            <a:off x="480" y="288"/>
            <a:ext cx="849" cy="536"/>
          </p:xfrm>
          <a:graphic>
            <a:graphicData uri="http://schemas.openxmlformats.org/presentationml/2006/ole">
              <mc:AlternateContent xmlns:mc="http://schemas.openxmlformats.org/markup-compatibility/2006">
                <mc:Choice xmlns:v="urn:schemas-microsoft-com:vml" Requires="v">
                  <p:oleObj spid="_x0000_s14468" name="Equation" r:id="rId3" imgW="622080" imgH="393480" progId="Equation.DSMT4">
                    <p:embed/>
                  </p:oleObj>
                </mc:Choice>
                <mc:Fallback>
                  <p:oleObj name="Equation" r:id="rId3" imgW="622080" imgH="393480" progId="Equation.DSMT4">
                    <p:embed/>
                    <p:pic>
                      <p:nvPicPr>
                        <p:cNvPr id="1639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288"/>
                          <a:ext cx="849"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4"/>
            <p:cNvGraphicFramePr>
              <a:graphicFrameLocks noChangeAspect="1"/>
            </p:cNvGraphicFramePr>
            <p:nvPr/>
          </p:nvGraphicFramePr>
          <p:xfrm>
            <a:off x="1440" y="288"/>
            <a:ext cx="381" cy="536"/>
          </p:xfrm>
          <a:graphic>
            <a:graphicData uri="http://schemas.openxmlformats.org/presentationml/2006/ole">
              <mc:AlternateContent xmlns:mc="http://schemas.openxmlformats.org/markup-compatibility/2006">
                <mc:Choice xmlns:v="urn:schemas-microsoft-com:vml" Requires="v">
                  <p:oleObj spid="_x0000_s14469" name="Equation" r:id="rId5" imgW="279360" imgH="393480" progId="Equation.DSMT4">
                    <p:embed/>
                  </p:oleObj>
                </mc:Choice>
                <mc:Fallback>
                  <p:oleObj name="Equation" r:id="rId5" imgW="279360" imgH="393480" progId="Equation.DSMT4">
                    <p:embed/>
                    <p:pic>
                      <p:nvPicPr>
                        <p:cNvPr id="1639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88"/>
                          <a:ext cx="381"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5" name="Object 5"/>
            <p:cNvGraphicFramePr>
              <a:graphicFrameLocks noChangeAspect="1"/>
            </p:cNvGraphicFramePr>
            <p:nvPr/>
          </p:nvGraphicFramePr>
          <p:xfrm>
            <a:off x="1968" y="288"/>
            <a:ext cx="1039" cy="536"/>
          </p:xfrm>
          <a:graphic>
            <a:graphicData uri="http://schemas.openxmlformats.org/presentationml/2006/ole">
              <mc:AlternateContent xmlns:mc="http://schemas.openxmlformats.org/markup-compatibility/2006">
                <mc:Choice xmlns:v="urn:schemas-microsoft-com:vml" Requires="v">
                  <p:oleObj spid="_x0000_s14470" name="Equation" r:id="rId7" imgW="761760" imgH="393480" progId="Equation.DSMT4">
                    <p:embed/>
                  </p:oleObj>
                </mc:Choice>
                <mc:Fallback>
                  <p:oleObj name="Equation" r:id="rId7" imgW="761760" imgH="393480" progId="Equation.DSMT4">
                    <p:embed/>
                    <p:pic>
                      <p:nvPicPr>
                        <p:cNvPr id="1639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8" y="288"/>
                          <a:ext cx="1039"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2230" name="Object 6"/>
          <p:cNvGraphicFramePr>
            <a:graphicFrameLocks noChangeAspect="1"/>
          </p:cNvGraphicFramePr>
          <p:nvPr/>
        </p:nvGraphicFramePr>
        <p:xfrm>
          <a:off x="3124201" y="1524001"/>
          <a:ext cx="2201863" cy="384175"/>
        </p:xfrm>
        <a:graphic>
          <a:graphicData uri="http://schemas.openxmlformats.org/presentationml/2006/ole">
            <mc:AlternateContent xmlns:mc="http://schemas.openxmlformats.org/markup-compatibility/2006">
              <mc:Choice xmlns:v="urn:schemas-microsoft-com:vml" Requires="v">
                <p:oleObj spid="_x0000_s14471" name="Equation" r:id="rId9" imgW="1015920" imgH="177480" progId="Equation.DSMT4">
                  <p:embed/>
                </p:oleObj>
              </mc:Choice>
              <mc:Fallback>
                <p:oleObj name="Equation" r:id="rId9" imgW="1015920" imgH="177480" progId="Equation.DSMT4">
                  <p:embed/>
                  <p:pic>
                    <p:nvPicPr>
                      <p:cNvPr id="5223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1" y="1524001"/>
                        <a:ext cx="2201863"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7"/>
          <p:cNvGrpSpPr>
            <a:grpSpLocks/>
          </p:cNvGrpSpPr>
          <p:nvPr/>
        </p:nvGrpSpPr>
        <p:grpSpPr bwMode="auto">
          <a:xfrm>
            <a:off x="5486400" y="1524000"/>
            <a:ext cx="3098800" cy="457200"/>
            <a:chOff x="2496" y="960"/>
            <a:chExt cx="1952" cy="288"/>
          </a:xfrm>
        </p:grpSpPr>
        <p:sp>
          <p:nvSpPr>
            <p:cNvPr id="16407" name="Text Box 8"/>
            <p:cNvSpPr txBox="1">
              <a:spLocks noChangeArrowheads="1"/>
            </p:cNvSpPr>
            <p:nvPr/>
          </p:nvSpPr>
          <p:spPr bwMode="auto">
            <a:xfrm>
              <a:off x="3072" y="960"/>
              <a:ext cx="1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solidFill>
                    <a:schemeClr val="accent2"/>
                  </a:solidFill>
                </a:rPr>
                <a:t>multiply by two</a:t>
              </a:r>
            </a:p>
          </p:txBody>
        </p:sp>
        <p:sp>
          <p:nvSpPr>
            <p:cNvPr id="16408" name="Line 9"/>
            <p:cNvSpPr>
              <a:spLocks noChangeShapeType="1"/>
            </p:cNvSpPr>
            <p:nvPr/>
          </p:nvSpPr>
          <p:spPr bwMode="auto">
            <a:xfrm flipH="1">
              <a:off x="2496" y="1104"/>
              <a:ext cx="52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aphicFrame>
        <p:nvGraphicFramePr>
          <p:cNvPr id="52234" name="Object 10"/>
          <p:cNvGraphicFramePr>
            <a:graphicFrameLocks noChangeAspect="1"/>
          </p:cNvGraphicFramePr>
          <p:nvPr/>
        </p:nvGraphicFramePr>
        <p:xfrm>
          <a:off x="3124201" y="2133600"/>
          <a:ext cx="2284413" cy="850900"/>
        </p:xfrm>
        <a:graphic>
          <a:graphicData uri="http://schemas.openxmlformats.org/presentationml/2006/ole">
            <mc:AlternateContent xmlns:mc="http://schemas.openxmlformats.org/markup-compatibility/2006">
              <mc:Choice xmlns:v="urn:schemas-microsoft-com:vml" Requires="v">
                <p:oleObj spid="_x0000_s14472" name="Equation" r:id="rId11" imgW="1054080" imgH="393480" progId="Equation.DSMT4">
                  <p:embed/>
                </p:oleObj>
              </mc:Choice>
              <mc:Fallback>
                <p:oleObj name="Equation" r:id="rId11" imgW="1054080" imgH="393480" progId="Equation.DSMT4">
                  <p:embed/>
                  <p:pic>
                    <p:nvPicPr>
                      <p:cNvPr id="52234"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1" y="2133600"/>
                        <a:ext cx="22844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5" name="Object 11"/>
          <p:cNvGraphicFramePr>
            <a:graphicFrameLocks noChangeAspect="1"/>
          </p:cNvGraphicFramePr>
          <p:nvPr/>
        </p:nvGraphicFramePr>
        <p:xfrm>
          <a:off x="3124201" y="3124200"/>
          <a:ext cx="2257425" cy="850900"/>
        </p:xfrm>
        <a:graphic>
          <a:graphicData uri="http://schemas.openxmlformats.org/presentationml/2006/ole">
            <mc:AlternateContent xmlns:mc="http://schemas.openxmlformats.org/markup-compatibility/2006">
              <mc:Choice xmlns:v="urn:schemas-microsoft-com:vml" Requires="v">
                <p:oleObj spid="_x0000_s14473" name="Equation" r:id="rId13" imgW="1041120" imgH="393480" progId="Equation.DSMT4">
                  <p:embed/>
                </p:oleObj>
              </mc:Choice>
              <mc:Fallback>
                <p:oleObj name="Equation" r:id="rId13" imgW="1041120" imgH="393480" progId="Equation.DSMT4">
                  <p:embed/>
                  <p:pic>
                    <p:nvPicPr>
                      <p:cNvPr id="52235"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1" y="3124200"/>
                        <a:ext cx="225742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2"/>
          <p:cNvGrpSpPr>
            <a:grpSpLocks/>
          </p:cNvGrpSpPr>
          <p:nvPr/>
        </p:nvGrpSpPr>
        <p:grpSpPr bwMode="auto">
          <a:xfrm>
            <a:off x="5562600" y="3276600"/>
            <a:ext cx="3124200" cy="457200"/>
            <a:chOff x="2544" y="2064"/>
            <a:chExt cx="1968" cy="288"/>
          </a:xfrm>
        </p:grpSpPr>
        <p:sp>
          <p:nvSpPr>
            <p:cNvPr id="16405" name="Text Box 13"/>
            <p:cNvSpPr txBox="1">
              <a:spLocks noChangeArrowheads="1"/>
            </p:cNvSpPr>
            <p:nvPr/>
          </p:nvSpPr>
          <p:spPr bwMode="auto">
            <a:xfrm>
              <a:off x="3072" y="2064"/>
              <a:ext cx="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solidFill>
                    <a:schemeClr val="accent2"/>
                  </a:solidFill>
                </a:rPr>
                <a:t>divide by</a:t>
              </a:r>
              <a:r>
                <a:rPr lang="en-US" altLang="hu-HU"/>
                <a:t> </a:t>
              </a:r>
            </a:p>
          </p:txBody>
        </p:sp>
        <p:graphicFrame>
          <p:nvGraphicFramePr>
            <p:cNvPr id="16392" name="Object 14"/>
            <p:cNvGraphicFramePr>
              <a:graphicFrameLocks noChangeAspect="1"/>
            </p:cNvGraphicFramePr>
            <p:nvPr/>
          </p:nvGraphicFramePr>
          <p:xfrm>
            <a:off x="3984" y="2064"/>
            <a:ext cx="528" cy="285"/>
          </p:xfrm>
          <a:graphic>
            <a:graphicData uri="http://schemas.openxmlformats.org/presentationml/2006/ole">
              <mc:AlternateContent xmlns:mc="http://schemas.openxmlformats.org/markup-compatibility/2006">
                <mc:Choice xmlns:v="urn:schemas-microsoft-com:vml" Requires="v">
                  <p:oleObj spid="_x0000_s14474" name="Equation" r:id="rId15" imgW="330120" imgH="177480" progId="Equation.DSMT4">
                    <p:embed/>
                  </p:oleObj>
                </mc:Choice>
                <mc:Fallback>
                  <p:oleObj name="Equation" r:id="rId15" imgW="330120" imgH="177480" progId="Equation.DSMT4">
                    <p:embed/>
                    <p:pic>
                      <p:nvPicPr>
                        <p:cNvPr id="16392"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4" y="2064"/>
                          <a:ext cx="528"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6" name="Line 15"/>
            <p:cNvSpPr>
              <a:spLocks noChangeShapeType="1"/>
            </p:cNvSpPr>
            <p:nvPr/>
          </p:nvSpPr>
          <p:spPr bwMode="auto">
            <a:xfrm flipH="1">
              <a:off x="2544" y="2208"/>
              <a:ext cx="52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aphicFrame>
        <p:nvGraphicFramePr>
          <p:cNvPr id="52240" name="Object 16"/>
          <p:cNvGraphicFramePr>
            <a:graphicFrameLocks noChangeAspect="1"/>
          </p:cNvGraphicFramePr>
          <p:nvPr/>
        </p:nvGraphicFramePr>
        <p:xfrm>
          <a:off x="3200400" y="4267200"/>
          <a:ext cx="2203450" cy="850900"/>
        </p:xfrm>
        <a:graphic>
          <a:graphicData uri="http://schemas.openxmlformats.org/presentationml/2006/ole">
            <mc:AlternateContent xmlns:mc="http://schemas.openxmlformats.org/markup-compatibility/2006">
              <mc:Choice xmlns:v="urn:schemas-microsoft-com:vml" Requires="v">
                <p:oleObj spid="_x0000_s14475" name="Equation" r:id="rId17" imgW="1015920" imgH="393480" progId="Equation.DSMT4">
                  <p:embed/>
                </p:oleObj>
              </mc:Choice>
              <mc:Fallback>
                <p:oleObj name="Equation" r:id="rId17" imgW="1015920" imgH="393480" progId="Equation.DSMT4">
                  <p:embed/>
                  <p:pic>
                    <p:nvPicPr>
                      <p:cNvPr id="5224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0400" y="4267200"/>
                        <a:ext cx="220345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7"/>
          <p:cNvGrpSpPr>
            <a:grpSpLocks/>
          </p:cNvGrpSpPr>
          <p:nvPr/>
        </p:nvGrpSpPr>
        <p:grpSpPr bwMode="auto">
          <a:xfrm>
            <a:off x="5486400" y="4267204"/>
            <a:ext cx="4648200" cy="830263"/>
            <a:chOff x="2496" y="2688"/>
            <a:chExt cx="2928" cy="523"/>
          </a:xfrm>
        </p:grpSpPr>
        <p:sp>
          <p:nvSpPr>
            <p:cNvPr id="16403" name="Text Box 18"/>
            <p:cNvSpPr txBox="1">
              <a:spLocks noChangeArrowheads="1"/>
            </p:cNvSpPr>
            <p:nvPr/>
          </p:nvSpPr>
          <p:spPr bwMode="auto">
            <a:xfrm>
              <a:off x="2784" y="2688"/>
              <a:ext cx="26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solidFill>
                    <a:schemeClr val="accent2"/>
                  </a:solidFill>
                </a:rPr>
                <a:t>Take the reciprocals, which reverses the inequalities.</a:t>
              </a:r>
            </a:p>
          </p:txBody>
        </p:sp>
        <p:sp>
          <p:nvSpPr>
            <p:cNvPr id="16404" name="Line 19"/>
            <p:cNvSpPr>
              <a:spLocks noChangeShapeType="1"/>
            </p:cNvSpPr>
            <p:nvPr/>
          </p:nvSpPr>
          <p:spPr bwMode="auto">
            <a:xfrm flipH="1">
              <a:off x="2496" y="2928"/>
              <a:ext cx="28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aphicFrame>
        <p:nvGraphicFramePr>
          <p:cNvPr id="52244" name="Object 20"/>
          <p:cNvGraphicFramePr>
            <a:graphicFrameLocks noChangeAspect="1"/>
          </p:cNvGraphicFramePr>
          <p:nvPr/>
        </p:nvGraphicFramePr>
        <p:xfrm>
          <a:off x="3276600" y="5334000"/>
          <a:ext cx="2203450" cy="850900"/>
        </p:xfrm>
        <a:graphic>
          <a:graphicData uri="http://schemas.openxmlformats.org/presentationml/2006/ole">
            <mc:AlternateContent xmlns:mc="http://schemas.openxmlformats.org/markup-compatibility/2006">
              <mc:Choice xmlns:v="urn:schemas-microsoft-com:vml" Requires="v">
                <p:oleObj spid="_x0000_s14476" name="Equation" r:id="rId19" imgW="1015920" imgH="393480" progId="Equation.DSMT4">
                  <p:embed/>
                </p:oleObj>
              </mc:Choice>
              <mc:Fallback>
                <p:oleObj name="Equation" r:id="rId19" imgW="1015920" imgH="393480" progId="Equation.DSMT4">
                  <p:embed/>
                  <p:pic>
                    <p:nvPicPr>
                      <p:cNvPr id="5224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76600" y="5334000"/>
                        <a:ext cx="220345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21"/>
          <p:cNvGrpSpPr>
            <a:grpSpLocks/>
          </p:cNvGrpSpPr>
          <p:nvPr/>
        </p:nvGrpSpPr>
        <p:grpSpPr bwMode="auto">
          <a:xfrm>
            <a:off x="5638800" y="5562600"/>
            <a:ext cx="2598738" cy="457200"/>
            <a:chOff x="2592" y="3504"/>
            <a:chExt cx="1637" cy="288"/>
          </a:xfrm>
        </p:grpSpPr>
        <p:sp>
          <p:nvSpPr>
            <p:cNvPr id="16401" name="Text Box 22"/>
            <p:cNvSpPr txBox="1">
              <a:spLocks noChangeArrowheads="1"/>
            </p:cNvSpPr>
            <p:nvPr/>
          </p:nvSpPr>
          <p:spPr bwMode="auto">
            <a:xfrm>
              <a:off x="3024" y="3504"/>
              <a:ext cx="12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solidFill>
                    <a:schemeClr val="accent2"/>
                  </a:solidFill>
                </a:rPr>
                <a:t>Switch ends.</a:t>
              </a:r>
            </a:p>
          </p:txBody>
        </p:sp>
        <p:sp>
          <p:nvSpPr>
            <p:cNvPr id="16402" name="Line 23"/>
            <p:cNvSpPr>
              <a:spLocks noChangeShapeType="1"/>
            </p:cNvSpPr>
            <p:nvPr/>
          </p:nvSpPr>
          <p:spPr bwMode="auto">
            <a:xfrm flipH="1">
              <a:off x="2592" y="3648"/>
              <a:ext cx="384"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aphicFrame>
        <p:nvGraphicFramePr>
          <p:cNvPr id="52248" name="Object 24"/>
          <p:cNvGraphicFramePr>
            <a:graphicFrameLocks noChangeAspect="1"/>
          </p:cNvGraphicFramePr>
          <p:nvPr/>
        </p:nvGraphicFramePr>
        <p:xfrm>
          <a:off x="10210800" y="6477001"/>
          <a:ext cx="292100" cy="214313"/>
        </p:xfrm>
        <a:graphic>
          <a:graphicData uri="http://schemas.openxmlformats.org/presentationml/2006/ole">
            <mc:AlternateContent xmlns:mc="http://schemas.openxmlformats.org/markup-compatibility/2006">
              <mc:Choice xmlns:v="urn:schemas-microsoft-com:vml" Requires="v">
                <p:oleObj spid="_x0000_s14477" name="Equation" r:id="rId21" imgW="190440" imgH="139680" progId="Equation.DSMT4">
                  <p:embed/>
                </p:oleObj>
              </mc:Choice>
              <mc:Fallback>
                <p:oleObj name="Equation" r:id="rId21" imgW="190440" imgH="139680" progId="Equation.DSMT4">
                  <p:embed/>
                  <p:pic>
                    <p:nvPicPr>
                      <p:cNvPr id="52248"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10800" y="6477001"/>
                        <a:ext cx="2921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5635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2230"/>
                                        </p:tgtEl>
                                        <p:attrNameLst>
                                          <p:attrName>style.visibility</p:attrName>
                                        </p:attrNameLst>
                                      </p:cBhvr>
                                      <p:to>
                                        <p:strVal val="visible"/>
                                      </p:to>
                                    </p:set>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223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52235"/>
                                        </p:tgtEl>
                                        <p:attrNameLst>
                                          <p:attrName>style.visibility</p:attrName>
                                        </p:attrNameLst>
                                      </p:cBhvr>
                                      <p:to>
                                        <p:strVal val="visible"/>
                                      </p:to>
                                    </p:set>
                                  </p:childTnLst>
                                </p:cTn>
                              </p:par>
                            </p:childTnLst>
                          </p:cTn>
                        </p:par>
                        <p:par>
                          <p:cTn id="26" fill="hold" nodeType="afterGroup">
                            <p:stCondLst>
                              <p:cond delay="500"/>
                            </p:stCondLst>
                            <p:childTnLst>
                              <p:par>
                                <p:cTn id="27" presetID="2" presetClass="entr" presetSubtype="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2240"/>
                                        </p:tgtEl>
                                        <p:attrNameLst>
                                          <p:attrName>style.visibility</p:attrName>
                                        </p:attrNameLst>
                                      </p:cBhvr>
                                      <p:to>
                                        <p:strVal val="visible"/>
                                      </p:to>
                                    </p:set>
                                  </p:childTnLst>
                                </p:cTn>
                              </p:par>
                            </p:childTnLst>
                          </p:cTn>
                        </p:par>
                        <p:par>
                          <p:cTn id="35" fill="hold" nodeType="afterGroup">
                            <p:stCondLst>
                              <p:cond delay="500"/>
                            </p:stCondLst>
                            <p:childTnLst>
                              <p:par>
                                <p:cTn id="36" presetID="2" presetClass="entr" presetSubtype="2"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52244"/>
                                        </p:tgtEl>
                                        <p:attrNameLst>
                                          <p:attrName>style.visibility</p:attrName>
                                        </p:attrNameLst>
                                      </p:cBhvr>
                                      <p:to>
                                        <p:strVal val="visible"/>
                                      </p:to>
                                    </p:set>
                                  </p:childTnLst>
                                </p:cTn>
                              </p:par>
                            </p:childTnLst>
                          </p:cTn>
                        </p:par>
                        <p:par>
                          <p:cTn id="44" fill="hold" nodeType="afterGroup">
                            <p:stCondLst>
                              <p:cond delay="500"/>
                            </p:stCondLst>
                            <p:childTnLst>
                              <p:par>
                                <p:cTn id="45" presetID="2" presetClass="entr" presetSubtype="2"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499"/>
                                          </p:stCondLst>
                                        </p:cTn>
                                        <p:tgtEl>
                                          <p:spTgt spid="52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21" name="Group 2"/>
          <p:cNvGrpSpPr>
            <a:grpSpLocks/>
          </p:cNvGrpSpPr>
          <p:nvPr/>
        </p:nvGrpSpPr>
        <p:grpSpPr bwMode="auto">
          <a:xfrm>
            <a:off x="2286001" y="457200"/>
            <a:ext cx="4011613" cy="850900"/>
            <a:chOff x="480" y="288"/>
            <a:chExt cx="2527" cy="536"/>
          </a:xfrm>
        </p:grpSpPr>
        <p:graphicFrame>
          <p:nvGraphicFramePr>
            <p:cNvPr id="17418" name="Object 3"/>
            <p:cNvGraphicFramePr>
              <a:graphicFrameLocks noChangeAspect="1"/>
            </p:cNvGraphicFramePr>
            <p:nvPr/>
          </p:nvGraphicFramePr>
          <p:xfrm>
            <a:off x="480" y="288"/>
            <a:ext cx="849" cy="536"/>
          </p:xfrm>
          <a:graphic>
            <a:graphicData uri="http://schemas.openxmlformats.org/presentationml/2006/ole">
              <mc:AlternateContent xmlns:mc="http://schemas.openxmlformats.org/markup-compatibility/2006">
                <mc:Choice xmlns:v="urn:schemas-microsoft-com:vml" Requires="v">
                  <p:oleObj spid="_x0000_s15505" name="Equation" r:id="rId3" imgW="622080" imgH="393480" progId="Equation.DSMT4">
                    <p:embed/>
                  </p:oleObj>
                </mc:Choice>
                <mc:Fallback>
                  <p:oleObj name="Equation" r:id="rId3" imgW="622080" imgH="393480" progId="Equation.DSMT4">
                    <p:embed/>
                    <p:pic>
                      <p:nvPicPr>
                        <p:cNvPr id="1741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288"/>
                          <a:ext cx="849"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4"/>
            <p:cNvGraphicFramePr>
              <a:graphicFrameLocks noChangeAspect="1"/>
            </p:cNvGraphicFramePr>
            <p:nvPr/>
          </p:nvGraphicFramePr>
          <p:xfrm>
            <a:off x="1440" y="288"/>
            <a:ext cx="381" cy="536"/>
          </p:xfrm>
          <a:graphic>
            <a:graphicData uri="http://schemas.openxmlformats.org/presentationml/2006/ole">
              <mc:AlternateContent xmlns:mc="http://schemas.openxmlformats.org/markup-compatibility/2006">
                <mc:Choice xmlns:v="urn:schemas-microsoft-com:vml" Requires="v">
                  <p:oleObj spid="_x0000_s15506" name="Equation" r:id="rId5" imgW="279360" imgH="393480" progId="Equation.DSMT4">
                    <p:embed/>
                  </p:oleObj>
                </mc:Choice>
                <mc:Fallback>
                  <p:oleObj name="Equation" r:id="rId5" imgW="279360" imgH="393480" progId="Equation.DSMT4">
                    <p:embed/>
                    <p:pic>
                      <p:nvPicPr>
                        <p:cNvPr id="1741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88"/>
                          <a:ext cx="381"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5"/>
            <p:cNvGraphicFramePr>
              <a:graphicFrameLocks noChangeAspect="1"/>
            </p:cNvGraphicFramePr>
            <p:nvPr/>
          </p:nvGraphicFramePr>
          <p:xfrm>
            <a:off x="1968" y="288"/>
            <a:ext cx="1039" cy="536"/>
          </p:xfrm>
          <a:graphic>
            <a:graphicData uri="http://schemas.openxmlformats.org/presentationml/2006/ole">
              <mc:AlternateContent xmlns:mc="http://schemas.openxmlformats.org/markup-compatibility/2006">
                <mc:Choice xmlns:v="urn:schemas-microsoft-com:vml" Requires="v">
                  <p:oleObj spid="_x0000_s15507" name="Equation" r:id="rId7" imgW="761760" imgH="393480" progId="Equation.DSMT4">
                    <p:embed/>
                  </p:oleObj>
                </mc:Choice>
                <mc:Fallback>
                  <p:oleObj name="Equation" r:id="rId7" imgW="761760" imgH="393480" progId="Equation.DSMT4">
                    <p:embed/>
                    <p:pic>
                      <p:nvPicPr>
                        <p:cNvPr id="1742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8" y="288"/>
                          <a:ext cx="1039"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410" name="Object 6"/>
          <p:cNvGraphicFramePr>
            <a:graphicFrameLocks noChangeAspect="1"/>
          </p:cNvGraphicFramePr>
          <p:nvPr/>
        </p:nvGraphicFramePr>
        <p:xfrm>
          <a:off x="3124201" y="1524001"/>
          <a:ext cx="2201863" cy="384175"/>
        </p:xfrm>
        <a:graphic>
          <a:graphicData uri="http://schemas.openxmlformats.org/presentationml/2006/ole">
            <mc:AlternateContent xmlns:mc="http://schemas.openxmlformats.org/markup-compatibility/2006">
              <mc:Choice xmlns:v="urn:schemas-microsoft-com:vml" Requires="v">
                <p:oleObj spid="_x0000_s15508" name="Equation" r:id="rId9" imgW="1015920" imgH="177480" progId="Equation.DSMT4">
                  <p:embed/>
                </p:oleObj>
              </mc:Choice>
              <mc:Fallback>
                <p:oleObj name="Equation" r:id="rId9" imgW="1015920" imgH="177480" progId="Equation.DSMT4">
                  <p:embed/>
                  <p:pic>
                    <p:nvPicPr>
                      <p:cNvPr id="1741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1" y="1524001"/>
                        <a:ext cx="2201863"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7"/>
          <p:cNvGraphicFramePr>
            <a:graphicFrameLocks noChangeAspect="1"/>
          </p:cNvGraphicFramePr>
          <p:nvPr/>
        </p:nvGraphicFramePr>
        <p:xfrm>
          <a:off x="3124201" y="2133600"/>
          <a:ext cx="2284413" cy="850900"/>
        </p:xfrm>
        <a:graphic>
          <a:graphicData uri="http://schemas.openxmlformats.org/presentationml/2006/ole">
            <mc:AlternateContent xmlns:mc="http://schemas.openxmlformats.org/markup-compatibility/2006">
              <mc:Choice xmlns:v="urn:schemas-microsoft-com:vml" Requires="v">
                <p:oleObj spid="_x0000_s15509" name="Equation" r:id="rId11" imgW="1054080" imgH="393480" progId="Equation.DSMT4">
                  <p:embed/>
                </p:oleObj>
              </mc:Choice>
              <mc:Fallback>
                <p:oleObj name="Equation" r:id="rId11" imgW="1054080" imgH="393480" progId="Equation.DSMT4">
                  <p:embed/>
                  <p:pic>
                    <p:nvPicPr>
                      <p:cNvPr id="1741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1" y="2133600"/>
                        <a:ext cx="22844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2" name="Object 8"/>
          <p:cNvGraphicFramePr>
            <a:graphicFrameLocks noChangeAspect="1"/>
          </p:cNvGraphicFramePr>
          <p:nvPr/>
        </p:nvGraphicFramePr>
        <p:xfrm>
          <a:off x="3124201" y="3124200"/>
          <a:ext cx="2257425" cy="850900"/>
        </p:xfrm>
        <a:graphic>
          <a:graphicData uri="http://schemas.openxmlformats.org/presentationml/2006/ole">
            <mc:AlternateContent xmlns:mc="http://schemas.openxmlformats.org/markup-compatibility/2006">
              <mc:Choice xmlns:v="urn:schemas-microsoft-com:vml" Requires="v">
                <p:oleObj spid="_x0000_s15510" name="Equation" r:id="rId13" imgW="1041120" imgH="393480" progId="Equation.DSMT4">
                  <p:embed/>
                </p:oleObj>
              </mc:Choice>
              <mc:Fallback>
                <p:oleObj name="Equation" r:id="rId13" imgW="1041120" imgH="393480" progId="Equation.DSMT4">
                  <p:embed/>
                  <p:pic>
                    <p:nvPicPr>
                      <p:cNvPr id="17412"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1" y="3124200"/>
                        <a:ext cx="225742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9"/>
          <p:cNvGraphicFramePr>
            <a:graphicFrameLocks noChangeAspect="1"/>
          </p:cNvGraphicFramePr>
          <p:nvPr/>
        </p:nvGraphicFramePr>
        <p:xfrm>
          <a:off x="3200400" y="4267200"/>
          <a:ext cx="2203450" cy="850900"/>
        </p:xfrm>
        <a:graphic>
          <a:graphicData uri="http://schemas.openxmlformats.org/presentationml/2006/ole">
            <mc:AlternateContent xmlns:mc="http://schemas.openxmlformats.org/markup-compatibility/2006">
              <mc:Choice xmlns:v="urn:schemas-microsoft-com:vml" Requires="v">
                <p:oleObj spid="_x0000_s15511" name="Equation" r:id="rId15" imgW="1015920" imgH="393480" progId="Equation.DSMT4">
                  <p:embed/>
                </p:oleObj>
              </mc:Choice>
              <mc:Fallback>
                <p:oleObj name="Equation" r:id="rId15" imgW="1015920" imgH="393480" progId="Equation.DSMT4">
                  <p:embed/>
                  <p:pic>
                    <p:nvPicPr>
                      <p:cNvPr id="17413"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0400" y="4267200"/>
                        <a:ext cx="220345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10"/>
          <p:cNvGraphicFramePr>
            <a:graphicFrameLocks noChangeAspect="1"/>
          </p:cNvGraphicFramePr>
          <p:nvPr/>
        </p:nvGraphicFramePr>
        <p:xfrm>
          <a:off x="3276600" y="5334000"/>
          <a:ext cx="2203450" cy="850900"/>
        </p:xfrm>
        <a:graphic>
          <a:graphicData uri="http://schemas.openxmlformats.org/presentationml/2006/ole">
            <mc:AlternateContent xmlns:mc="http://schemas.openxmlformats.org/markup-compatibility/2006">
              <mc:Choice xmlns:v="urn:schemas-microsoft-com:vml" Requires="v">
                <p:oleObj spid="_x0000_s15512" name="Equation" r:id="rId17" imgW="1015920" imgH="393480" progId="Equation.DSMT4">
                  <p:embed/>
                </p:oleObj>
              </mc:Choice>
              <mc:Fallback>
                <p:oleObj name="Equation" r:id="rId17" imgW="1015920" imgH="393480" progId="Equation.DSMT4">
                  <p:embed/>
                  <p:pic>
                    <p:nvPicPr>
                      <p:cNvPr id="17414"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5334000"/>
                        <a:ext cx="220345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6096001" y="1676400"/>
          <a:ext cx="3635375" cy="850900"/>
        </p:xfrm>
        <a:graphic>
          <a:graphicData uri="http://schemas.openxmlformats.org/presentationml/2006/ole">
            <mc:AlternateContent xmlns:mc="http://schemas.openxmlformats.org/markup-compatibility/2006">
              <mc:Choice xmlns:v="urn:schemas-microsoft-com:vml" Requires="v">
                <p:oleObj spid="_x0000_s15513" name="Equation" r:id="rId19" imgW="1676160" imgH="393480" progId="Equation.DSMT4">
                  <p:embed/>
                </p:oleObj>
              </mc:Choice>
              <mc:Fallback>
                <p:oleObj name="Equation" r:id="rId19" imgW="1676160" imgH="393480" progId="Equation.DSMT4">
                  <p:embed/>
                  <p:pic>
                    <p:nvPicPr>
                      <p:cNvPr id="53259"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1" y="1676400"/>
                        <a:ext cx="363537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60" name="Object 12"/>
          <p:cNvGraphicFramePr>
            <a:graphicFrameLocks noChangeAspect="1"/>
          </p:cNvGraphicFramePr>
          <p:nvPr/>
        </p:nvGraphicFramePr>
        <p:xfrm>
          <a:off x="6781800" y="2743200"/>
          <a:ext cx="2120900" cy="850900"/>
        </p:xfrm>
        <a:graphic>
          <a:graphicData uri="http://schemas.openxmlformats.org/presentationml/2006/ole">
            <mc:AlternateContent xmlns:mc="http://schemas.openxmlformats.org/markup-compatibility/2006">
              <mc:Choice xmlns:v="urn:schemas-microsoft-com:vml" Requires="v">
                <p:oleObj spid="_x0000_s15514" name="Equation" r:id="rId21" imgW="977760" imgH="393480" progId="Equation.DSMT4">
                  <p:embed/>
                </p:oleObj>
              </mc:Choice>
              <mc:Fallback>
                <p:oleObj name="Equation" r:id="rId21" imgW="977760" imgH="393480" progId="Equation.DSMT4">
                  <p:embed/>
                  <p:pic>
                    <p:nvPicPr>
                      <p:cNvPr id="5326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81800" y="2743200"/>
                        <a:ext cx="21209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3"/>
          <p:cNvGrpSpPr>
            <a:grpSpLocks/>
          </p:cNvGrpSpPr>
          <p:nvPr/>
        </p:nvGrpSpPr>
        <p:grpSpPr bwMode="auto">
          <a:xfrm>
            <a:off x="6172200" y="4038600"/>
            <a:ext cx="3962400" cy="1828800"/>
            <a:chOff x="2928" y="2544"/>
            <a:chExt cx="2496" cy="1152"/>
          </a:xfrm>
        </p:grpSpPr>
        <p:sp>
          <p:nvSpPr>
            <p:cNvPr id="17424" name="Rectangle 14"/>
            <p:cNvSpPr>
              <a:spLocks noChangeArrowheads="1"/>
            </p:cNvSpPr>
            <p:nvPr/>
          </p:nvSpPr>
          <p:spPr bwMode="auto">
            <a:xfrm>
              <a:off x="2928" y="2544"/>
              <a:ext cx="2496" cy="1152"/>
            </a:xfrm>
            <a:prstGeom prst="rect">
              <a:avLst/>
            </a:prstGeom>
            <a:solidFill>
              <a:srgbClr val="FFFF99"/>
            </a:solidFill>
            <a:ln w="25400">
              <a:solidFill>
                <a:srgbClr val="FF000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hu-HU" altLang="hu-HU"/>
            </a:p>
          </p:txBody>
        </p:sp>
        <p:sp>
          <p:nvSpPr>
            <p:cNvPr id="17425" name="Text Box 15"/>
            <p:cNvSpPr txBox="1">
              <a:spLocks noChangeArrowheads="1"/>
            </p:cNvSpPr>
            <p:nvPr/>
          </p:nvSpPr>
          <p:spPr bwMode="auto">
            <a:xfrm>
              <a:off x="3024" y="2592"/>
              <a:ext cx="2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hu-HU"/>
                <a:t>By the sandwich theorem:</a:t>
              </a:r>
            </a:p>
          </p:txBody>
        </p:sp>
        <p:graphicFrame>
          <p:nvGraphicFramePr>
            <p:cNvPr id="17417" name="Object 16"/>
            <p:cNvGraphicFramePr>
              <a:graphicFrameLocks noChangeAspect="1"/>
            </p:cNvGraphicFramePr>
            <p:nvPr/>
          </p:nvGraphicFramePr>
          <p:xfrm>
            <a:off x="3552" y="3072"/>
            <a:ext cx="1058" cy="536"/>
          </p:xfrm>
          <a:graphic>
            <a:graphicData uri="http://schemas.openxmlformats.org/presentationml/2006/ole">
              <mc:AlternateContent xmlns:mc="http://schemas.openxmlformats.org/markup-compatibility/2006">
                <mc:Choice xmlns:v="urn:schemas-microsoft-com:vml" Requires="v">
                  <p:oleObj spid="_x0000_s15515" name="Equation" r:id="rId23" imgW="774360" imgH="393480" progId="Equation.DSMT4">
                    <p:embed/>
                  </p:oleObj>
                </mc:Choice>
                <mc:Fallback>
                  <p:oleObj name="Equation" r:id="rId23" imgW="774360" imgH="393480" progId="Equation.DSMT4">
                    <p:embed/>
                    <p:pic>
                      <p:nvPicPr>
                        <p:cNvPr id="17417" name="Objec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52" y="3072"/>
                          <a:ext cx="1058"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44173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3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3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86354" y="2265758"/>
            <a:ext cx="8754248" cy="1663875"/>
          </a:xfrm>
          <a:prstGeom prst="rect">
            <a:avLst/>
          </a:prstGeom>
        </p:spPr>
      </p:pic>
      <p:sp>
        <p:nvSpPr>
          <p:cNvPr id="3" name="Szövegdoboz 2"/>
          <p:cNvSpPr txBox="1"/>
          <p:nvPr/>
        </p:nvSpPr>
        <p:spPr>
          <a:xfrm>
            <a:off x="1417983" y="887896"/>
            <a:ext cx="8228791" cy="461665"/>
          </a:xfrm>
          <a:prstGeom prst="rect">
            <a:avLst/>
          </a:prstGeom>
          <a:noFill/>
        </p:spPr>
        <p:txBody>
          <a:bodyPr wrap="none" rtlCol="0">
            <a:spAutoFit/>
          </a:bodyPr>
          <a:lstStyle/>
          <a:p>
            <a:r>
              <a:rPr lang="hu-HU" sz="2400" dirty="0" err="1" smtClean="0"/>
              <a:t>Using</a:t>
            </a:r>
            <a:r>
              <a:rPr lang="hu-HU" sz="2400" dirty="0" smtClean="0"/>
              <a:t> </a:t>
            </a:r>
            <a:r>
              <a:rPr lang="hu-HU" sz="2400" dirty="0" err="1" smtClean="0"/>
              <a:t>the</a:t>
            </a:r>
            <a:r>
              <a:rPr lang="hu-HU" sz="2400" dirty="0" smtClean="0"/>
              <a:t> </a:t>
            </a:r>
            <a:r>
              <a:rPr lang="hu-HU" sz="2400" dirty="0" err="1" smtClean="0"/>
              <a:t>definition</a:t>
            </a:r>
            <a:r>
              <a:rPr lang="hu-HU" sz="2400" dirty="0" smtClean="0"/>
              <a:t> of </a:t>
            </a:r>
            <a:r>
              <a:rPr lang="hu-HU" sz="2400" dirty="0" err="1" smtClean="0"/>
              <a:t>the</a:t>
            </a:r>
            <a:r>
              <a:rPr lang="hu-HU" sz="2400" dirty="0" smtClean="0"/>
              <a:t> limit </a:t>
            </a:r>
            <a:r>
              <a:rPr lang="hu-HU" sz="2400" dirty="0" err="1" smtClean="0"/>
              <a:t>proof</a:t>
            </a:r>
            <a:r>
              <a:rPr lang="hu-HU" sz="2400" dirty="0" smtClean="0"/>
              <a:t> </a:t>
            </a:r>
            <a:r>
              <a:rPr lang="hu-HU" sz="2400" dirty="0" err="1" smtClean="0"/>
              <a:t>the</a:t>
            </a:r>
            <a:r>
              <a:rPr lang="hu-HU" sz="2400" dirty="0" smtClean="0"/>
              <a:t> </a:t>
            </a:r>
            <a:r>
              <a:rPr lang="hu-HU" sz="2400" dirty="0" err="1" smtClean="0"/>
              <a:t>next</a:t>
            </a:r>
            <a:r>
              <a:rPr lang="hu-HU" sz="2400" dirty="0" smtClean="0"/>
              <a:t> </a:t>
            </a:r>
            <a:r>
              <a:rPr lang="hu-HU" sz="2400" dirty="0" err="1" smtClean="0"/>
              <a:t>three</a:t>
            </a:r>
            <a:r>
              <a:rPr lang="hu-HU" sz="2400" dirty="0" smtClean="0"/>
              <a:t> </a:t>
            </a:r>
            <a:r>
              <a:rPr lang="hu-HU" sz="2400" dirty="0" err="1" smtClean="0"/>
              <a:t>statements</a:t>
            </a:r>
            <a:r>
              <a:rPr lang="hu-HU" sz="2400" dirty="0" smtClean="0"/>
              <a:t>:</a:t>
            </a:r>
            <a:endParaRPr lang="hu-HU" sz="2400" dirty="0"/>
          </a:p>
        </p:txBody>
      </p:sp>
    </p:spTree>
    <p:extLst>
      <p:ext uri="{BB962C8B-B14F-4D97-AF65-F5344CB8AC3E}">
        <p14:creationId xmlns:p14="http://schemas.microsoft.com/office/powerpoint/2010/main" val="31497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10053" y="341859"/>
            <a:ext cx="11571894" cy="6174282"/>
          </a:xfrm>
          <a:prstGeom prst="rect">
            <a:avLst/>
          </a:prstGeom>
        </p:spPr>
      </p:pic>
    </p:spTree>
    <p:extLst>
      <p:ext uri="{BB962C8B-B14F-4D97-AF65-F5344CB8AC3E}">
        <p14:creationId xmlns:p14="http://schemas.microsoft.com/office/powerpoint/2010/main" val="1724729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098163" y="2612405"/>
            <a:ext cx="3094525" cy="864563"/>
          </a:xfrm>
          <a:prstGeom prst="rect">
            <a:avLst/>
          </a:prstGeom>
        </p:spPr>
      </p:pic>
      <p:sp>
        <p:nvSpPr>
          <p:cNvPr id="4" name="Szövegdoboz 3"/>
          <p:cNvSpPr txBox="1"/>
          <p:nvPr/>
        </p:nvSpPr>
        <p:spPr>
          <a:xfrm>
            <a:off x="1417983" y="887896"/>
            <a:ext cx="7484228" cy="461665"/>
          </a:xfrm>
          <a:prstGeom prst="rect">
            <a:avLst/>
          </a:prstGeom>
          <a:noFill/>
        </p:spPr>
        <p:txBody>
          <a:bodyPr wrap="none" rtlCol="0">
            <a:spAutoFit/>
          </a:bodyPr>
          <a:lstStyle/>
          <a:p>
            <a:r>
              <a:rPr lang="hu-HU" sz="2400" dirty="0" err="1" smtClean="0"/>
              <a:t>Using</a:t>
            </a:r>
            <a:r>
              <a:rPr lang="hu-HU" sz="2400" dirty="0" smtClean="0"/>
              <a:t> </a:t>
            </a:r>
            <a:r>
              <a:rPr lang="hu-HU" sz="2400" dirty="0" err="1" smtClean="0"/>
              <a:t>the</a:t>
            </a:r>
            <a:r>
              <a:rPr lang="hu-HU" sz="2400" dirty="0" smtClean="0"/>
              <a:t> </a:t>
            </a:r>
            <a:r>
              <a:rPr lang="hu-HU" sz="2400" dirty="0" err="1" smtClean="0"/>
              <a:t>definition</a:t>
            </a:r>
            <a:r>
              <a:rPr lang="hu-HU" sz="2400" dirty="0" smtClean="0"/>
              <a:t> of </a:t>
            </a:r>
            <a:r>
              <a:rPr lang="hu-HU" sz="2400" dirty="0" err="1" smtClean="0"/>
              <a:t>the</a:t>
            </a:r>
            <a:r>
              <a:rPr lang="hu-HU" sz="2400" dirty="0" smtClean="0"/>
              <a:t> limit </a:t>
            </a:r>
            <a:r>
              <a:rPr lang="hu-HU" sz="2400" dirty="0" err="1" smtClean="0"/>
              <a:t>proof</a:t>
            </a:r>
            <a:r>
              <a:rPr lang="hu-HU" sz="2400" dirty="0" smtClean="0"/>
              <a:t> </a:t>
            </a:r>
            <a:r>
              <a:rPr lang="hu-HU" sz="2400" dirty="0" err="1" smtClean="0"/>
              <a:t>the</a:t>
            </a:r>
            <a:r>
              <a:rPr lang="hu-HU" sz="2400" dirty="0" smtClean="0"/>
              <a:t> </a:t>
            </a:r>
            <a:r>
              <a:rPr lang="hu-HU" sz="2400" dirty="0" err="1" smtClean="0"/>
              <a:t>next</a:t>
            </a:r>
            <a:r>
              <a:rPr lang="hu-HU" sz="2400" dirty="0" smtClean="0"/>
              <a:t> </a:t>
            </a:r>
            <a:r>
              <a:rPr lang="hu-HU" sz="2400" dirty="0" err="1" smtClean="0"/>
              <a:t>statement</a:t>
            </a:r>
            <a:r>
              <a:rPr lang="hu-HU" sz="2400" dirty="0" smtClean="0"/>
              <a:t>:</a:t>
            </a:r>
            <a:endParaRPr lang="hu-HU" sz="2400" dirty="0"/>
          </a:p>
        </p:txBody>
      </p:sp>
    </p:spTree>
    <p:extLst>
      <p:ext uri="{BB962C8B-B14F-4D97-AF65-F5344CB8AC3E}">
        <p14:creationId xmlns:p14="http://schemas.microsoft.com/office/powerpoint/2010/main" val="2650149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94794" y="1488997"/>
            <a:ext cx="10749402" cy="1362094"/>
          </a:xfrm>
          <a:prstGeom prst="rect">
            <a:avLst/>
          </a:prstGeom>
        </p:spPr>
      </p:pic>
      <p:sp>
        <p:nvSpPr>
          <p:cNvPr id="3" name="Szövegdoboz 2"/>
          <p:cNvSpPr txBox="1"/>
          <p:nvPr/>
        </p:nvSpPr>
        <p:spPr>
          <a:xfrm>
            <a:off x="1086678" y="556591"/>
            <a:ext cx="4710970" cy="584775"/>
          </a:xfrm>
          <a:prstGeom prst="rect">
            <a:avLst/>
          </a:prstGeom>
          <a:noFill/>
        </p:spPr>
        <p:txBody>
          <a:bodyPr wrap="none" rtlCol="0">
            <a:spAutoFit/>
          </a:bodyPr>
          <a:lstStyle/>
          <a:p>
            <a:r>
              <a:rPr lang="hu-HU" sz="3200" dirty="0" smtClean="0"/>
              <a:t>The </a:t>
            </a:r>
            <a:r>
              <a:rPr lang="hu-HU" sz="3200" dirty="0" err="1" smtClean="0"/>
              <a:t>definitions</a:t>
            </a:r>
            <a:r>
              <a:rPr lang="hu-HU" sz="3200" dirty="0" smtClean="0"/>
              <a:t> in </a:t>
            </a:r>
            <a:r>
              <a:rPr lang="hu-HU" sz="3200" dirty="0" err="1" smtClean="0"/>
              <a:t>this</a:t>
            </a:r>
            <a:r>
              <a:rPr lang="hu-HU" sz="3200" dirty="0" smtClean="0"/>
              <a:t> </a:t>
            </a:r>
            <a:r>
              <a:rPr lang="hu-HU" sz="3200" dirty="0" err="1" smtClean="0"/>
              <a:t>case</a:t>
            </a:r>
            <a:r>
              <a:rPr lang="hu-HU" sz="3200" dirty="0" smtClean="0"/>
              <a:t>:</a:t>
            </a:r>
            <a:endParaRPr lang="hu-HU" sz="3200" dirty="0"/>
          </a:p>
        </p:txBody>
      </p:sp>
      <p:sp>
        <p:nvSpPr>
          <p:cNvPr id="4" name="Szövegdoboz 3"/>
          <p:cNvSpPr txBox="1"/>
          <p:nvPr/>
        </p:nvSpPr>
        <p:spPr>
          <a:xfrm>
            <a:off x="1258957" y="3127513"/>
            <a:ext cx="590226" cy="584775"/>
          </a:xfrm>
          <a:prstGeom prst="rect">
            <a:avLst/>
          </a:prstGeom>
          <a:noFill/>
        </p:spPr>
        <p:txBody>
          <a:bodyPr wrap="none" rtlCol="0">
            <a:spAutoFit/>
          </a:bodyPr>
          <a:lstStyle/>
          <a:p>
            <a:r>
              <a:rPr lang="hu-HU" sz="3200" dirty="0" err="1" smtClean="0"/>
              <a:t>So</a:t>
            </a:r>
            <a:endParaRPr lang="hu-HU" sz="3200" dirty="0"/>
          </a:p>
        </p:txBody>
      </p:sp>
      <p:pic>
        <p:nvPicPr>
          <p:cNvPr id="5" name="Kép 4"/>
          <p:cNvPicPr>
            <a:picLocks noChangeAspect="1"/>
          </p:cNvPicPr>
          <p:nvPr/>
        </p:nvPicPr>
        <p:blipFill>
          <a:blip r:embed="rId3"/>
          <a:stretch>
            <a:fillRect/>
          </a:stretch>
        </p:blipFill>
        <p:spPr>
          <a:xfrm>
            <a:off x="271485" y="3989549"/>
            <a:ext cx="11808055" cy="2463188"/>
          </a:xfrm>
          <a:prstGeom prst="rect">
            <a:avLst/>
          </a:prstGeom>
        </p:spPr>
      </p:pic>
    </p:spTree>
    <p:extLst>
      <p:ext uri="{BB962C8B-B14F-4D97-AF65-F5344CB8AC3E}">
        <p14:creationId xmlns:p14="http://schemas.microsoft.com/office/powerpoint/2010/main" val="3856432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60133" y="1383664"/>
            <a:ext cx="3925160" cy="1223438"/>
          </a:xfrm>
          <a:prstGeom prst="rect">
            <a:avLst/>
          </a:prstGeom>
        </p:spPr>
      </p:pic>
      <p:pic>
        <p:nvPicPr>
          <p:cNvPr id="3" name="Kép 2"/>
          <p:cNvPicPr>
            <a:picLocks noChangeAspect="1"/>
          </p:cNvPicPr>
          <p:nvPr/>
        </p:nvPicPr>
        <p:blipFill>
          <a:blip r:embed="rId3"/>
          <a:stretch>
            <a:fillRect/>
          </a:stretch>
        </p:blipFill>
        <p:spPr>
          <a:xfrm>
            <a:off x="860133" y="2607102"/>
            <a:ext cx="4959383" cy="4029188"/>
          </a:xfrm>
          <a:prstGeom prst="rect">
            <a:avLst/>
          </a:prstGeom>
        </p:spPr>
      </p:pic>
      <p:sp>
        <p:nvSpPr>
          <p:cNvPr id="4" name="Szövegdoboz 3"/>
          <p:cNvSpPr txBox="1"/>
          <p:nvPr/>
        </p:nvSpPr>
        <p:spPr>
          <a:xfrm>
            <a:off x="860133" y="310280"/>
            <a:ext cx="8008603" cy="461665"/>
          </a:xfrm>
          <a:prstGeom prst="rect">
            <a:avLst/>
          </a:prstGeom>
          <a:noFill/>
        </p:spPr>
        <p:txBody>
          <a:bodyPr wrap="none" rtlCol="0">
            <a:spAutoFit/>
          </a:bodyPr>
          <a:lstStyle/>
          <a:p>
            <a:r>
              <a:rPr lang="hu-HU" sz="2400" dirty="0" err="1" smtClean="0"/>
              <a:t>Using</a:t>
            </a:r>
            <a:r>
              <a:rPr lang="hu-HU" sz="2400" dirty="0" smtClean="0"/>
              <a:t> </a:t>
            </a:r>
            <a:r>
              <a:rPr lang="hu-HU" sz="2400" dirty="0" err="1" smtClean="0"/>
              <a:t>the</a:t>
            </a:r>
            <a:r>
              <a:rPr lang="hu-HU" sz="2400" dirty="0" smtClean="0"/>
              <a:t> </a:t>
            </a:r>
            <a:r>
              <a:rPr lang="hu-HU" sz="2400" dirty="0" err="1" smtClean="0"/>
              <a:t>definition</a:t>
            </a:r>
            <a:r>
              <a:rPr lang="hu-HU" sz="2400" dirty="0" smtClean="0"/>
              <a:t> of </a:t>
            </a:r>
            <a:r>
              <a:rPr lang="hu-HU" sz="2400" dirty="0" err="1" smtClean="0"/>
              <a:t>the</a:t>
            </a:r>
            <a:r>
              <a:rPr lang="hu-HU" sz="2400" dirty="0" smtClean="0"/>
              <a:t> limit </a:t>
            </a:r>
            <a:r>
              <a:rPr lang="hu-HU" sz="2400" dirty="0" err="1" smtClean="0"/>
              <a:t>proof</a:t>
            </a:r>
            <a:r>
              <a:rPr lang="hu-HU" sz="2400" dirty="0" smtClean="0"/>
              <a:t> </a:t>
            </a:r>
            <a:r>
              <a:rPr lang="hu-HU" sz="2400" dirty="0" err="1" smtClean="0"/>
              <a:t>the</a:t>
            </a:r>
            <a:r>
              <a:rPr lang="hu-HU" sz="2400" dirty="0" smtClean="0"/>
              <a:t> </a:t>
            </a:r>
            <a:r>
              <a:rPr lang="hu-HU" sz="2400" dirty="0" err="1" smtClean="0"/>
              <a:t>next</a:t>
            </a:r>
            <a:r>
              <a:rPr lang="hu-HU" sz="2400" dirty="0" smtClean="0"/>
              <a:t> </a:t>
            </a:r>
            <a:r>
              <a:rPr lang="hu-HU" sz="2400" dirty="0" err="1" smtClean="0"/>
              <a:t>five</a:t>
            </a:r>
            <a:r>
              <a:rPr lang="hu-HU" sz="2400" dirty="0" smtClean="0"/>
              <a:t> </a:t>
            </a:r>
            <a:r>
              <a:rPr lang="hu-HU" sz="2400" dirty="0" err="1" smtClean="0"/>
              <a:t>statements</a:t>
            </a:r>
            <a:r>
              <a:rPr lang="hu-HU" sz="2400" dirty="0" smtClean="0"/>
              <a:t>:</a:t>
            </a:r>
            <a:endParaRPr lang="hu-HU" sz="2400" dirty="0"/>
          </a:p>
        </p:txBody>
      </p:sp>
    </p:spTree>
    <p:extLst>
      <p:ext uri="{BB962C8B-B14F-4D97-AF65-F5344CB8AC3E}">
        <p14:creationId xmlns:p14="http://schemas.microsoft.com/office/powerpoint/2010/main" val="1073655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74319" y="533815"/>
            <a:ext cx="8754248" cy="1443656"/>
          </a:xfrm>
          <a:prstGeom prst="rect">
            <a:avLst/>
          </a:prstGeom>
        </p:spPr>
      </p:pic>
      <p:sp>
        <p:nvSpPr>
          <p:cNvPr id="3" name="Szövegdoboz 2"/>
          <p:cNvSpPr txBox="1"/>
          <p:nvPr/>
        </p:nvSpPr>
        <p:spPr>
          <a:xfrm>
            <a:off x="834887" y="2517913"/>
            <a:ext cx="1075936" cy="369332"/>
          </a:xfrm>
          <a:prstGeom prst="rect">
            <a:avLst/>
          </a:prstGeom>
          <a:noFill/>
        </p:spPr>
        <p:txBody>
          <a:bodyPr wrap="none" rtlCol="0">
            <a:spAutoFit/>
          </a:bodyPr>
          <a:lstStyle/>
          <a:p>
            <a:r>
              <a:rPr lang="hu-HU" dirty="0" err="1" smtClean="0"/>
              <a:t>Solution</a:t>
            </a:r>
            <a:r>
              <a:rPr lang="hu-HU" dirty="0" smtClean="0"/>
              <a:t>: </a:t>
            </a:r>
            <a:endParaRPr lang="hu-HU" dirty="0"/>
          </a:p>
        </p:txBody>
      </p:sp>
      <p:pic>
        <p:nvPicPr>
          <p:cNvPr id="4" name="Kép 3"/>
          <p:cNvPicPr>
            <a:picLocks noChangeAspect="1"/>
          </p:cNvPicPr>
          <p:nvPr/>
        </p:nvPicPr>
        <p:blipFill>
          <a:blip r:embed="rId3"/>
          <a:stretch>
            <a:fillRect/>
          </a:stretch>
        </p:blipFill>
        <p:spPr>
          <a:xfrm>
            <a:off x="3126082" y="2005031"/>
            <a:ext cx="6522932" cy="4852969"/>
          </a:xfrm>
          <a:prstGeom prst="rect">
            <a:avLst/>
          </a:prstGeom>
        </p:spPr>
      </p:pic>
    </p:spTree>
    <p:extLst>
      <p:ext uri="{BB962C8B-B14F-4D97-AF65-F5344CB8AC3E}">
        <p14:creationId xmlns:p14="http://schemas.microsoft.com/office/powerpoint/2010/main" val="4051127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87326" y="388041"/>
            <a:ext cx="4210182" cy="1443656"/>
          </a:xfrm>
          <a:prstGeom prst="rect">
            <a:avLst/>
          </a:prstGeom>
        </p:spPr>
      </p:pic>
      <p:sp>
        <p:nvSpPr>
          <p:cNvPr id="3" name="Szövegdoboz 2"/>
          <p:cNvSpPr txBox="1"/>
          <p:nvPr/>
        </p:nvSpPr>
        <p:spPr>
          <a:xfrm>
            <a:off x="543339" y="2093843"/>
            <a:ext cx="1075936" cy="369332"/>
          </a:xfrm>
          <a:prstGeom prst="rect">
            <a:avLst/>
          </a:prstGeom>
          <a:noFill/>
        </p:spPr>
        <p:txBody>
          <a:bodyPr wrap="none" rtlCol="0">
            <a:spAutoFit/>
          </a:bodyPr>
          <a:lstStyle/>
          <a:p>
            <a:r>
              <a:rPr lang="hu-HU" dirty="0" err="1" smtClean="0"/>
              <a:t>Solution</a:t>
            </a:r>
            <a:r>
              <a:rPr lang="hu-HU" dirty="0" smtClean="0"/>
              <a:t>: </a:t>
            </a:r>
            <a:endParaRPr lang="hu-HU" dirty="0"/>
          </a:p>
        </p:txBody>
      </p:sp>
      <p:pic>
        <p:nvPicPr>
          <p:cNvPr id="4" name="Kép 3"/>
          <p:cNvPicPr>
            <a:picLocks noChangeAspect="1"/>
          </p:cNvPicPr>
          <p:nvPr/>
        </p:nvPicPr>
        <p:blipFill>
          <a:blip r:embed="rId3"/>
          <a:stretch>
            <a:fillRect/>
          </a:stretch>
        </p:blipFill>
        <p:spPr>
          <a:xfrm>
            <a:off x="2949123" y="3039425"/>
            <a:ext cx="5684153" cy="2528438"/>
          </a:xfrm>
          <a:prstGeom prst="rect">
            <a:avLst/>
          </a:prstGeom>
        </p:spPr>
      </p:pic>
    </p:spTree>
    <p:extLst>
      <p:ext uri="{BB962C8B-B14F-4D97-AF65-F5344CB8AC3E}">
        <p14:creationId xmlns:p14="http://schemas.microsoft.com/office/powerpoint/2010/main" val="1475094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88134" y="686728"/>
            <a:ext cx="3917017" cy="1402875"/>
          </a:xfrm>
          <a:prstGeom prst="rect">
            <a:avLst/>
          </a:prstGeom>
        </p:spPr>
      </p:pic>
      <p:sp>
        <p:nvSpPr>
          <p:cNvPr id="3" name="Szövegdoboz 2"/>
          <p:cNvSpPr txBox="1"/>
          <p:nvPr/>
        </p:nvSpPr>
        <p:spPr>
          <a:xfrm>
            <a:off x="503583" y="2266122"/>
            <a:ext cx="1075936" cy="369332"/>
          </a:xfrm>
          <a:prstGeom prst="rect">
            <a:avLst/>
          </a:prstGeom>
          <a:noFill/>
        </p:spPr>
        <p:txBody>
          <a:bodyPr wrap="none" rtlCol="0">
            <a:spAutoFit/>
          </a:bodyPr>
          <a:lstStyle/>
          <a:p>
            <a:r>
              <a:rPr lang="hu-HU" dirty="0" err="1" smtClean="0"/>
              <a:t>Solution</a:t>
            </a:r>
            <a:r>
              <a:rPr lang="hu-HU" dirty="0" smtClean="0"/>
              <a:t>: </a:t>
            </a:r>
            <a:endParaRPr lang="hu-HU" dirty="0"/>
          </a:p>
        </p:txBody>
      </p:sp>
      <p:pic>
        <p:nvPicPr>
          <p:cNvPr id="4" name="Kép 3"/>
          <p:cNvPicPr>
            <a:picLocks noChangeAspect="1"/>
          </p:cNvPicPr>
          <p:nvPr/>
        </p:nvPicPr>
        <p:blipFill>
          <a:blip r:embed="rId3"/>
          <a:stretch>
            <a:fillRect/>
          </a:stretch>
        </p:blipFill>
        <p:spPr>
          <a:xfrm>
            <a:off x="503583" y="3352402"/>
            <a:ext cx="10488810" cy="2194031"/>
          </a:xfrm>
          <a:prstGeom prst="rect">
            <a:avLst/>
          </a:prstGeom>
        </p:spPr>
      </p:pic>
    </p:spTree>
    <p:extLst>
      <p:ext uri="{BB962C8B-B14F-4D97-AF65-F5344CB8AC3E}">
        <p14:creationId xmlns:p14="http://schemas.microsoft.com/office/powerpoint/2010/main" val="302188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69994" y="218913"/>
            <a:ext cx="4576894" cy="707886"/>
          </a:xfrm>
          <a:prstGeom prst="rect">
            <a:avLst/>
          </a:prstGeom>
        </p:spPr>
        <p:txBody>
          <a:bodyPr wrap="none">
            <a:spAutoFit/>
          </a:bodyPr>
          <a:lstStyle/>
          <a:p>
            <a:r>
              <a:rPr lang="hu-HU" sz="4000" b="0" i="0" dirty="0" err="1" smtClean="0">
                <a:solidFill>
                  <a:srgbClr val="FF0000"/>
                </a:solidFill>
                <a:effectLst/>
                <a:latin typeface="Helvetica Neue"/>
              </a:rPr>
              <a:t>Properties</a:t>
            </a:r>
            <a:r>
              <a:rPr lang="hu-HU" sz="4000" b="0" i="0" dirty="0" smtClean="0">
                <a:solidFill>
                  <a:srgbClr val="FF0000"/>
                </a:solidFill>
                <a:effectLst/>
                <a:latin typeface="Helvetica Neue"/>
              </a:rPr>
              <a:t> of </a:t>
            </a:r>
            <a:r>
              <a:rPr lang="hu-HU" sz="4000" b="0" i="0" dirty="0" err="1" smtClean="0">
                <a:solidFill>
                  <a:srgbClr val="FF0000"/>
                </a:solidFill>
                <a:effectLst/>
                <a:latin typeface="Helvetica Neue"/>
              </a:rPr>
              <a:t>Limits</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1614214" y="1065111"/>
            <a:ext cx="6902046" cy="5595334"/>
          </a:xfrm>
          <a:prstGeom prst="rect">
            <a:avLst/>
          </a:prstGeom>
        </p:spPr>
      </p:pic>
    </p:spTree>
    <p:extLst>
      <p:ext uri="{BB962C8B-B14F-4D97-AF65-F5344CB8AC3E}">
        <p14:creationId xmlns:p14="http://schemas.microsoft.com/office/powerpoint/2010/main" val="4288042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014945" y="595008"/>
            <a:ext cx="7843280" cy="1538592"/>
          </a:xfrm>
          <a:prstGeom prst="rect">
            <a:avLst/>
          </a:prstGeom>
        </p:spPr>
      </p:pic>
      <p:sp>
        <p:nvSpPr>
          <p:cNvPr id="3" name="Szövegdoboz 2"/>
          <p:cNvSpPr txBox="1"/>
          <p:nvPr/>
        </p:nvSpPr>
        <p:spPr>
          <a:xfrm>
            <a:off x="649357" y="2425148"/>
            <a:ext cx="1023037" cy="369332"/>
          </a:xfrm>
          <a:prstGeom prst="rect">
            <a:avLst/>
          </a:prstGeom>
          <a:noFill/>
        </p:spPr>
        <p:txBody>
          <a:bodyPr wrap="none" rtlCol="0">
            <a:spAutoFit/>
          </a:bodyPr>
          <a:lstStyle/>
          <a:p>
            <a:r>
              <a:rPr lang="hu-HU" dirty="0" err="1" smtClean="0"/>
              <a:t>Solution</a:t>
            </a:r>
            <a:r>
              <a:rPr lang="hu-HU" dirty="0" smtClean="0"/>
              <a:t>:</a:t>
            </a:r>
            <a:endParaRPr lang="hu-HU" dirty="0"/>
          </a:p>
        </p:txBody>
      </p:sp>
      <p:pic>
        <p:nvPicPr>
          <p:cNvPr id="4" name="Kép 3"/>
          <p:cNvPicPr>
            <a:picLocks noChangeAspect="1"/>
          </p:cNvPicPr>
          <p:nvPr/>
        </p:nvPicPr>
        <p:blipFill>
          <a:blip r:embed="rId3"/>
          <a:stretch>
            <a:fillRect/>
          </a:stretch>
        </p:blipFill>
        <p:spPr>
          <a:xfrm>
            <a:off x="643319" y="2794480"/>
            <a:ext cx="10586532" cy="3963938"/>
          </a:xfrm>
          <a:prstGeom prst="rect">
            <a:avLst/>
          </a:prstGeom>
        </p:spPr>
      </p:pic>
    </p:spTree>
    <p:extLst>
      <p:ext uri="{BB962C8B-B14F-4D97-AF65-F5344CB8AC3E}">
        <p14:creationId xmlns:p14="http://schemas.microsoft.com/office/powerpoint/2010/main" val="3376683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9470" y="2102036"/>
            <a:ext cx="5895884" cy="3025969"/>
          </a:xfrm>
          <a:prstGeom prst="rect">
            <a:avLst/>
          </a:prstGeom>
        </p:spPr>
      </p:pic>
      <p:sp>
        <p:nvSpPr>
          <p:cNvPr id="3" name="Szövegdoboz 2"/>
          <p:cNvSpPr txBox="1"/>
          <p:nvPr/>
        </p:nvSpPr>
        <p:spPr>
          <a:xfrm>
            <a:off x="1690319" y="861391"/>
            <a:ext cx="1557093" cy="369332"/>
          </a:xfrm>
          <a:prstGeom prst="rect">
            <a:avLst/>
          </a:prstGeom>
          <a:noFill/>
        </p:spPr>
        <p:txBody>
          <a:bodyPr wrap="none" rtlCol="0">
            <a:spAutoFit/>
          </a:bodyPr>
          <a:lstStyle/>
          <a:p>
            <a:r>
              <a:rPr lang="hu-HU" dirty="0" smtClean="0">
                <a:solidFill>
                  <a:srgbClr val="FF0000"/>
                </a:solidFill>
              </a:rPr>
              <a:t>HOMEWORKS:</a:t>
            </a:r>
            <a:endParaRPr lang="hu-HU" dirty="0">
              <a:solidFill>
                <a:srgbClr val="FF0000"/>
              </a:solidFill>
            </a:endParaRPr>
          </a:p>
        </p:txBody>
      </p:sp>
      <p:pic>
        <p:nvPicPr>
          <p:cNvPr id="5" name="Kép 4"/>
          <p:cNvPicPr>
            <a:picLocks noChangeAspect="1"/>
          </p:cNvPicPr>
          <p:nvPr/>
        </p:nvPicPr>
        <p:blipFill>
          <a:blip r:embed="rId3"/>
          <a:stretch>
            <a:fillRect/>
          </a:stretch>
        </p:blipFill>
        <p:spPr>
          <a:xfrm>
            <a:off x="6454998" y="2102036"/>
            <a:ext cx="3710062" cy="2211208"/>
          </a:xfrm>
          <a:prstGeom prst="rect">
            <a:avLst/>
          </a:prstGeom>
        </p:spPr>
      </p:pic>
    </p:spTree>
    <p:extLst>
      <p:ext uri="{BB962C8B-B14F-4D97-AF65-F5344CB8AC3E}">
        <p14:creationId xmlns:p14="http://schemas.microsoft.com/office/powerpoint/2010/main" val="3721005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03369" y="298503"/>
            <a:ext cx="5146683" cy="1745438"/>
          </a:xfrm>
          <a:prstGeom prst="rect">
            <a:avLst/>
          </a:prstGeom>
        </p:spPr>
      </p:pic>
      <p:sp>
        <p:nvSpPr>
          <p:cNvPr id="3" name="Szövegdoboz 2"/>
          <p:cNvSpPr txBox="1"/>
          <p:nvPr/>
        </p:nvSpPr>
        <p:spPr>
          <a:xfrm>
            <a:off x="1004711" y="2472267"/>
            <a:ext cx="1320800" cy="461665"/>
          </a:xfrm>
          <a:prstGeom prst="rect">
            <a:avLst/>
          </a:prstGeom>
          <a:noFill/>
        </p:spPr>
        <p:txBody>
          <a:bodyPr wrap="square" rtlCol="0">
            <a:spAutoFit/>
          </a:bodyPr>
          <a:lstStyle/>
          <a:p>
            <a:r>
              <a:rPr lang="hu-HU" sz="2400" dirty="0" err="1" smtClean="0"/>
              <a:t>Solution</a:t>
            </a:r>
            <a:r>
              <a:rPr lang="hu-HU" sz="2400" dirty="0" smtClean="0"/>
              <a:t>:</a:t>
            </a:r>
            <a:endParaRPr lang="hu-HU" sz="2400" dirty="0"/>
          </a:p>
        </p:txBody>
      </p:sp>
      <p:pic>
        <p:nvPicPr>
          <p:cNvPr id="4" name="Kép 3"/>
          <p:cNvPicPr>
            <a:picLocks noChangeAspect="1"/>
          </p:cNvPicPr>
          <p:nvPr/>
        </p:nvPicPr>
        <p:blipFill>
          <a:blip r:embed="rId3"/>
          <a:stretch>
            <a:fillRect/>
          </a:stretch>
        </p:blipFill>
        <p:spPr>
          <a:xfrm>
            <a:off x="402362" y="3617903"/>
            <a:ext cx="11280305" cy="1337919"/>
          </a:xfrm>
          <a:prstGeom prst="rect">
            <a:avLst/>
          </a:prstGeom>
        </p:spPr>
      </p:pic>
    </p:spTree>
    <p:extLst>
      <p:ext uri="{BB962C8B-B14F-4D97-AF65-F5344CB8AC3E}">
        <p14:creationId xmlns:p14="http://schemas.microsoft.com/office/powerpoint/2010/main" val="1107223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03995" y="494901"/>
            <a:ext cx="4942215" cy="1649987"/>
          </a:xfrm>
          <a:prstGeom prst="rect">
            <a:avLst/>
          </a:prstGeom>
        </p:spPr>
      </p:pic>
      <p:sp>
        <p:nvSpPr>
          <p:cNvPr id="3" name="Szövegdoboz 2"/>
          <p:cNvSpPr txBox="1"/>
          <p:nvPr/>
        </p:nvSpPr>
        <p:spPr>
          <a:xfrm>
            <a:off x="1004711" y="2472267"/>
            <a:ext cx="1320800" cy="461665"/>
          </a:xfrm>
          <a:prstGeom prst="rect">
            <a:avLst/>
          </a:prstGeom>
          <a:noFill/>
        </p:spPr>
        <p:txBody>
          <a:bodyPr wrap="square" rtlCol="0">
            <a:spAutoFit/>
          </a:bodyPr>
          <a:lstStyle/>
          <a:p>
            <a:r>
              <a:rPr lang="hu-HU" sz="2400" dirty="0" err="1" smtClean="0"/>
              <a:t>Solution</a:t>
            </a:r>
            <a:r>
              <a:rPr lang="hu-HU" sz="2400" dirty="0" smtClean="0"/>
              <a:t>:</a:t>
            </a:r>
            <a:endParaRPr lang="hu-HU" sz="2400" dirty="0"/>
          </a:p>
        </p:txBody>
      </p:sp>
      <p:pic>
        <p:nvPicPr>
          <p:cNvPr id="5" name="Kép 4"/>
          <p:cNvPicPr>
            <a:picLocks noChangeAspect="1"/>
          </p:cNvPicPr>
          <p:nvPr/>
        </p:nvPicPr>
        <p:blipFill>
          <a:blip r:embed="rId3"/>
          <a:stretch>
            <a:fillRect/>
          </a:stretch>
        </p:blipFill>
        <p:spPr>
          <a:xfrm>
            <a:off x="796789" y="3306439"/>
            <a:ext cx="11140289" cy="2977031"/>
          </a:xfrm>
          <a:prstGeom prst="rect">
            <a:avLst/>
          </a:prstGeom>
        </p:spPr>
      </p:pic>
    </p:spTree>
    <p:extLst>
      <p:ext uri="{BB962C8B-B14F-4D97-AF65-F5344CB8AC3E}">
        <p14:creationId xmlns:p14="http://schemas.microsoft.com/office/powerpoint/2010/main" val="2134138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74706" y="548806"/>
            <a:ext cx="4071743" cy="1402875"/>
          </a:xfrm>
          <a:prstGeom prst="rect">
            <a:avLst/>
          </a:prstGeom>
        </p:spPr>
      </p:pic>
      <p:sp>
        <p:nvSpPr>
          <p:cNvPr id="3" name="Szövegdoboz 2"/>
          <p:cNvSpPr txBox="1"/>
          <p:nvPr/>
        </p:nvSpPr>
        <p:spPr>
          <a:xfrm>
            <a:off x="1004711" y="2472267"/>
            <a:ext cx="1320800" cy="461665"/>
          </a:xfrm>
          <a:prstGeom prst="rect">
            <a:avLst/>
          </a:prstGeom>
          <a:noFill/>
        </p:spPr>
        <p:txBody>
          <a:bodyPr wrap="square" rtlCol="0">
            <a:spAutoFit/>
          </a:bodyPr>
          <a:lstStyle/>
          <a:p>
            <a:r>
              <a:rPr lang="hu-HU" sz="2400" dirty="0" err="1" smtClean="0"/>
              <a:t>Solution</a:t>
            </a:r>
            <a:r>
              <a:rPr lang="hu-HU" sz="2400" dirty="0" smtClean="0"/>
              <a:t>:</a:t>
            </a:r>
            <a:endParaRPr lang="hu-HU" sz="2400" dirty="0"/>
          </a:p>
        </p:txBody>
      </p:sp>
      <p:pic>
        <p:nvPicPr>
          <p:cNvPr id="4" name="Kép 3"/>
          <p:cNvPicPr>
            <a:picLocks noChangeAspect="1"/>
          </p:cNvPicPr>
          <p:nvPr/>
        </p:nvPicPr>
        <p:blipFill>
          <a:blip r:embed="rId3"/>
          <a:stretch>
            <a:fillRect/>
          </a:stretch>
        </p:blipFill>
        <p:spPr>
          <a:xfrm>
            <a:off x="649688" y="4014495"/>
            <a:ext cx="10553958" cy="1402875"/>
          </a:xfrm>
          <a:prstGeom prst="rect">
            <a:avLst/>
          </a:prstGeom>
        </p:spPr>
      </p:pic>
    </p:spTree>
    <p:extLst>
      <p:ext uri="{BB962C8B-B14F-4D97-AF65-F5344CB8AC3E}">
        <p14:creationId xmlns:p14="http://schemas.microsoft.com/office/powerpoint/2010/main" val="411012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55683" y="1621980"/>
            <a:ext cx="4071743" cy="4110750"/>
          </a:xfrm>
          <a:prstGeom prst="rect">
            <a:avLst/>
          </a:prstGeom>
        </p:spPr>
      </p:pic>
      <p:pic>
        <p:nvPicPr>
          <p:cNvPr id="3" name="Kép 2"/>
          <p:cNvPicPr>
            <a:picLocks noChangeAspect="1"/>
          </p:cNvPicPr>
          <p:nvPr/>
        </p:nvPicPr>
        <p:blipFill>
          <a:blip r:embed="rId3"/>
          <a:stretch>
            <a:fillRect/>
          </a:stretch>
        </p:blipFill>
        <p:spPr>
          <a:xfrm>
            <a:off x="5869110" y="1539120"/>
            <a:ext cx="4495204" cy="4502250"/>
          </a:xfrm>
          <a:prstGeom prst="rect">
            <a:avLst/>
          </a:prstGeom>
        </p:spPr>
      </p:pic>
      <p:sp>
        <p:nvSpPr>
          <p:cNvPr id="4" name="Szövegdoboz 3"/>
          <p:cNvSpPr txBox="1"/>
          <p:nvPr/>
        </p:nvSpPr>
        <p:spPr>
          <a:xfrm>
            <a:off x="4073554" y="553155"/>
            <a:ext cx="1795556" cy="461665"/>
          </a:xfrm>
          <a:prstGeom prst="rect">
            <a:avLst/>
          </a:prstGeom>
          <a:noFill/>
        </p:spPr>
        <p:txBody>
          <a:bodyPr wrap="none" rtlCol="0">
            <a:spAutoFit/>
          </a:bodyPr>
          <a:lstStyle/>
          <a:p>
            <a:r>
              <a:rPr lang="hu-HU" sz="2400" dirty="0" smtClean="0">
                <a:solidFill>
                  <a:srgbClr val="FF0000"/>
                </a:solidFill>
              </a:rPr>
              <a:t>HOMEWORK</a:t>
            </a:r>
            <a:endParaRPr lang="hu-HU" sz="2400" dirty="0">
              <a:solidFill>
                <a:srgbClr val="FF0000"/>
              </a:solidFill>
            </a:endParaRPr>
          </a:p>
        </p:txBody>
      </p:sp>
    </p:spTree>
    <p:extLst>
      <p:ext uri="{BB962C8B-B14F-4D97-AF65-F5344CB8AC3E}">
        <p14:creationId xmlns:p14="http://schemas.microsoft.com/office/powerpoint/2010/main" val="112265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13633" y="117311"/>
            <a:ext cx="3259226" cy="584775"/>
          </a:xfrm>
          <a:prstGeom prst="rect">
            <a:avLst/>
          </a:prstGeom>
        </p:spPr>
        <p:txBody>
          <a:bodyPr wrap="none">
            <a:spAutoFit/>
          </a:bodyPr>
          <a:lstStyle/>
          <a:p>
            <a:r>
              <a:rPr lang="hu-HU" sz="3200" b="0" i="0" dirty="0" err="1" smtClean="0">
                <a:solidFill>
                  <a:srgbClr val="FF0000"/>
                </a:solidFill>
                <a:effectLst/>
                <a:latin typeface="Helvetica Neue"/>
              </a:rPr>
              <a:t>One-sided</a:t>
            </a:r>
            <a:r>
              <a:rPr lang="hu-HU" sz="3200" b="0" i="0" dirty="0" smtClean="0">
                <a:solidFill>
                  <a:srgbClr val="FF0000"/>
                </a:solidFill>
                <a:effectLst/>
                <a:latin typeface="Helvetica Neue"/>
              </a:rPr>
              <a:t> </a:t>
            </a:r>
            <a:r>
              <a:rPr lang="hu-HU" sz="3200" b="0" i="0" dirty="0" err="1" smtClean="0">
                <a:solidFill>
                  <a:srgbClr val="FF0000"/>
                </a:solidFill>
                <a:effectLst/>
                <a:latin typeface="Helvetica Neue"/>
              </a:rPr>
              <a:t>Limits</a:t>
            </a:r>
            <a:endParaRPr lang="hu-HU" sz="3200" dirty="0">
              <a:solidFill>
                <a:srgbClr val="FF0000"/>
              </a:solidFill>
            </a:endParaRPr>
          </a:p>
        </p:txBody>
      </p:sp>
      <p:pic>
        <p:nvPicPr>
          <p:cNvPr id="5" name="Kép 4"/>
          <p:cNvPicPr>
            <a:picLocks noChangeAspect="1"/>
          </p:cNvPicPr>
          <p:nvPr/>
        </p:nvPicPr>
        <p:blipFill>
          <a:blip r:embed="rId2"/>
          <a:stretch>
            <a:fillRect/>
          </a:stretch>
        </p:blipFill>
        <p:spPr>
          <a:xfrm>
            <a:off x="310433" y="4106640"/>
            <a:ext cx="11713668" cy="2621538"/>
          </a:xfrm>
          <a:prstGeom prst="rect">
            <a:avLst/>
          </a:prstGeom>
        </p:spPr>
      </p:pic>
      <p:pic>
        <p:nvPicPr>
          <p:cNvPr id="3" name="Kép 2"/>
          <p:cNvPicPr>
            <a:picLocks noChangeAspect="1"/>
          </p:cNvPicPr>
          <p:nvPr/>
        </p:nvPicPr>
        <p:blipFill>
          <a:blip r:embed="rId3"/>
          <a:stretch>
            <a:fillRect/>
          </a:stretch>
        </p:blipFill>
        <p:spPr>
          <a:xfrm>
            <a:off x="310433" y="638919"/>
            <a:ext cx="11327589" cy="3654000"/>
          </a:xfrm>
          <a:prstGeom prst="rect">
            <a:avLst/>
          </a:prstGeom>
        </p:spPr>
      </p:pic>
    </p:spTree>
    <p:extLst>
      <p:ext uri="{BB962C8B-B14F-4D97-AF65-F5344CB8AC3E}">
        <p14:creationId xmlns:p14="http://schemas.microsoft.com/office/powerpoint/2010/main" val="2915737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959175" y="1838222"/>
            <a:ext cx="9641385" cy="3162755"/>
          </a:xfrm>
          <a:prstGeom prst="rect">
            <a:avLst/>
          </a:prstGeom>
        </p:spPr>
      </p:pic>
    </p:spTree>
    <p:extLst>
      <p:ext uri="{BB962C8B-B14F-4D97-AF65-F5344CB8AC3E}">
        <p14:creationId xmlns:p14="http://schemas.microsoft.com/office/powerpoint/2010/main" val="314678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24073" y="0"/>
            <a:ext cx="6858683" cy="6848033"/>
          </a:xfrm>
          <a:prstGeom prst="rect">
            <a:avLst/>
          </a:prstGeom>
        </p:spPr>
      </p:pic>
    </p:spTree>
    <p:extLst>
      <p:ext uri="{BB962C8B-B14F-4D97-AF65-F5344CB8AC3E}">
        <p14:creationId xmlns:p14="http://schemas.microsoft.com/office/powerpoint/2010/main" val="52249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55206" y="501134"/>
            <a:ext cx="3179075" cy="707886"/>
          </a:xfrm>
          <a:prstGeom prst="rect">
            <a:avLst/>
          </a:prstGeom>
        </p:spPr>
        <p:txBody>
          <a:bodyPr wrap="none">
            <a:spAutoFit/>
          </a:bodyPr>
          <a:lstStyle/>
          <a:p>
            <a:r>
              <a:rPr lang="hu-HU" sz="4000" b="0" i="0" dirty="0" err="1" smtClean="0">
                <a:solidFill>
                  <a:srgbClr val="FF0000"/>
                </a:solidFill>
                <a:effectLst/>
                <a:latin typeface="Helvetica Neue"/>
              </a:rPr>
              <a:t>Infinite</a:t>
            </a:r>
            <a:r>
              <a:rPr lang="hu-HU" sz="4000" b="0" i="0" dirty="0" smtClean="0">
                <a:solidFill>
                  <a:srgbClr val="FF0000"/>
                </a:solidFill>
                <a:effectLst/>
                <a:latin typeface="Helvetica Neue"/>
              </a:rPr>
              <a:t> </a:t>
            </a:r>
            <a:r>
              <a:rPr lang="hu-HU" sz="4000" b="0" i="0" dirty="0" err="1" smtClean="0">
                <a:solidFill>
                  <a:srgbClr val="FF0000"/>
                </a:solidFill>
                <a:effectLst/>
                <a:latin typeface="Helvetica Neue"/>
              </a:rPr>
              <a:t>Limits</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175567" y="1378354"/>
            <a:ext cx="11554672" cy="4085469"/>
          </a:xfrm>
          <a:prstGeom prst="rect">
            <a:avLst/>
          </a:prstGeom>
        </p:spPr>
      </p:pic>
      <p:pic>
        <p:nvPicPr>
          <p:cNvPr id="5" name="Kép 4"/>
          <p:cNvPicPr>
            <a:picLocks noChangeAspect="1"/>
          </p:cNvPicPr>
          <p:nvPr/>
        </p:nvPicPr>
        <p:blipFill>
          <a:blip r:embed="rId3"/>
          <a:stretch>
            <a:fillRect/>
          </a:stretch>
        </p:blipFill>
        <p:spPr>
          <a:xfrm>
            <a:off x="48605" y="5633156"/>
            <a:ext cx="11905206" cy="596193"/>
          </a:xfrm>
          <a:prstGeom prst="rect">
            <a:avLst/>
          </a:prstGeom>
          <a:ln w="15875">
            <a:solidFill>
              <a:schemeClr val="accent1"/>
            </a:solidFill>
          </a:ln>
          <a:effectLst>
            <a:softEdge rad="0"/>
          </a:effectLst>
        </p:spPr>
      </p:pic>
    </p:spTree>
    <p:extLst>
      <p:ext uri="{BB962C8B-B14F-4D97-AF65-F5344CB8AC3E}">
        <p14:creationId xmlns:p14="http://schemas.microsoft.com/office/powerpoint/2010/main" val="113875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263698" y="196868"/>
            <a:ext cx="8568924" cy="6434221"/>
          </a:xfrm>
          <a:prstGeom prst="rect">
            <a:avLst/>
          </a:prstGeom>
        </p:spPr>
      </p:pic>
    </p:spTree>
    <p:extLst>
      <p:ext uri="{BB962C8B-B14F-4D97-AF65-F5344CB8AC3E}">
        <p14:creationId xmlns:p14="http://schemas.microsoft.com/office/powerpoint/2010/main" val="209918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494</Words>
  <Application>Microsoft Office PowerPoint</Application>
  <PresentationFormat>Szélesvásznú</PresentationFormat>
  <Paragraphs>121</Paragraphs>
  <Slides>45</Slides>
  <Notes>0</Notes>
  <HiddenSlides>0</HiddenSlides>
  <MMClips>0</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1</vt:i4>
      </vt:variant>
      <vt:variant>
        <vt:lpstr>Diacímek</vt:lpstr>
      </vt:variant>
      <vt:variant>
        <vt:i4>45</vt:i4>
      </vt:variant>
    </vt:vector>
  </HeadingPairs>
  <TitlesOfParts>
    <vt:vector size="54" baseType="lpstr">
      <vt:lpstr>Arial</vt:lpstr>
      <vt:lpstr>Calibri</vt:lpstr>
      <vt:lpstr>Calibri Light</vt:lpstr>
      <vt:lpstr>Cambria Math</vt:lpstr>
      <vt:lpstr>Helvetica Neue</vt:lpstr>
      <vt:lpstr>KaTeX_Main</vt:lpstr>
      <vt:lpstr>KaTeX_Math</vt:lpstr>
      <vt:lpstr>Office-téma</vt:lpstr>
      <vt:lpstr>Equation</vt:lpstr>
      <vt:lpstr>Limits of Functions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of Functions</dc:title>
  <dc:creator>Windows-felhasználó</dc:creator>
  <cp:lastModifiedBy>Windows-felhasználó</cp:lastModifiedBy>
  <cp:revision>33</cp:revision>
  <dcterms:created xsi:type="dcterms:W3CDTF">2019-07-22T13:14:26Z</dcterms:created>
  <dcterms:modified xsi:type="dcterms:W3CDTF">2019-09-13T15:05:42Z</dcterms:modified>
</cp:coreProperties>
</file>