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105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70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38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452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143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471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664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741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866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603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238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0126-D53A-4B05-84B9-0B8339FE2091}" type="datetimeFigureOut">
              <a:rPr lang="hu-HU" smtClean="0"/>
              <a:t>2018. 02. 07.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DF9B-652F-447B-AF1B-EC1E728DD4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572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Homeworks</a:t>
            </a:r>
            <a:r>
              <a:rPr lang="hu-HU" dirty="0" smtClean="0"/>
              <a:t> 1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38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201782" y="684295"/>
            <a:ext cx="9331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Let </a:t>
            </a:r>
            <a:r>
              <a:rPr lang="en-US" sz="2400" i="1" dirty="0" smtClean="0"/>
              <a:t>X</a:t>
            </a:r>
            <a:r>
              <a:rPr lang="en-US" sz="2400" dirty="0" smtClean="0"/>
              <a:t>₁,</a:t>
            </a:r>
            <a:r>
              <a:rPr lang="en-US" sz="2400" i="1" dirty="0" smtClean="0"/>
              <a:t>X</a:t>
            </a:r>
            <a:r>
              <a:rPr lang="en-US" sz="2400" dirty="0" smtClean="0"/>
              <a:t>₂,...,</a:t>
            </a:r>
            <a:r>
              <a:rPr lang="en-US" sz="2400" i="1" dirty="0" smtClean="0"/>
              <a:t>X</a:t>
            </a:r>
            <a:r>
              <a:rPr lang="hu-HU" sz="2400" i="1" baseline="-25000" dirty="0" smtClean="0"/>
              <a:t>n</a:t>
            </a:r>
            <a:r>
              <a:rPr lang="en-US" sz="2400" dirty="0" smtClean="0"/>
              <a:t> a statistical sample from the </a:t>
            </a:r>
            <a:r>
              <a:rPr lang="en-US" sz="2400" i="1" dirty="0" smtClean="0"/>
              <a:t>Poisson</a:t>
            </a:r>
            <a:r>
              <a:rPr lang="en-US" sz="2400" dirty="0" smtClean="0"/>
              <a:t> distribution, where the parameter is </a:t>
            </a:r>
            <a:r>
              <a:rPr lang="hu-HU" sz="2400" dirty="0" smtClean="0"/>
              <a:t> </a:t>
            </a:r>
            <a:r>
              <a:rPr lang="hu-HU" sz="2400" dirty="0" smtClean="0">
                <a:latin typeface="Symbol" panose="05050102010706020507" pitchFamily="18" charset="2"/>
              </a:rPr>
              <a:t>n</a:t>
            </a:r>
            <a:r>
              <a:rPr lang="en-US" sz="2400" dirty="0" smtClean="0"/>
              <a:t>. Show that the sample mean is sufficient statistics.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1118986" y="684295"/>
            <a:ext cx="9496698" cy="83099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444137" y="86214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1.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423851" y="2312126"/>
            <a:ext cx="93337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Let </a:t>
            </a:r>
            <a:r>
              <a:rPr lang="en-US" sz="2400" i="1" dirty="0">
                <a:solidFill>
                  <a:prstClr val="black"/>
                </a:solidFill>
              </a:rPr>
              <a:t>X</a:t>
            </a:r>
            <a:r>
              <a:rPr lang="en-US" sz="2400" dirty="0">
                <a:solidFill>
                  <a:prstClr val="black"/>
                </a:solidFill>
              </a:rPr>
              <a:t>₁,</a:t>
            </a:r>
            <a:r>
              <a:rPr lang="en-US" sz="2400" i="1" dirty="0">
                <a:solidFill>
                  <a:prstClr val="black"/>
                </a:solidFill>
              </a:rPr>
              <a:t>X</a:t>
            </a:r>
            <a:r>
              <a:rPr lang="en-US" sz="2400" dirty="0">
                <a:solidFill>
                  <a:prstClr val="black"/>
                </a:solidFill>
              </a:rPr>
              <a:t>₂,...,</a:t>
            </a:r>
            <a:r>
              <a:rPr lang="en-US" sz="2400" i="1" dirty="0">
                <a:solidFill>
                  <a:prstClr val="black"/>
                </a:solidFill>
              </a:rPr>
              <a:t>X</a:t>
            </a:r>
            <a:r>
              <a:rPr lang="hu-HU" sz="2400" i="1" baseline="-25000" dirty="0">
                <a:solidFill>
                  <a:prstClr val="black"/>
                </a:solidFill>
              </a:rPr>
              <a:t>n</a:t>
            </a:r>
            <a:r>
              <a:rPr lang="en-US" sz="2400" dirty="0">
                <a:solidFill>
                  <a:prstClr val="black"/>
                </a:solidFill>
              </a:rPr>
              <a:t> a statistical sample from the </a:t>
            </a:r>
            <a:r>
              <a:rPr lang="hu-HU" sz="2400" i="1" dirty="0" err="1" smtClean="0">
                <a:solidFill>
                  <a:prstClr val="black"/>
                </a:solidFill>
              </a:rPr>
              <a:t>Exponential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distribution, where the parameter is </a:t>
            </a:r>
            <a:r>
              <a:rPr lang="hu-HU" sz="2400" dirty="0" smtClean="0">
                <a:solidFill>
                  <a:prstClr val="black"/>
                </a:solidFill>
                <a:latin typeface="Symbol" panose="05050102010706020507" pitchFamily="18" charset="2"/>
              </a:rPr>
              <a:t>n</a:t>
            </a:r>
            <a:r>
              <a:rPr lang="en-US" sz="2400" dirty="0">
                <a:solidFill>
                  <a:prstClr val="black"/>
                </a:solidFill>
              </a:rPr>
              <a:t>. Show that the sample mean is </a:t>
            </a:r>
            <a:r>
              <a:rPr lang="hu-HU" sz="2400" dirty="0">
                <a:solidFill>
                  <a:prstClr val="black"/>
                </a:solidFill>
              </a:rPr>
              <a:t>e</a:t>
            </a:r>
            <a:r>
              <a:rPr lang="en-US" sz="2400" dirty="0" err="1" smtClean="0">
                <a:solidFill>
                  <a:prstClr val="black"/>
                </a:solidFill>
              </a:rPr>
              <a:t>fficient</a:t>
            </a:r>
            <a:r>
              <a:rPr lang="en-US" sz="2400" dirty="0" smtClean="0">
                <a:solidFill>
                  <a:prstClr val="black"/>
                </a:solidFill>
              </a:rPr>
              <a:t> statistics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for</a:t>
            </a:r>
            <a:r>
              <a:rPr lang="hu-HU" sz="2400" dirty="0" smtClean="0">
                <a:solidFill>
                  <a:prstClr val="black"/>
                </a:solidFill>
              </a:rPr>
              <a:t> 1/</a:t>
            </a:r>
            <a:r>
              <a:rPr lang="hu-HU" sz="2400" dirty="0">
                <a:solidFill>
                  <a:prstClr val="black"/>
                </a:solidFill>
                <a:latin typeface="Symbol" panose="05050102010706020507" pitchFamily="18" charset="2"/>
              </a:rPr>
              <a:t> n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endParaRPr lang="hu-HU" sz="2400" dirty="0">
              <a:solidFill>
                <a:prstClr val="black"/>
              </a:solidFill>
            </a:endParaRPr>
          </a:p>
          <a:p>
            <a:endParaRPr lang="hu-HU" sz="2400" dirty="0"/>
          </a:p>
        </p:txBody>
      </p:sp>
      <p:sp>
        <p:nvSpPr>
          <p:cNvPr id="8" name="Téglalap 7"/>
          <p:cNvSpPr/>
          <p:nvPr/>
        </p:nvSpPr>
        <p:spPr>
          <a:xfrm>
            <a:off x="1423851" y="2312126"/>
            <a:ext cx="8621486" cy="1149531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444137" y="241662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2.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619794" y="4493623"/>
            <a:ext cx="8913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Let </a:t>
            </a:r>
            <a:r>
              <a:rPr lang="en-US" sz="2400" i="1" dirty="0">
                <a:solidFill>
                  <a:prstClr val="black"/>
                </a:solidFill>
              </a:rPr>
              <a:t>X</a:t>
            </a:r>
            <a:r>
              <a:rPr lang="en-US" sz="2400" dirty="0">
                <a:solidFill>
                  <a:prstClr val="black"/>
                </a:solidFill>
              </a:rPr>
              <a:t>₁,</a:t>
            </a:r>
            <a:r>
              <a:rPr lang="en-US" sz="2400" i="1" dirty="0">
                <a:solidFill>
                  <a:prstClr val="black"/>
                </a:solidFill>
              </a:rPr>
              <a:t>X</a:t>
            </a:r>
            <a:r>
              <a:rPr lang="en-US" sz="2400" dirty="0">
                <a:solidFill>
                  <a:prstClr val="black"/>
                </a:solidFill>
              </a:rPr>
              <a:t>₂,...,</a:t>
            </a:r>
            <a:r>
              <a:rPr lang="en-US" sz="2400" i="1" dirty="0">
                <a:solidFill>
                  <a:prstClr val="black"/>
                </a:solidFill>
              </a:rPr>
              <a:t>X</a:t>
            </a:r>
            <a:r>
              <a:rPr lang="hu-HU" sz="2400" i="1" baseline="-25000" dirty="0">
                <a:solidFill>
                  <a:prstClr val="black"/>
                </a:solidFill>
              </a:rPr>
              <a:t>n</a:t>
            </a:r>
            <a:r>
              <a:rPr lang="en-US" sz="2400" dirty="0">
                <a:solidFill>
                  <a:prstClr val="black"/>
                </a:solidFill>
              </a:rPr>
              <a:t> a statistical sample from the </a:t>
            </a:r>
            <a:r>
              <a:rPr lang="hu-HU" sz="2400" i="1" dirty="0" smtClean="0">
                <a:solidFill>
                  <a:prstClr val="black"/>
                </a:solidFill>
              </a:rPr>
              <a:t>N(</a:t>
            </a:r>
            <a:r>
              <a:rPr lang="hu-HU" sz="2400" i="1" dirty="0" err="1" smtClean="0">
                <a:solidFill>
                  <a:prstClr val="black"/>
                </a:solidFill>
              </a:rPr>
              <a:t>m</a:t>
            </a:r>
            <a:r>
              <a:rPr lang="hu-HU" sz="2400" i="1" dirty="0" err="1" smtClean="0">
                <a:solidFill>
                  <a:prstClr val="black"/>
                </a:solidFill>
                <a:latin typeface="Symbol" panose="05050102010706020507" pitchFamily="18" charset="2"/>
              </a:rPr>
              <a:t>,s</a:t>
            </a:r>
            <a:r>
              <a:rPr lang="hu-HU" sz="2400" i="1" dirty="0" smtClean="0">
                <a:solidFill>
                  <a:prstClr val="black"/>
                </a:solidFill>
                <a:latin typeface="Symbol" panose="05050102010706020507" pitchFamily="18" charset="2"/>
              </a:rPr>
              <a:t>)</a:t>
            </a:r>
            <a:r>
              <a:rPr lang="en-US" sz="2400" dirty="0" smtClean="0">
                <a:solidFill>
                  <a:prstClr val="black"/>
                </a:solidFill>
              </a:rPr>
              <a:t> distribution</a:t>
            </a:r>
            <a:r>
              <a:rPr lang="hu-HU" sz="2400" dirty="0" smtClean="0">
                <a:solidFill>
                  <a:prstClr val="black"/>
                </a:solidFill>
              </a:rPr>
              <a:t>. </a:t>
            </a:r>
            <a:r>
              <a:rPr lang="hu-HU" sz="2400" dirty="0" err="1" smtClean="0">
                <a:solidFill>
                  <a:prstClr val="black"/>
                </a:solidFill>
              </a:rPr>
              <a:t>If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i="1" dirty="0" err="1" smtClean="0">
                <a:solidFill>
                  <a:prstClr val="black"/>
                </a:solidFill>
              </a:rPr>
              <a:t>M</a:t>
            </a:r>
            <a:r>
              <a:rPr lang="hu-HU" sz="2400" i="1" baseline="-25000" dirty="0" err="1" smtClean="0">
                <a:solidFill>
                  <a:prstClr val="black"/>
                </a:solidFill>
              </a:rPr>
              <a:t>n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denote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the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sample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mean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statistics</a:t>
            </a:r>
            <a:r>
              <a:rPr lang="hu-HU" sz="2400" dirty="0" smtClean="0">
                <a:solidFill>
                  <a:prstClr val="black"/>
                </a:solidFill>
              </a:rPr>
              <a:t>, 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>
                <a:solidFill>
                  <a:prstClr val="black"/>
                </a:solidFill>
              </a:rPr>
              <a:t>p</a:t>
            </a:r>
            <a:r>
              <a:rPr lang="hu-HU" sz="2400" dirty="0" err="1" smtClean="0">
                <a:solidFill>
                  <a:prstClr val="black"/>
                </a:solidFill>
              </a:rPr>
              <a:t>rove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that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i="1" dirty="0" err="1" smtClean="0">
                <a:solidFill>
                  <a:prstClr val="black"/>
                </a:solidFill>
              </a:rPr>
              <a:t>T</a:t>
            </a:r>
            <a:r>
              <a:rPr lang="hu-HU" sz="2400" i="1" baseline="-25000" dirty="0" err="1" smtClean="0">
                <a:solidFill>
                  <a:prstClr val="black"/>
                </a:solidFill>
              </a:rPr>
              <a:t>n</a:t>
            </a:r>
            <a:r>
              <a:rPr lang="hu-HU" sz="2400" dirty="0" smtClean="0">
                <a:solidFill>
                  <a:prstClr val="black"/>
                </a:solidFill>
              </a:rPr>
              <a:t>=(</a:t>
            </a:r>
            <a:r>
              <a:rPr lang="hu-HU" sz="2400" i="1" dirty="0" smtClean="0">
                <a:solidFill>
                  <a:prstClr val="black"/>
                </a:solidFill>
              </a:rPr>
              <a:t>n</a:t>
            </a:r>
            <a:r>
              <a:rPr lang="hu-HU" sz="2400" dirty="0" smtClean="0">
                <a:solidFill>
                  <a:prstClr val="black"/>
                </a:solidFill>
              </a:rPr>
              <a:t>/(</a:t>
            </a:r>
            <a:r>
              <a:rPr lang="hu-HU" sz="2400" i="1" dirty="0" smtClean="0">
                <a:solidFill>
                  <a:prstClr val="black"/>
                </a:solidFill>
              </a:rPr>
              <a:t>n</a:t>
            </a:r>
            <a:r>
              <a:rPr lang="hu-HU" sz="2400" dirty="0" smtClean="0">
                <a:solidFill>
                  <a:prstClr val="black"/>
                </a:solidFill>
              </a:rPr>
              <a:t>+1))*</a:t>
            </a:r>
            <a:r>
              <a:rPr lang="hu-HU" sz="2400" i="1" dirty="0">
                <a:solidFill>
                  <a:prstClr val="black"/>
                </a:solidFill>
              </a:rPr>
              <a:t> </a:t>
            </a:r>
            <a:r>
              <a:rPr lang="hu-HU" sz="2400" i="1" dirty="0" err="1" smtClean="0">
                <a:solidFill>
                  <a:prstClr val="black"/>
                </a:solidFill>
              </a:rPr>
              <a:t>M</a:t>
            </a:r>
            <a:r>
              <a:rPr lang="hu-HU" sz="2400" i="1" baseline="-25000" dirty="0" err="1" smtClean="0">
                <a:solidFill>
                  <a:prstClr val="black"/>
                </a:solidFill>
              </a:rPr>
              <a:t>n</a:t>
            </a:r>
            <a:r>
              <a:rPr lang="hu-HU" sz="2400" i="1" baseline="-25000" dirty="0" smtClean="0">
                <a:solidFill>
                  <a:prstClr val="black"/>
                </a:solidFill>
              </a:rPr>
              <a:t> </a:t>
            </a:r>
            <a:r>
              <a:rPr lang="hu-HU" sz="2400" dirty="0">
                <a:solidFill>
                  <a:prstClr val="black"/>
                </a:solidFill>
              </a:rPr>
              <a:t> </a:t>
            </a:r>
            <a:r>
              <a:rPr lang="hu-HU" sz="2400" dirty="0" smtClean="0">
                <a:solidFill>
                  <a:prstClr val="black"/>
                </a:solidFill>
              </a:rPr>
              <a:t>is consistent </a:t>
            </a:r>
            <a:r>
              <a:rPr lang="hu-HU" sz="2400" dirty="0" err="1" smtClean="0">
                <a:solidFill>
                  <a:prstClr val="black"/>
                </a:solidFill>
              </a:rPr>
              <a:t>estimation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the</a:t>
            </a:r>
            <a:r>
              <a:rPr lang="hu-HU" sz="2400" dirty="0" smtClean="0">
                <a:solidFill>
                  <a:prstClr val="black"/>
                </a:solidFill>
              </a:rPr>
              <a:t> of </a:t>
            </a:r>
            <a:r>
              <a:rPr lang="hu-HU" sz="2400" dirty="0" err="1" smtClean="0">
                <a:solidFill>
                  <a:prstClr val="black"/>
                </a:solidFill>
              </a:rPr>
              <a:t>the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dirty="0" err="1" smtClean="0">
                <a:solidFill>
                  <a:prstClr val="black"/>
                </a:solidFill>
              </a:rPr>
              <a:t>parameter</a:t>
            </a:r>
            <a:r>
              <a:rPr lang="hu-HU" sz="2400" dirty="0" smtClean="0">
                <a:solidFill>
                  <a:prstClr val="black"/>
                </a:solidFill>
              </a:rPr>
              <a:t> </a:t>
            </a:r>
            <a:r>
              <a:rPr lang="hu-HU" sz="2400" i="1" dirty="0" smtClean="0">
                <a:solidFill>
                  <a:prstClr val="black"/>
                </a:solidFill>
              </a:rPr>
              <a:t>m.</a:t>
            </a:r>
            <a:endParaRPr lang="hu-HU" sz="2400" i="1" dirty="0"/>
          </a:p>
        </p:txBody>
      </p:sp>
      <p:sp>
        <p:nvSpPr>
          <p:cNvPr id="11" name="Téglalap 10"/>
          <p:cNvSpPr/>
          <p:nvPr/>
        </p:nvSpPr>
        <p:spPr>
          <a:xfrm>
            <a:off x="1528354" y="4493623"/>
            <a:ext cx="8882743" cy="1332411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444137" y="461118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mtClean="0"/>
              <a:t>3.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28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123</Words>
  <Application>Microsoft Office PowerPoint</Application>
  <PresentationFormat>Szélesvásznú</PresentationFormat>
  <Paragraphs>8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Office-téma</vt:lpstr>
      <vt:lpstr>Homeworks 1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1</dc:title>
  <dc:creator>Windows-felhasználó</dc:creator>
  <cp:lastModifiedBy>Windows-felhasználó</cp:lastModifiedBy>
  <cp:revision>5</cp:revision>
  <dcterms:created xsi:type="dcterms:W3CDTF">2018-02-07T17:29:55Z</dcterms:created>
  <dcterms:modified xsi:type="dcterms:W3CDTF">2018-02-07T17:53:59Z</dcterms:modified>
</cp:coreProperties>
</file>