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17" r:id="rId4"/>
    <p:sldId id="318" r:id="rId5"/>
    <p:sldId id="315"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4" r:id="rId20"/>
    <p:sldId id="274" r:id="rId21"/>
    <p:sldId id="275" r:id="rId22"/>
    <p:sldId id="259" r:id="rId23"/>
    <p:sldId id="260" r:id="rId24"/>
    <p:sldId id="276" r:id="rId25"/>
    <p:sldId id="277" r:id="rId26"/>
    <p:sldId id="278" r:id="rId27"/>
    <p:sldId id="279" r:id="rId28"/>
    <p:sldId id="280" r:id="rId29"/>
    <p:sldId id="281" r:id="rId30"/>
    <p:sldId id="282" r:id="rId31"/>
    <p:sldId id="283" r:id="rId32"/>
    <p:sldId id="285" r:id="rId33"/>
    <p:sldId id="323"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316"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9" r:id="rId61"/>
    <p:sldId id="320" r:id="rId62"/>
    <p:sldId id="321" r:id="rId63"/>
    <p:sldId id="322" r:id="rId64"/>
    <p:sldId id="311" r:id="rId65"/>
    <p:sldId id="312" r:id="rId66"/>
    <p:sldId id="313" r:id="rId6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felhasználó" initials="W" lastIdx="1" clrIdx="0">
    <p:extLst>
      <p:ext uri="{19B8F6BF-5375-455C-9EA6-DF929625EA0E}">
        <p15:presenceInfo xmlns:p15="http://schemas.microsoft.com/office/powerpoint/2012/main" userId="Windows-felhasználó"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8C5962C8-A476-47EF-BD4B-BE62F9B1C4E0}" type="datetimeFigureOut">
              <a:rPr lang="hu-HU" smtClean="0"/>
              <a:t>2018. 04. 15.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118175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C5962C8-A476-47EF-BD4B-BE62F9B1C4E0}" type="datetimeFigureOut">
              <a:rPr lang="hu-HU" smtClean="0"/>
              <a:t>2018. 04. 15.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103777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C5962C8-A476-47EF-BD4B-BE62F9B1C4E0}" type="datetimeFigureOut">
              <a:rPr lang="hu-HU" smtClean="0"/>
              <a:t>2018. 04. 15.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3895365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8C5962C8-A476-47EF-BD4B-BE62F9B1C4E0}" type="datetimeFigureOut">
              <a:rPr lang="hu-HU" smtClean="0"/>
              <a:t>2018. 04. 15.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388088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8C5962C8-A476-47EF-BD4B-BE62F9B1C4E0}" type="datetimeFigureOut">
              <a:rPr lang="hu-HU" smtClean="0"/>
              <a:t>2018. 04. 15.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2160662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8C5962C8-A476-47EF-BD4B-BE62F9B1C4E0}" type="datetimeFigureOut">
              <a:rPr lang="hu-HU" smtClean="0"/>
              <a:t>2018. 04. 15.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407817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8C5962C8-A476-47EF-BD4B-BE62F9B1C4E0}" type="datetimeFigureOut">
              <a:rPr lang="hu-HU" smtClean="0"/>
              <a:t>2018. 04. 15.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258423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8C5962C8-A476-47EF-BD4B-BE62F9B1C4E0}" type="datetimeFigureOut">
              <a:rPr lang="hu-HU" smtClean="0"/>
              <a:t>2018. 04. 15.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280572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8C5962C8-A476-47EF-BD4B-BE62F9B1C4E0}" type="datetimeFigureOut">
              <a:rPr lang="hu-HU" smtClean="0"/>
              <a:t>2018. 04. 15.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229694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8C5962C8-A476-47EF-BD4B-BE62F9B1C4E0}" type="datetimeFigureOut">
              <a:rPr lang="hu-HU" smtClean="0"/>
              <a:t>2018. 04. 15.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28962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8C5962C8-A476-47EF-BD4B-BE62F9B1C4E0}" type="datetimeFigureOut">
              <a:rPr lang="hu-HU" smtClean="0"/>
              <a:t>2018. 04. 15.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4B2FD94-1759-4434-A990-FF2FBF91E58D}" type="slidenum">
              <a:rPr lang="hu-HU" smtClean="0"/>
              <a:t>‹#›</a:t>
            </a:fld>
            <a:endParaRPr lang="hu-HU"/>
          </a:p>
        </p:txBody>
      </p:sp>
    </p:spTree>
    <p:extLst>
      <p:ext uri="{BB962C8B-B14F-4D97-AF65-F5344CB8AC3E}">
        <p14:creationId xmlns:p14="http://schemas.microsoft.com/office/powerpoint/2010/main" val="173605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5962C8-A476-47EF-BD4B-BE62F9B1C4E0}" type="datetimeFigureOut">
              <a:rPr lang="hu-HU" smtClean="0"/>
              <a:t>2018. 04. 15.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B2FD94-1759-4434-A990-FF2FBF91E58D}" type="slidenum">
              <a:rPr lang="hu-HU" smtClean="0"/>
              <a:t>‹#›</a:t>
            </a:fld>
            <a:endParaRPr lang="hu-HU"/>
          </a:p>
        </p:txBody>
      </p:sp>
    </p:spTree>
    <p:extLst>
      <p:ext uri="{BB962C8B-B14F-4D97-AF65-F5344CB8AC3E}">
        <p14:creationId xmlns:p14="http://schemas.microsoft.com/office/powerpoint/2010/main" val="2270653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4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3.emf"/></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Factor</a:t>
            </a:r>
            <a:r>
              <a:rPr lang="hu-HU" dirty="0" smtClean="0"/>
              <a:t> </a:t>
            </a:r>
            <a:r>
              <a:rPr lang="hu-HU" dirty="0" err="1" smtClean="0"/>
              <a:t>Analysis</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1866850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32651" y="504188"/>
            <a:ext cx="3255546" cy="859611"/>
          </a:xfrm>
          <a:prstGeom prst="rect">
            <a:avLst/>
          </a:prstGeom>
        </p:spPr>
      </p:pic>
      <p:pic>
        <p:nvPicPr>
          <p:cNvPr id="4" name="Kép 3"/>
          <p:cNvPicPr>
            <a:picLocks noChangeAspect="1"/>
          </p:cNvPicPr>
          <p:nvPr/>
        </p:nvPicPr>
        <p:blipFill>
          <a:blip r:embed="rId3"/>
          <a:stretch>
            <a:fillRect/>
          </a:stretch>
        </p:blipFill>
        <p:spPr>
          <a:xfrm>
            <a:off x="1175156" y="1363799"/>
            <a:ext cx="8770535" cy="4477782"/>
          </a:xfrm>
          <a:prstGeom prst="rect">
            <a:avLst/>
          </a:prstGeom>
        </p:spPr>
      </p:pic>
      <p:sp>
        <p:nvSpPr>
          <p:cNvPr id="3" name="Téglalapbuborék 2"/>
          <p:cNvSpPr/>
          <p:nvPr/>
        </p:nvSpPr>
        <p:spPr>
          <a:xfrm>
            <a:off x="404949" y="5238152"/>
            <a:ext cx="2233748" cy="603429"/>
          </a:xfrm>
          <a:prstGeom prst="wedgeRectCallout">
            <a:avLst>
              <a:gd name="adj1" fmla="val 152811"/>
              <a:gd name="adj2" fmla="val -92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c</a:t>
            </a:r>
            <a:r>
              <a:rPr lang="hu-HU" dirty="0" err="1" smtClean="0"/>
              <a:t>ommon</a:t>
            </a:r>
            <a:r>
              <a:rPr lang="hu-HU" dirty="0" smtClean="0"/>
              <a:t> </a:t>
            </a:r>
            <a:r>
              <a:rPr lang="hu-HU" dirty="0" err="1" smtClean="0"/>
              <a:t>factors</a:t>
            </a:r>
            <a:endParaRPr lang="hu-HU" dirty="0"/>
          </a:p>
        </p:txBody>
      </p:sp>
      <p:sp>
        <p:nvSpPr>
          <p:cNvPr id="6" name="Téglalapbuborék 5"/>
          <p:cNvSpPr/>
          <p:nvPr/>
        </p:nvSpPr>
        <p:spPr>
          <a:xfrm>
            <a:off x="7798525" y="3291840"/>
            <a:ext cx="2481943" cy="612648"/>
          </a:xfrm>
          <a:prstGeom prst="wedgeRectCallout">
            <a:avLst>
              <a:gd name="adj1" fmla="val -117149"/>
              <a:gd name="adj2" fmla="val 179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a:t>u</a:t>
            </a:r>
            <a:r>
              <a:rPr lang="hu-HU" dirty="0" err="1" smtClean="0"/>
              <a:t>nique</a:t>
            </a:r>
            <a:r>
              <a:rPr lang="hu-HU" dirty="0" smtClean="0"/>
              <a:t> </a:t>
            </a:r>
            <a:r>
              <a:rPr lang="hu-HU" dirty="0" err="1" smtClean="0"/>
              <a:t>factor</a:t>
            </a:r>
            <a:endParaRPr lang="hu-HU" dirty="0"/>
          </a:p>
        </p:txBody>
      </p:sp>
    </p:spTree>
    <p:extLst>
      <p:ext uri="{BB962C8B-B14F-4D97-AF65-F5344CB8AC3E}">
        <p14:creationId xmlns:p14="http://schemas.microsoft.com/office/powerpoint/2010/main" val="767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32651" y="504188"/>
            <a:ext cx="3255546" cy="859611"/>
          </a:xfrm>
          <a:prstGeom prst="rect">
            <a:avLst/>
          </a:prstGeom>
        </p:spPr>
      </p:pic>
      <p:pic>
        <p:nvPicPr>
          <p:cNvPr id="3" name="Kép 2"/>
          <p:cNvPicPr>
            <a:picLocks noChangeAspect="1"/>
          </p:cNvPicPr>
          <p:nvPr/>
        </p:nvPicPr>
        <p:blipFill>
          <a:blip r:embed="rId3"/>
          <a:stretch>
            <a:fillRect/>
          </a:stretch>
        </p:blipFill>
        <p:spPr>
          <a:xfrm>
            <a:off x="599433" y="1363799"/>
            <a:ext cx="9921981" cy="5131677"/>
          </a:xfrm>
          <a:prstGeom prst="rect">
            <a:avLst/>
          </a:prstGeom>
        </p:spPr>
      </p:pic>
    </p:spTree>
    <p:extLst>
      <p:ext uri="{BB962C8B-B14F-4D97-AF65-F5344CB8AC3E}">
        <p14:creationId xmlns:p14="http://schemas.microsoft.com/office/powerpoint/2010/main" val="413431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32651" y="192748"/>
            <a:ext cx="3255546" cy="859611"/>
          </a:xfrm>
          <a:prstGeom prst="rect">
            <a:avLst/>
          </a:prstGeom>
        </p:spPr>
      </p:pic>
      <p:pic>
        <p:nvPicPr>
          <p:cNvPr id="3" name="Kép 2"/>
          <p:cNvPicPr>
            <a:picLocks noChangeAspect="1"/>
          </p:cNvPicPr>
          <p:nvPr/>
        </p:nvPicPr>
        <p:blipFill>
          <a:blip r:embed="rId3"/>
          <a:stretch>
            <a:fillRect/>
          </a:stretch>
        </p:blipFill>
        <p:spPr>
          <a:xfrm>
            <a:off x="3842163" y="1052359"/>
            <a:ext cx="4074548" cy="1010329"/>
          </a:xfrm>
          <a:prstGeom prst="rect">
            <a:avLst/>
          </a:prstGeom>
        </p:spPr>
      </p:pic>
      <p:sp>
        <p:nvSpPr>
          <p:cNvPr id="5" name="Szövegdoboz 4"/>
          <p:cNvSpPr txBox="1"/>
          <p:nvPr/>
        </p:nvSpPr>
        <p:spPr>
          <a:xfrm>
            <a:off x="541457" y="2247538"/>
            <a:ext cx="10946675" cy="1200329"/>
          </a:xfrm>
          <a:prstGeom prst="rect">
            <a:avLst/>
          </a:prstGeom>
          <a:noFill/>
        </p:spPr>
        <p:txBody>
          <a:bodyPr wrap="square" rtlCol="0">
            <a:spAutoFit/>
          </a:bodyPr>
          <a:lstStyle/>
          <a:p>
            <a:r>
              <a:rPr lang="en-US" sz="2400" dirty="0" smtClean="0"/>
              <a:t>The portion of the variance</a:t>
            </a:r>
            <a:r>
              <a:rPr lang="hu-HU" sz="2400" dirty="0" smtClean="0"/>
              <a:t>     </a:t>
            </a:r>
            <a:r>
              <a:rPr lang="en-US" sz="2400" dirty="0" smtClean="0"/>
              <a:t>  that is contributed by the </a:t>
            </a:r>
            <a:r>
              <a:rPr lang="en-US" sz="2400" i="1" dirty="0" smtClean="0"/>
              <a:t>k</a:t>
            </a:r>
            <a:r>
              <a:rPr lang="en-US" sz="2400" dirty="0" smtClean="0"/>
              <a:t> common factors is the </a:t>
            </a:r>
            <a:r>
              <a:rPr lang="en-US" sz="2400" b="1" dirty="0" smtClean="0"/>
              <a:t>communality</a:t>
            </a:r>
            <a:r>
              <a:rPr lang="en-US" sz="2400" dirty="0" smtClean="0"/>
              <a:t> and the portion that is not explained by the common factors is called the </a:t>
            </a:r>
            <a:r>
              <a:rPr lang="en-US" sz="2400" b="1" dirty="0" smtClean="0"/>
              <a:t>uniqueness</a:t>
            </a:r>
            <a:r>
              <a:rPr lang="en-US" sz="2400" dirty="0" smtClean="0"/>
              <a:t> (or the specific variance).</a:t>
            </a:r>
            <a:endParaRPr lang="hu-HU" sz="2400" dirty="0"/>
          </a:p>
        </p:txBody>
      </p:sp>
      <p:pic>
        <p:nvPicPr>
          <p:cNvPr id="6" name="Kép 5"/>
          <p:cNvPicPr>
            <a:picLocks noChangeAspect="1"/>
          </p:cNvPicPr>
          <p:nvPr/>
        </p:nvPicPr>
        <p:blipFill>
          <a:blip r:embed="rId4"/>
          <a:stretch>
            <a:fillRect/>
          </a:stretch>
        </p:blipFill>
        <p:spPr>
          <a:xfrm>
            <a:off x="4039825" y="2355876"/>
            <a:ext cx="428625" cy="381000"/>
          </a:xfrm>
          <a:prstGeom prst="rect">
            <a:avLst/>
          </a:prstGeom>
        </p:spPr>
      </p:pic>
      <p:pic>
        <p:nvPicPr>
          <p:cNvPr id="8" name="Kép 7"/>
          <p:cNvPicPr>
            <a:picLocks noChangeAspect="1"/>
          </p:cNvPicPr>
          <p:nvPr/>
        </p:nvPicPr>
        <p:blipFill>
          <a:blip r:embed="rId5"/>
          <a:stretch>
            <a:fillRect/>
          </a:stretch>
        </p:blipFill>
        <p:spPr>
          <a:xfrm>
            <a:off x="280523" y="4859383"/>
            <a:ext cx="11933037" cy="1854926"/>
          </a:xfrm>
          <a:prstGeom prst="rect">
            <a:avLst/>
          </a:prstGeom>
        </p:spPr>
      </p:pic>
      <p:pic>
        <p:nvPicPr>
          <p:cNvPr id="9" name="Kép 8"/>
          <p:cNvPicPr>
            <a:picLocks noChangeAspect="1"/>
          </p:cNvPicPr>
          <p:nvPr/>
        </p:nvPicPr>
        <p:blipFill>
          <a:blip r:embed="rId6"/>
          <a:stretch>
            <a:fillRect/>
          </a:stretch>
        </p:blipFill>
        <p:spPr>
          <a:xfrm>
            <a:off x="1775231" y="3828868"/>
            <a:ext cx="7492007" cy="1044000"/>
          </a:xfrm>
          <a:prstGeom prst="rect">
            <a:avLst/>
          </a:prstGeom>
        </p:spPr>
      </p:pic>
    </p:spTree>
    <p:extLst>
      <p:ext uri="{BB962C8B-B14F-4D97-AF65-F5344CB8AC3E}">
        <p14:creationId xmlns:p14="http://schemas.microsoft.com/office/powerpoint/2010/main" val="4051130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32651" y="504188"/>
            <a:ext cx="3255546" cy="859611"/>
          </a:xfrm>
          <a:prstGeom prst="rect">
            <a:avLst/>
          </a:prstGeom>
        </p:spPr>
      </p:pic>
      <p:pic>
        <p:nvPicPr>
          <p:cNvPr id="3" name="Kép 2"/>
          <p:cNvPicPr>
            <a:picLocks noChangeAspect="1"/>
          </p:cNvPicPr>
          <p:nvPr/>
        </p:nvPicPr>
        <p:blipFill>
          <a:blip r:embed="rId3"/>
          <a:stretch>
            <a:fillRect/>
          </a:stretch>
        </p:blipFill>
        <p:spPr>
          <a:xfrm>
            <a:off x="240533" y="2754901"/>
            <a:ext cx="11755996" cy="2548617"/>
          </a:xfrm>
          <a:prstGeom prst="rect">
            <a:avLst/>
          </a:prstGeom>
        </p:spPr>
      </p:pic>
      <p:sp>
        <p:nvSpPr>
          <p:cNvPr id="4" name="Szövegdoboz 3"/>
          <p:cNvSpPr txBox="1"/>
          <p:nvPr/>
        </p:nvSpPr>
        <p:spPr>
          <a:xfrm>
            <a:off x="744583" y="2050869"/>
            <a:ext cx="1525995" cy="461665"/>
          </a:xfrm>
          <a:prstGeom prst="rect">
            <a:avLst/>
          </a:prstGeom>
          <a:noFill/>
        </p:spPr>
        <p:txBody>
          <a:bodyPr wrap="none" rtlCol="0">
            <a:spAutoFit/>
          </a:bodyPr>
          <a:lstStyle/>
          <a:p>
            <a:r>
              <a:rPr lang="hu-HU" sz="2400" dirty="0" err="1" smtClean="0"/>
              <a:t>covariance</a:t>
            </a:r>
            <a:endParaRPr lang="hu-HU" sz="2400" dirty="0"/>
          </a:p>
        </p:txBody>
      </p:sp>
    </p:spTree>
    <p:extLst>
      <p:ext uri="{BB962C8B-B14F-4D97-AF65-F5344CB8AC3E}">
        <p14:creationId xmlns:p14="http://schemas.microsoft.com/office/powerpoint/2010/main" val="1491741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32651" y="504188"/>
            <a:ext cx="3255546" cy="859611"/>
          </a:xfrm>
          <a:prstGeom prst="rect">
            <a:avLst/>
          </a:prstGeom>
        </p:spPr>
      </p:pic>
      <p:pic>
        <p:nvPicPr>
          <p:cNvPr id="4" name="Kép 3"/>
          <p:cNvPicPr>
            <a:picLocks noChangeAspect="1"/>
          </p:cNvPicPr>
          <p:nvPr/>
        </p:nvPicPr>
        <p:blipFill>
          <a:blip r:embed="rId3"/>
          <a:stretch>
            <a:fillRect/>
          </a:stretch>
        </p:blipFill>
        <p:spPr>
          <a:xfrm>
            <a:off x="210639" y="2927032"/>
            <a:ext cx="11849100" cy="3381375"/>
          </a:xfrm>
          <a:prstGeom prst="rect">
            <a:avLst/>
          </a:prstGeom>
        </p:spPr>
      </p:pic>
      <p:pic>
        <p:nvPicPr>
          <p:cNvPr id="5" name="Kép 4"/>
          <p:cNvPicPr>
            <a:picLocks noChangeAspect="1"/>
          </p:cNvPicPr>
          <p:nvPr/>
        </p:nvPicPr>
        <p:blipFill>
          <a:blip r:embed="rId4"/>
          <a:stretch>
            <a:fillRect/>
          </a:stretch>
        </p:blipFill>
        <p:spPr>
          <a:xfrm>
            <a:off x="4281896" y="1705852"/>
            <a:ext cx="2557055" cy="676969"/>
          </a:xfrm>
          <a:prstGeom prst="rect">
            <a:avLst/>
          </a:prstGeom>
        </p:spPr>
      </p:pic>
      <p:sp>
        <p:nvSpPr>
          <p:cNvPr id="6" name="Téglalap 5"/>
          <p:cNvSpPr/>
          <p:nvPr/>
        </p:nvSpPr>
        <p:spPr>
          <a:xfrm>
            <a:off x="4088674" y="1567543"/>
            <a:ext cx="2750277" cy="94052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5168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58776" y="229868"/>
            <a:ext cx="3255546" cy="859611"/>
          </a:xfrm>
          <a:prstGeom prst="rect">
            <a:avLst/>
          </a:prstGeom>
        </p:spPr>
      </p:pic>
      <p:pic>
        <p:nvPicPr>
          <p:cNvPr id="3" name="Kép 2"/>
          <p:cNvPicPr>
            <a:picLocks noChangeAspect="1"/>
          </p:cNvPicPr>
          <p:nvPr/>
        </p:nvPicPr>
        <p:blipFill>
          <a:blip r:embed="rId3"/>
          <a:stretch>
            <a:fillRect/>
          </a:stretch>
        </p:blipFill>
        <p:spPr>
          <a:xfrm>
            <a:off x="542704" y="1248795"/>
            <a:ext cx="10899253" cy="5191193"/>
          </a:xfrm>
          <a:prstGeom prst="rect">
            <a:avLst/>
          </a:prstGeom>
        </p:spPr>
      </p:pic>
    </p:spTree>
    <p:extLst>
      <p:ext uri="{BB962C8B-B14F-4D97-AF65-F5344CB8AC3E}">
        <p14:creationId xmlns:p14="http://schemas.microsoft.com/office/powerpoint/2010/main" val="343735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58776" y="229868"/>
            <a:ext cx="3255546" cy="859611"/>
          </a:xfrm>
          <a:prstGeom prst="rect">
            <a:avLst/>
          </a:prstGeom>
        </p:spPr>
      </p:pic>
      <p:pic>
        <p:nvPicPr>
          <p:cNvPr id="3" name="Kép 2"/>
          <p:cNvPicPr>
            <a:picLocks noChangeAspect="1"/>
          </p:cNvPicPr>
          <p:nvPr/>
        </p:nvPicPr>
        <p:blipFill>
          <a:blip r:embed="rId3"/>
          <a:stretch>
            <a:fillRect/>
          </a:stretch>
        </p:blipFill>
        <p:spPr>
          <a:xfrm>
            <a:off x="122285" y="1664057"/>
            <a:ext cx="11863769" cy="2320114"/>
          </a:xfrm>
          <a:prstGeom prst="rect">
            <a:avLst/>
          </a:prstGeom>
        </p:spPr>
      </p:pic>
    </p:spTree>
    <p:extLst>
      <p:ext uri="{BB962C8B-B14F-4D97-AF65-F5344CB8AC3E}">
        <p14:creationId xmlns:p14="http://schemas.microsoft.com/office/powerpoint/2010/main" val="1028124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089404" y="504188"/>
            <a:ext cx="3255546" cy="859611"/>
          </a:xfrm>
          <a:prstGeom prst="rect">
            <a:avLst/>
          </a:prstGeom>
        </p:spPr>
      </p:pic>
      <p:pic>
        <p:nvPicPr>
          <p:cNvPr id="3" name="Kép 2"/>
          <p:cNvPicPr>
            <a:picLocks noChangeAspect="1"/>
          </p:cNvPicPr>
          <p:nvPr/>
        </p:nvPicPr>
        <p:blipFill>
          <a:blip r:embed="rId3"/>
          <a:stretch>
            <a:fillRect/>
          </a:stretch>
        </p:blipFill>
        <p:spPr>
          <a:xfrm>
            <a:off x="542870" y="1559433"/>
            <a:ext cx="11012001" cy="4135973"/>
          </a:xfrm>
          <a:prstGeom prst="rect">
            <a:avLst/>
          </a:prstGeom>
        </p:spPr>
      </p:pic>
    </p:spTree>
    <p:extLst>
      <p:ext uri="{BB962C8B-B14F-4D97-AF65-F5344CB8AC3E}">
        <p14:creationId xmlns:p14="http://schemas.microsoft.com/office/powerpoint/2010/main" val="3175220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063278" y="465000"/>
            <a:ext cx="3255546" cy="859611"/>
          </a:xfrm>
          <a:prstGeom prst="rect">
            <a:avLst/>
          </a:prstGeom>
        </p:spPr>
      </p:pic>
      <p:pic>
        <p:nvPicPr>
          <p:cNvPr id="3" name="Kép 2"/>
          <p:cNvPicPr>
            <a:picLocks noChangeAspect="1"/>
          </p:cNvPicPr>
          <p:nvPr/>
        </p:nvPicPr>
        <p:blipFill>
          <a:blip r:embed="rId3"/>
          <a:stretch>
            <a:fillRect/>
          </a:stretch>
        </p:blipFill>
        <p:spPr>
          <a:xfrm>
            <a:off x="336985" y="1938565"/>
            <a:ext cx="11625193" cy="3351892"/>
          </a:xfrm>
          <a:prstGeom prst="rect">
            <a:avLst/>
          </a:prstGeom>
        </p:spPr>
      </p:pic>
    </p:spTree>
    <p:extLst>
      <p:ext uri="{BB962C8B-B14F-4D97-AF65-F5344CB8AC3E}">
        <p14:creationId xmlns:p14="http://schemas.microsoft.com/office/powerpoint/2010/main" val="1319994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985554" y="640079"/>
            <a:ext cx="7091237" cy="707886"/>
          </a:xfrm>
          <a:prstGeom prst="rect">
            <a:avLst/>
          </a:prstGeom>
          <a:noFill/>
        </p:spPr>
        <p:txBody>
          <a:bodyPr wrap="none" rtlCol="0">
            <a:spAutoFit/>
          </a:bodyPr>
          <a:lstStyle/>
          <a:p>
            <a:r>
              <a:rPr lang="en-US" sz="4000" dirty="0" smtClean="0"/>
              <a:t>The process of the factor analysis</a:t>
            </a:r>
            <a:endParaRPr lang="hu-HU" sz="4000" dirty="0"/>
          </a:p>
        </p:txBody>
      </p:sp>
      <p:sp>
        <p:nvSpPr>
          <p:cNvPr id="3" name="Rectangle 5"/>
          <p:cNvSpPr>
            <a:spLocks noChangeArrowheads="1"/>
          </p:cNvSpPr>
          <p:nvPr/>
        </p:nvSpPr>
        <p:spPr bwMode="auto">
          <a:xfrm>
            <a:off x="2669178" y="2240280"/>
            <a:ext cx="1143000" cy="25146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 name="Rectangle 6"/>
          <p:cNvSpPr>
            <a:spLocks noChangeArrowheads="1"/>
          </p:cNvSpPr>
          <p:nvPr/>
        </p:nvSpPr>
        <p:spPr bwMode="auto">
          <a:xfrm>
            <a:off x="5183778" y="2240280"/>
            <a:ext cx="990600" cy="1143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hu-HU" alt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 name="Rectangle 7"/>
          <p:cNvSpPr>
            <a:spLocks noChangeArrowheads="1"/>
          </p:cNvSpPr>
          <p:nvPr/>
        </p:nvSpPr>
        <p:spPr bwMode="auto">
          <a:xfrm>
            <a:off x="7241178" y="2240280"/>
            <a:ext cx="838200" cy="12192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 name="Text Box 8"/>
          <p:cNvSpPr txBox="1">
            <a:spLocks noChangeArrowheads="1"/>
          </p:cNvSpPr>
          <p:nvPr/>
        </p:nvSpPr>
        <p:spPr bwMode="auto">
          <a:xfrm>
            <a:off x="2669178" y="1935480"/>
            <a:ext cx="108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1</a:t>
            </a: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k</a:t>
            </a:r>
            <a:endParaRPr lang="en-US" altLang="hu-HU" sz="1600">
              <a:solidFill>
                <a:srgbClr val="000000"/>
              </a:solidFill>
              <a:latin typeface="Times New Roman" panose="02020603050405020304" pitchFamily="18" charset="0"/>
            </a:endParaRPr>
          </a:p>
        </p:txBody>
      </p:sp>
      <p:sp>
        <p:nvSpPr>
          <p:cNvPr id="7" name="Text Box 9"/>
          <p:cNvSpPr txBox="1">
            <a:spLocks noChangeArrowheads="1"/>
          </p:cNvSpPr>
          <p:nvPr/>
        </p:nvSpPr>
        <p:spPr bwMode="auto">
          <a:xfrm>
            <a:off x="2288178" y="2240280"/>
            <a:ext cx="400050"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hu-HU" sz="1600">
                <a:solidFill>
                  <a:srgbClr val="000000"/>
                </a:solidFill>
                <a:latin typeface="Times New Roman" panose="02020603050405020304" pitchFamily="18" charset="0"/>
              </a:rPr>
              <a:t>O</a:t>
            </a:r>
            <a:r>
              <a:rPr lang="en-US" altLang="hu-HU" sz="1600" baseline="-25000">
                <a:solidFill>
                  <a:srgbClr val="000000"/>
                </a:solidFill>
                <a:latin typeface="Times New Roman" panose="02020603050405020304" pitchFamily="18" charset="0"/>
              </a:rPr>
              <a:t>1</a:t>
            </a:r>
            <a:endParaRPr lang="en-US" altLang="hu-HU" sz="1600">
              <a:solidFill>
                <a:srgbClr val="000000"/>
              </a:solidFill>
              <a:latin typeface="Times New Roman" panose="02020603050405020304" pitchFamily="18" charset="0"/>
            </a:endParaRP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O</a:t>
            </a:r>
            <a:r>
              <a:rPr lang="en-US" altLang="hu-HU" sz="1600" baseline="-25000">
                <a:solidFill>
                  <a:srgbClr val="000000"/>
                </a:solidFill>
                <a:latin typeface="Times New Roman" panose="02020603050405020304" pitchFamily="18" charset="0"/>
              </a:rPr>
              <a:t>n</a:t>
            </a:r>
            <a:endParaRPr lang="en-US" altLang="hu-HU" sz="1600">
              <a:solidFill>
                <a:srgbClr val="000000"/>
              </a:solidFill>
              <a:latin typeface="Times New Roman" panose="02020603050405020304" pitchFamily="18" charset="0"/>
            </a:endParaRPr>
          </a:p>
          <a:p>
            <a:pPr eaLnBrk="0" fontAlgn="base" hangingPunct="0">
              <a:spcBef>
                <a:spcPct val="0"/>
              </a:spcBef>
              <a:spcAft>
                <a:spcPct val="0"/>
              </a:spcAft>
            </a:pPr>
            <a:endParaRPr lang="en-US" altLang="hu-HU" sz="2400">
              <a:solidFill>
                <a:srgbClr val="000000"/>
              </a:solidFill>
              <a:latin typeface="Times New Roman" panose="02020603050405020304" pitchFamily="18" charset="0"/>
            </a:endParaRPr>
          </a:p>
        </p:txBody>
      </p:sp>
      <p:sp>
        <p:nvSpPr>
          <p:cNvPr id="8" name="Text Box 11"/>
          <p:cNvSpPr txBox="1">
            <a:spLocks noChangeArrowheads="1"/>
          </p:cNvSpPr>
          <p:nvPr/>
        </p:nvSpPr>
        <p:spPr bwMode="auto">
          <a:xfrm>
            <a:off x="5091703" y="1844993"/>
            <a:ext cx="1085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1</a:t>
            </a: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k</a:t>
            </a:r>
          </a:p>
        </p:txBody>
      </p:sp>
      <p:sp>
        <p:nvSpPr>
          <p:cNvPr id="9" name="Text Box 12"/>
          <p:cNvSpPr txBox="1">
            <a:spLocks noChangeArrowheads="1"/>
          </p:cNvSpPr>
          <p:nvPr/>
        </p:nvSpPr>
        <p:spPr bwMode="auto">
          <a:xfrm>
            <a:off x="4726578" y="2240280"/>
            <a:ext cx="431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1</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k</a:t>
            </a:r>
          </a:p>
        </p:txBody>
      </p:sp>
      <p:sp>
        <p:nvSpPr>
          <p:cNvPr id="10" name="Text Box 13"/>
          <p:cNvSpPr txBox="1">
            <a:spLocks noChangeArrowheads="1"/>
          </p:cNvSpPr>
          <p:nvPr/>
        </p:nvSpPr>
        <p:spPr bwMode="auto">
          <a:xfrm>
            <a:off x="6936378" y="2102168"/>
            <a:ext cx="355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1</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a:t>
            </a:r>
          </a:p>
          <a:p>
            <a:pPr eaLnBrk="0" fontAlgn="base" hangingPunct="0">
              <a:spcBef>
                <a:spcPct val="0"/>
              </a:spcBef>
              <a:spcAft>
                <a:spcPct val="0"/>
              </a:spcAft>
            </a:pPr>
            <a:r>
              <a:rPr lang="en-US" altLang="hu-HU" sz="1600">
                <a:solidFill>
                  <a:srgbClr val="000000"/>
                </a:solidFill>
                <a:latin typeface="Times New Roman" panose="02020603050405020304" pitchFamily="18" charset="0"/>
              </a:rPr>
              <a:t>v</a:t>
            </a:r>
            <a:r>
              <a:rPr lang="en-US" altLang="hu-HU" sz="1600" baseline="-25000">
                <a:solidFill>
                  <a:srgbClr val="000000"/>
                </a:solidFill>
                <a:latin typeface="Times New Roman" panose="02020603050405020304" pitchFamily="18" charset="0"/>
              </a:rPr>
              <a:t>k</a:t>
            </a:r>
          </a:p>
          <a:p>
            <a:pPr eaLnBrk="0" fontAlgn="base" hangingPunct="0">
              <a:spcBef>
                <a:spcPct val="0"/>
              </a:spcBef>
              <a:spcAft>
                <a:spcPct val="0"/>
              </a:spcAft>
            </a:pPr>
            <a:endParaRPr lang="en-US" altLang="hu-HU" sz="2400">
              <a:solidFill>
                <a:srgbClr val="000000"/>
              </a:solidFill>
              <a:latin typeface="Times New Roman" panose="02020603050405020304" pitchFamily="18" charset="0"/>
            </a:endParaRPr>
          </a:p>
        </p:txBody>
      </p:sp>
      <p:sp>
        <p:nvSpPr>
          <p:cNvPr id="11" name="Text Box 14"/>
          <p:cNvSpPr txBox="1">
            <a:spLocks noChangeArrowheads="1"/>
          </p:cNvSpPr>
          <p:nvPr/>
        </p:nvSpPr>
        <p:spPr bwMode="auto">
          <a:xfrm>
            <a:off x="7225303" y="1844993"/>
            <a:ext cx="822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hu-HU" sz="1600">
                <a:solidFill>
                  <a:srgbClr val="000000"/>
                </a:solidFill>
                <a:latin typeface="Times New Roman" panose="02020603050405020304" pitchFamily="18" charset="0"/>
              </a:rPr>
              <a:t>F</a:t>
            </a:r>
            <a:r>
              <a:rPr lang="en-US" altLang="hu-HU" sz="1600" baseline="-25000">
                <a:solidFill>
                  <a:srgbClr val="000000"/>
                </a:solidFill>
                <a:latin typeface="Times New Roman" panose="02020603050405020304" pitchFamily="18" charset="0"/>
              </a:rPr>
              <a:t>1</a:t>
            </a:r>
            <a:r>
              <a:rPr lang="en-US" altLang="hu-HU" sz="1600">
                <a:solidFill>
                  <a:srgbClr val="000000"/>
                </a:solidFill>
                <a:latin typeface="Times New Roman" panose="02020603050405020304" pitchFamily="18" charset="0"/>
              </a:rPr>
              <a:t>…..F</a:t>
            </a:r>
            <a:r>
              <a:rPr lang="en-US" altLang="hu-HU" sz="1600" baseline="-25000">
                <a:solidFill>
                  <a:srgbClr val="000000"/>
                </a:solidFill>
                <a:latin typeface="Times New Roman" panose="02020603050405020304" pitchFamily="18" charset="0"/>
              </a:rPr>
              <a:t>j</a:t>
            </a:r>
            <a:endParaRPr lang="en-US" altLang="hu-HU" sz="1600">
              <a:solidFill>
                <a:srgbClr val="000000"/>
              </a:solidFill>
              <a:latin typeface="Times New Roman" panose="02020603050405020304" pitchFamily="18" charset="0"/>
            </a:endParaRPr>
          </a:p>
        </p:txBody>
      </p:sp>
      <p:sp>
        <p:nvSpPr>
          <p:cNvPr id="12" name="Line 17"/>
          <p:cNvSpPr>
            <a:spLocks noChangeShapeType="1"/>
          </p:cNvSpPr>
          <p:nvPr/>
        </p:nvSpPr>
        <p:spPr bwMode="auto">
          <a:xfrm>
            <a:off x="4040778" y="2849880"/>
            <a:ext cx="457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 name="Line 18"/>
          <p:cNvSpPr>
            <a:spLocks noChangeShapeType="1"/>
          </p:cNvSpPr>
          <p:nvPr/>
        </p:nvSpPr>
        <p:spPr bwMode="auto">
          <a:xfrm>
            <a:off x="6402978" y="2773680"/>
            <a:ext cx="3810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 name="Szövegdoboz 13"/>
          <p:cNvSpPr txBox="1"/>
          <p:nvPr/>
        </p:nvSpPr>
        <p:spPr>
          <a:xfrm>
            <a:off x="2560320" y="5329646"/>
            <a:ext cx="1275670" cy="369332"/>
          </a:xfrm>
          <a:prstGeom prst="rect">
            <a:avLst/>
          </a:prstGeom>
          <a:noFill/>
        </p:spPr>
        <p:txBody>
          <a:bodyPr wrap="none" rtlCol="0">
            <a:spAutoFit/>
          </a:bodyPr>
          <a:lstStyle/>
          <a:p>
            <a:r>
              <a:rPr lang="hu-HU" dirty="0" smtClean="0"/>
              <a:t>Data </a:t>
            </a:r>
            <a:r>
              <a:rPr lang="hu-HU" dirty="0" err="1" smtClean="0"/>
              <a:t>matrix</a:t>
            </a:r>
            <a:endParaRPr lang="hu-HU" dirty="0"/>
          </a:p>
        </p:txBody>
      </p:sp>
      <p:sp>
        <p:nvSpPr>
          <p:cNvPr id="15" name="Szövegdoboz 14"/>
          <p:cNvSpPr txBox="1"/>
          <p:nvPr/>
        </p:nvSpPr>
        <p:spPr>
          <a:xfrm>
            <a:off x="4726578" y="4014730"/>
            <a:ext cx="1874103" cy="369332"/>
          </a:xfrm>
          <a:prstGeom prst="rect">
            <a:avLst/>
          </a:prstGeom>
          <a:noFill/>
        </p:spPr>
        <p:txBody>
          <a:bodyPr wrap="none" rtlCol="0">
            <a:spAutoFit/>
          </a:bodyPr>
          <a:lstStyle/>
          <a:p>
            <a:r>
              <a:rPr lang="hu-HU" dirty="0" err="1" smtClean="0"/>
              <a:t>Covariance</a:t>
            </a:r>
            <a:r>
              <a:rPr lang="hu-HU" dirty="0" smtClean="0"/>
              <a:t> </a:t>
            </a:r>
            <a:r>
              <a:rPr lang="hu-HU" dirty="0" err="1" smtClean="0"/>
              <a:t>matrix</a:t>
            </a:r>
            <a:endParaRPr lang="hu-HU" dirty="0"/>
          </a:p>
        </p:txBody>
      </p:sp>
      <p:sp>
        <p:nvSpPr>
          <p:cNvPr id="16" name="Szövegdoboz 15"/>
          <p:cNvSpPr txBox="1"/>
          <p:nvPr/>
        </p:nvSpPr>
        <p:spPr>
          <a:xfrm>
            <a:off x="6936378" y="3973833"/>
            <a:ext cx="1575560" cy="369332"/>
          </a:xfrm>
          <a:prstGeom prst="rect">
            <a:avLst/>
          </a:prstGeom>
          <a:noFill/>
        </p:spPr>
        <p:txBody>
          <a:bodyPr wrap="none" rtlCol="0">
            <a:spAutoFit/>
          </a:bodyPr>
          <a:lstStyle/>
          <a:p>
            <a:r>
              <a:rPr lang="hu-HU" dirty="0" err="1" smtClean="0"/>
              <a:t>Loading</a:t>
            </a:r>
            <a:r>
              <a:rPr lang="hu-HU" dirty="0" smtClean="0"/>
              <a:t> </a:t>
            </a:r>
            <a:r>
              <a:rPr lang="hu-HU" dirty="0" err="1" smtClean="0"/>
              <a:t>matrix</a:t>
            </a:r>
            <a:endParaRPr lang="hu-HU" dirty="0"/>
          </a:p>
        </p:txBody>
      </p:sp>
    </p:spTree>
    <p:extLst>
      <p:ext uri="{BB962C8B-B14F-4D97-AF65-F5344CB8AC3E}">
        <p14:creationId xmlns:p14="http://schemas.microsoft.com/office/powerpoint/2010/main" val="1645210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35541" y="1786704"/>
            <a:ext cx="10991556"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00000"/>
                </a:solidFill>
              </a:rPr>
              <a:t>Factor </a:t>
            </a:r>
            <a:r>
              <a:rPr lang="en-US" sz="2400" dirty="0">
                <a:solidFill>
                  <a:srgbClr val="000000"/>
                </a:solidFill>
              </a:rPr>
              <a:t>analysis is used to draw inferences on </a:t>
            </a:r>
            <a:r>
              <a:rPr lang="en-US" sz="2400" dirty="0" smtClean="0">
                <a:solidFill>
                  <a:srgbClr val="000000"/>
                </a:solidFill>
              </a:rPr>
              <a:t>unobservable</a:t>
            </a:r>
            <a:r>
              <a:rPr lang="hu-HU" sz="2400" dirty="0" smtClean="0">
                <a:solidFill>
                  <a:srgbClr val="000000"/>
                </a:solidFill>
              </a:rPr>
              <a:t> </a:t>
            </a:r>
            <a:r>
              <a:rPr lang="en-US" sz="2400" dirty="0" smtClean="0">
                <a:solidFill>
                  <a:srgbClr val="000000"/>
                </a:solidFill>
              </a:rPr>
              <a:t>quantities </a:t>
            </a:r>
            <a:r>
              <a:rPr lang="en-US" sz="2400" dirty="0">
                <a:solidFill>
                  <a:srgbClr val="000000"/>
                </a:solidFill>
              </a:rPr>
              <a:t>such as </a:t>
            </a:r>
            <a:r>
              <a:rPr lang="hu-HU" sz="2400" dirty="0">
                <a:solidFill>
                  <a:srgbClr val="000000"/>
                </a:solidFill>
              </a:rPr>
              <a:t> </a:t>
            </a:r>
            <a:r>
              <a:rPr lang="en-US" sz="2400" dirty="0" smtClean="0">
                <a:solidFill>
                  <a:srgbClr val="000000"/>
                </a:solidFill>
              </a:rPr>
              <a:t>intelligence</a:t>
            </a:r>
            <a:r>
              <a:rPr lang="en-US" sz="2400" dirty="0">
                <a:solidFill>
                  <a:srgbClr val="000000"/>
                </a:solidFill>
              </a:rPr>
              <a:t>, musical ability, </a:t>
            </a:r>
            <a:r>
              <a:rPr lang="en-US" sz="2400" dirty="0" smtClean="0">
                <a:solidFill>
                  <a:srgbClr val="000000"/>
                </a:solidFill>
              </a:rPr>
              <a:t>patriotism,</a:t>
            </a:r>
            <a:r>
              <a:rPr lang="hu-HU" sz="2400" dirty="0" smtClean="0">
                <a:solidFill>
                  <a:srgbClr val="000000"/>
                </a:solidFill>
              </a:rPr>
              <a:t> </a:t>
            </a:r>
            <a:r>
              <a:rPr lang="en-US" sz="2400" dirty="0" smtClean="0">
                <a:solidFill>
                  <a:srgbClr val="000000"/>
                </a:solidFill>
              </a:rPr>
              <a:t>consumer </a:t>
            </a:r>
            <a:r>
              <a:rPr lang="en-US" sz="2400" dirty="0">
                <a:solidFill>
                  <a:srgbClr val="000000"/>
                </a:solidFill>
              </a:rPr>
              <a:t>attitudes, that cannot be measured </a:t>
            </a:r>
            <a:r>
              <a:rPr lang="en-US" sz="2400" dirty="0" smtClean="0">
                <a:solidFill>
                  <a:srgbClr val="000000"/>
                </a:solidFill>
              </a:rPr>
              <a:t>directly.</a:t>
            </a:r>
            <a:r>
              <a:rPr lang="hu-HU" sz="2400" dirty="0" smtClean="0">
                <a:solidFill>
                  <a:srgbClr val="000000"/>
                </a:solidFill>
              </a:rPr>
              <a:t/>
            </a:r>
            <a:br>
              <a:rPr lang="hu-HU" sz="2400" dirty="0" smtClean="0">
                <a:solidFill>
                  <a:srgbClr val="000000"/>
                </a:solidFill>
              </a:rPr>
            </a:b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 The goal of factor analysis is to describe correlations </a:t>
            </a:r>
            <a:r>
              <a:rPr lang="en-US" sz="2400" dirty="0" smtClean="0">
                <a:solidFill>
                  <a:srgbClr val="000000"/>
                </a:solidFill>
              </a:rPr>
              <a:t>between</a:t>
            </a:r>
            <a:r>
              <a:rPr lang="hu-HU" sz="2400" dirty="0" smtClean="0">
                <a:solidFill>
                  <a:srgbClr val="000000"/>
                </a:solidFill>
              </a:rPr>
              <a:t> </a:t>
            </a:r>
            <a:r>
              <a:rPr lang="en-US" sz="2400" i="1" dirty="0" smtClean="0">
                <a:solidFill>
                  <a:srgbClr val="000000"/>
                </a:solidFill>
              </a:rPr>
              <a:t>p</a:t>
            </a:r>
            <a:r>
              <a:rPr lang="en-US" sz="2400" dirty="0" smtClean="0">
                <a:solidFill>
                  <a:srgbClr val="000000"/>
                </a:solidFill>
              </a:rPr>
              <a:t> </a:t>
            </a:r>
            <a:r>
              <a:rPr lang="en-US" sz="2400" dirty="0">
                <a:solidFill>
                  <a:srgbClr val="000000"/>
                </a:solidFill>
              </a:rPr>
              <a:t>measured traits </a:t>
            </a:r>
            <a:r>
              <a:rPr lang="hu-HU" sz="2400" dirty="0">
                <a:solidFill>
                  <a:srgbClr val="000000"/>
                </a:solidFill>
              </a:rPr>
              <a:t> </a:t>
            </a:r>
            <a:r>
              <a:rPr lang="en-US" sz="2400" dirty="0" smtClean="0">
                <a:solidFill>
                  <a:srgbClr val="000000"/>
                </a:solidFill>
              </a:rPr>
              <a:t>in </a:t>
            </a:r>
            <a:r>
              <a:rPr lang="en-US" sz="2400" dirty="0">
                <a:solidFill>
                  <a:srgbClr val="000000"/>
                </a:solidFill>
              </a:rPr>
              <a:t>terms of variation in few underlying </a:t>
            </a:r>
            <a:r>
              <a:rPr lang="en-US" sz="2400" dirty="0" smtClean="0">
                <a:solidFill>
                  <a:srgbClr val="000000"/>
                </a:solidFill>
              </a:rPr>
              <a:t>and</a:t>
            </a:r>
            <a:r>
              <a:rPr lang="hu-HU" sz="2400" dirty="0" smtClean="0">
                <a:solidFill>
                  <a:srgbClr val="000000"/>
                </a:solidFill>
              </a:rPr>
              <a:t> </a:t>
            </a:r>
            <a:r>
              <a:rPr lang="hu-HU" sz="2400" dirty="0" err="1" smtClean="0">
                <a:solidFill>
                  <a:srgbClr val="000000"/>
                </a:solidFill>
              </a:rPr>
              <a:t>unobservable</a:t>
            </a:r>
            <a:r>
              <a:rPr lang="hu-HU" sz="2400" dirty="0" smtClean="0">
                <a:solidFill>
                  <a:srgbClr val="000000"/>
                </a:solidFill>
              </a:rPr>
              <a:t> </a:t>
            </a:r>
            <a:r>
              <a:rPr lang="hu-HU" sz="2400" dirty="0" err="1">
                <a:solidFill>
                  <a:srgbClr val="000000"/>
                </a:solidFill>
              </a:rPr>
              <a:t>factors</a:t>
            </a:r>
            <a:r>
              <a:rPr lang="hu-HU" sz="2400" dirty="0" smtClean="0">
                <a:solidFill>
                  <a:srgbClr val="000000"/>
                </a:solidFill>
              </a:rPr>
              <a:t>.</a:t>
            </a:r>
            <a:br>
              <a:rPr lang="hu-HU" sz="2400" dirty="0" smtClean="0">
                <a:solidFill>
                  <a:srgbClr val="000000"/>
                </a:solidFill>
              </a:rPr>
            </a:br>
            <a:endParaRPr lang="hu-HU" sz="2400" dirty="0">
              <a:solidFill>
                <a:srgbClr val="000000"/>
              </a:solidFill>
            </a:endParaRPr>
          </a:p>
          <a:p>
            <a:pPr marL="342900" indent="-342900">
              <a:buFont typeface="Arial" panose="020B0604020202020204" pitchFamily="34" charset="0"/>
              <a:buChar char="•"/>
            </a:pPr>
            <a:r>
              <a:rPr lang="en-US" sz="2400" dirty="0">
                <a:solidFill>
                  <a:srgbClr val="000000"/>
                </a:solidFill>
              </a:rPr>
              <a:t> Changes across subjects in the value of one or </a:t>
            </a:r>
            <a:r>
              <a:rPr lang="en-US" sz="2400" dirty="0" smtClean="0">
                <a:solidFill>
                  <a:srgbClr val="000000"/>
                </a:solidFill>
              </a:rPr>
              <a:t>more</a:t>
            </a:r>
            <a:r>
              <a:rPr lang="hu-HU" sz="2400" dirty="0" smtClean="0">
                <a:solidFill>
                  <a:srgbClr val="000000"/>
                </a:solidFill>
              </a:rPr>
              <a:t> </a:t>
            </a:r>
            <a:r>
              <a:rPr lang="en-US" sz="2400" dirty="0" smtClean="0">
                <a:solidFill>
                  <a:srgbClr val="000000"/>
                </a:solidFill>
              </a:rPr>
              <a:t>unobserved </a:t>
            </a:r>
            <a:r>
              <a:rPr lang="en-US" sz="2400" dirty="0">
                <a:solidFill>
                  <a:srgbClr val="000000"/>
                </a:solidFill>
              </a:rPr>
              <a:t>factors could </a:t>
            </a:r>
            <a:r>
              <a:rPr lang="en-US" sz="2400" dirty="0" smtClean="0">
                <a:solidFill>
                  <a:srgbClr val="000000"/>
                </a:solidFill>
              </a:rPr>
              <a:t>a</a:t>
            </a:r>
            <a:r>
              <a:rPr lang="hu-HU" sz="2400" dirty="0" smtClean="0">
                <a:solidFill>
                  <a:srgbClr val="000000"/>
                </a:solidFill>
              </a:rPr>
              <a:t>ff</a:t>
            </a:r>
            <a:r>
              <a:rPr lang="en-US" sz="2400" dirty="0" err="1" smtClean="0">
                <a:solidFill>
                  <a:srgbClr val="000000"/>
                </a:solidFill>
              </a:rPr>
              <a:t>ect</a:t>
            </a:r>
            <a:r>
              <a:rPr lang="en-US" sz="2400" dirty="0" smtClean="0">
                <a:solidFill>
                  <a:srgbClr val="000000"/>
                </a:solidFill>
              </a:rPr>
              <a:t> </a:t>
            </a:r>
            <a:r>
              <a:rPr lang="en-US" sz="2400" dirty="0">
                <a:solidFill>
                  <a:srgbClr val="000000"/>
                </a:solidFill>
              </a:rPr>
              <a:t>the values of an </a:t>
            </a:r>
            <a:r>
              <a:rPr lang="en-US" sz="2400" dirty="0" smtClean="0">
                <a:solidFill>
                  <a:srgbClr val="000000"/>
                </a:solidFill>
              </a:rPr>
              <a:t>entire</a:t>
            </a:r>
            <a:r>
              <a:rPr lang="hu-HU" sz="2400" dirty="0" smtClean="0">
                <a:solidFill>
                  <a:srgbClr val="000000"/>
                </a:solidFill>
              </a:rPr>
              <a:t> </a:t>
            </a:r>
            <a:r>
              <a:rPr lang="en-US" sz="2400" dirty="0" smtClean="0">
                <a:solidFill>
                  <a:srgbClr val="000000"/>
                </a:solidFill>
              </a:rPr>
              <a:t>subset </a:t>
            </a:r>
            <a:r>
              <a:rPr lang="en-US" sz="2400" dirty="0">
                <a:solidFill>
                  <a:srgbClr val="000000"/>
                </a:solidFill>
              </a:rPr>
              <a:t>of measured traits and cause them to be </a:t>
            </a:r>
            <a:r>
              <a:rPr lang="en-US" sz="2400" dirty="0" smtClean="0">
                <a:solidFill>
                  <a:srgbClr val="000000"/>
                </a:solidFill>
              </a:rPr>
              <a:t>highly</a:t>
            </a:r>
            <a:r>
              <a:rPr lang="hu-HU" sz="2400" dirty="0" smtClean="0">
                <a:solidFill>
                  <a:srgbClr val="000000"/>
                </a:solidFill>
              </a:rPr>
              <a:t> </a:t>
            </a:r>
            <a:r>
              <a:rPr lang="hu-HU" sz="2400" dirty="0" err="1" smtClean="0">
                <a:solidFill>
                  <a:srgbClr val="000000"/>
                </a:solidFill>
              </a:rPr>
              <a:t>correlated</a:t>
            </a:r>
            <a:r>
              <a:rPr lang="hu-HU" sz="2400" dirty="0">
                <a:solidFill>
                  <a:srgbClr val="000000"/>
                </a:solidFill>
              </a:rPr>
              <a:t>.</a:t>
            </a:r>
            <a:endParaRPr lang="hu-HU" sz="2400" dirty="0"/>
          </a:p>
        </p:txBody>
      </p:sp>
      <p:sp>
        <p:nvSpPr>
          <p:cNvPr id="3" name="Szövegdoboz 2"/>
          <p:cNvSpPr txBox="1"/>
          <p:nvPr/>
        </p:nvSpPr>
        <p:spPr>
          <a:xfrm>
            <a:off x="2403566" y="561703"/>
            <a:ext cx="5646867" cy="646331"/>
          </a:xfrm>
          <a:prstGeom prst="rect">
            <a:avLst/>
          </a:prstGeom>
          <a:noFill/>
        </p:spPr>
        <p:txBody>
          <a:bodyPr wrap="none" rtlCol="0">
            <a:spAutoFit/>
          </a:bodyPr>
          <a:lstStyle/>
          <a:p>
            <a:r>
              <a:rPr lang="hu-HU" sz="3600" dirty="0" err="1">
                <a:solidFill>
                  <a:srgbClr val="9A0000"/>
                </a:solidFill>
              </a:rPr>
              <a:t>Factor</a:t>
            </a:r>
            <a:r>
              <a:rPr lang="hu-HU" sz="3600" dirty="0">
                <a:solidFill>
                  <a:srgbClr val="9A0000"/>
                </a:solidFill>
              </a:rPr>
              <a:t> </a:t>
            </a:r>
            <a:r>
              <a:rPr lang="hu-HU" sz="3600" dirty="0" err="1">
                <a:solidFill>
                  <a:srgbClr val="9A0000"/>
                </a:solidFill>
              </a:rPr>
              <a:t>Analysis</a:t>
            </a:r>
            <a:r>
              <a:rPr lang="hu-HU" sz="3600" dirty="0">
                <a:solidFill>
                  <a:srgbClr val="9A0000"/>
                </a:solidFill>
              </a:rPr>
              <a:t> - </a:t>
            </a:r>
            <a:r>
              <a:rPr lang="hu-HU" sz="3600" dirty="0" err="1" smtClean="0">
                <a:solidFill>
                  <a:srgbClr val="9A0000"/>
                </a:solidFill>
              </a:rPr>
              <a:t>Introduction</a:t>
            </a:r>
            <a:endParaRPr lang="hu-HU" sz="3600" dirty="0">
              <a:solidFill>
                <a:srgbClr val="9A0000"/>
              </a:solidFill>
            </a:endParaRPr>
          </a:p>
        </p:txBody>
      </p:sp>
    </p:spTree>
    <p:extLst>
      <p:ext uri="{BB962C8B-B14F-4D97-AF65-F5344CB8AC3E}">
        <p14:creationId xmlns:p14="http://schemas.microsoft.com/office/powerpoint/2010/main" val="3121670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063278" y="465000"/>
            <a:ext cx="3255546" cy="859611"/>
          </a:xfrm>
          <a:prstGeom prst="rect">
            <a:avLst/>
          </a:prstGeom>
        </p:spPr>
      </p:pic>
      <p:pic>
        <p:nvPicPr>
          <p:cNvPr id="3" name="Kép 2"/>
          <p:cNvPicPr>
            <a:picLocks noChangeAspect="1"/>
          </p:cNvPicPr>
          <p:nvPr/>
        </p:nvPicPr>
        <p:blipFill>
          <a:blip r:embed="rId3"/>
          <a:stretch>
            <a:fillRect/>
          </a:stretch>
        </p:blipFill>
        <p:spPr>
          <a:xfrm>
            <a:off x="454550" y="1131416"/>
            <a:ext cx="11126397" cy="5177944"/>
          </a:xfrm>
          <a:prstGeom prst="rect">
            <a:avLst/>
          </a:prstGeom>
        </p:spPr>
      </p:pic>
    </p:spTree>
    <p:extLst>
      <p:ext uri="{BB962C8B-B14F-4D97-AF65-F5344CB8AC3E}">
        <p14:creationId xmlns:p14="http://schemas.microsoft.com/office/powerpoint/2010/main" val="350502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180844" y="543377"/>
            <a:ext cx="3255546" cy="859611"/>
          </a:xfrm>
          <a:prstGeom prst="rect">
            <a:avLst/>
          </a:prstGeom>
        </p:spPr>
      </p:pic>
      <p:pic>
        <p:nvPicPr>
          <p:cNvPr id="3" name="Kép 2"/>
          <p:cNvPicPr>
            <a:picLocks noChangeAspect="1"/>
          </p:cNvPicPr>
          <p:nvPr/>
        </p:nvPicPr>
        <p:blipFill>
          <a:blip r:embed="rId3"/>
          <a:stretch>
            <a:fillRect/>
          </a:stretch>
        </p:blipFill>
        <p:spPr>
          <a:xfrm>
            <a:off x="826716" y="1402988"/>
            <a:ext cx="1959629" cy="451938"/>
          </a:xfrm>
          <a:prstGeom prst="rect">
            <a:avLst/>
          </a:prstGeom>
        </p:spPr>
      </p:pic>
      <p:pic>
        <p:nvPicPr>
          <p:cNvPr id="6" name="Kép 5"/>
          <p:cNvPicPr>
            <a:picLocks noChangeAspect="1"/>
          </p:cNvPicPr>
          <p:nvPr/>
        </p:nvPicPr>
        <p:blipFill>
          <a:blip r:embed="rId4"/>
          <a:stretch>
            <a:fillRect/>
          </a:stretch>
        </p:blipFill>
        <p:spPr>
          <a:xfrm>
            <a:off x="575310" y="2061618"/>
            <a:ext cx="10858500" cy="4067175"/>
          </a:xfrm>
          <a:prstGeom prst="rect">
            <a:avLst/>
          </a:prstGeom>
        </p:spPr>
      </p:pic>
    </p:spTree>
    <p:extLst>
      <p:ext uri="{BB962C8B-B14F-4D97-AF65-F5344CB8AC3E}">
        <p14:creationId xmlns:p14="http://schemas.microsoft.com/office/powerpoint/2010/main" val="969615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268594" y="1383234"/>
            <a:ext cx="7368812" cy="461665"/>
          </a:xfrm>
          <a:prstGeom prst="rect">
            <a:avLst/>
          </a:prstGeom>
          <a:noFill/>
        </p:spPr>
        <p:txBody>
          <a:bodyPr wrap="none" rtlCol="0">
            <a:spAutoFit/>
          </a:bodyPr>
          <a:lstStyle/>
          <a:p>
            <a:r>
              <a:rPr lang="en-US" sz="2400" dirty="0" smtClean="0"/>
              <a:t>Illustrating rotation in a simple two-dimensional example:</a:t>
            </a:r>
            <a:endParaRPr lang="hu-HU" sz="2400" dirty="0"/>
          </a:p>
        </p:txBody>
      </p:sp>
      <p:sp>
        <p:nvSpPr>
          <p:cNvPr id="13" name="AutoShape 4"/>
          <p:cNvSpPr>
            <a:spLocks noChangeArrowheads="1"/>
          </p:cNvSpPr>
          <p:nvPr/>
        </p:nvSpPr>
        <p:spPr bwMode="auto">
          <a:xfrm>
            <a:off x="5029200" y="4876800"/>
            <a:ext cx="609600" cy="685800"/>
          </a:xfrm>
          <a:prstGeom prst="irregularSeal1">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 name="AutoShape 5"/>
          <p:cNvSpPr>
            <a:spLocks noChangeArrowheads="1"/>
          </p:cNvSpPr>
          <p:nvPr/>
        </p:nvSpPr>
        <p:spPr bwMode="auto">
          <a:xfrm>
            <a:off x="4572000" y="3200400"/>
            <a:ext cx="762000" cy="609600"/>
          </a:xfrm>
          <a:prstGeom prst="irregularSeal2">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sz="2400">
              <a:solidFill>
                <a:srgbClr val="000000"/>
              </a:solidFill>
              <a:latin typeface="Times New Roman" panose="02020603050405020304" pitchFamily="18" charset="0"/>
            </a:endParaRPr>
          </a:p>
        </p:txBody>
      </p:sp>
      <p:sp>
        <p:nvSpPr>
          <p:cNvPr id="16" name="Line 8"/>
          <p:cNvSpPr>
            <a:spLocks noChangeShapeType="1"/>
          </p:cNvSpPr>
          <p:nvPr/>
        </p:nvSpPr>
        <p:spPr bwMode="auto">
          <a:xfrm rot="21579260">
            <a:off x="2774950" y="4425950"/>
            <a:ext cx="29733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pSp>
        <p:nvGrpSpPr>
          <p:cNvPr id="17" name="Group 9"/>
          <p:cNvGrpSpPr>
            <a:grpSpLocks/>
          </p:cNvGrpSpPr>
          <p:nvPr/>
        </p:nvGrpSpPr>
        <p:grpSpPr bwMode="auto">
          <a:xfrm rot="-20740">
            <a:off x="2362200" y="2971800"/>
            <a:ext cx="3733800" cy="3297238"/>
            <a:chOff x="0" y="2160"/>
            <a:chExt cx="2592" cy="2173"/>
          </a:xfrm>
        </p:grpSpPr>
        <p:sp>
          <p:nvSpPr>
            <p:cNvPr id="18" name="Rectangle 10"/>
            <p:cNvSpPr>
              <a:spLocks noChangeArrowheads="1"/>
            </p:cNvSpPr>
            <p:nvPr/>
          </p:nvSpPr>
          <p:spPr bwMode="auto">
            <a:xfrm>
              <a:off x="288" y="2160"/>
              <a:ext cx="2064" cy="1920"/>
            </a:xfrm>
            <a:prstGeom prst="rect">
              <a:avLst/>
            </a:prstGeom>
            <a:noFill/>
            <a:ln w="222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9" name="Line 11"/>
            <p:cNvSpPr>
              <a:spLocks noChangeShapeType="1"/>
            </p:cNvSpPr>
            <p:nvPr/>
          </p:nvSpPr>
          <p:spPr bwMode="auto">
            <a:xfrm>
              <a:off x="1296" y="2160"/>
              <a:ext cx="0" cy="192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0" name="Text Box 12"/>
            <p:cNvSpPr txBox="1">
              <a:spLocks noChangeArrowheads="1"/>
            </p:cNvSpPr>
            <p:nvPr/>
          </p:nvSpPr>
          <p:spPr bwMode="auto">
            <a:xfrm>
              <a:off x="240" y="4032"/>
              <a:ext cx="2352"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hu-HU" altLang="hu-HU" sz="2400" b="0" i="0" u="none" strike="noStrike" kern="0" cap="none" spc="0" normalizeH="0" baseline="0" noProof="0" smtClean="0">
                  <a:ln>
                    <a:noFill/>
                  </a:ln>
                  <a:solidFill>
                    <a:srgbClr val="000000"/>
                  </a:solidFill>
                  <a:effectLst/>
                  <a:uLnTx/>
                  <a:uFillTx/>
                  <a:latin typeface="Times New Roman" panose="02020603050405020304" pitchFamily="18" charset="0"/>
                </a:rPr>
                <a:t>-1	      0	           +1</a:t>
              </a:r>
            </a:p>
          </p:txBody>
        </p:sp>
        <p:sp>
          <p:nvSpPr>
            <p:cNvPr id="21" name="Text Box 13"/>
            <p:cNvSpPr txBox="1">
              <a:spLocks noChangeArrowheads="1"/>
            </p:cNvSpPr>
            <p:nvPr/>
          </p:nvSpPr>
          <p:spPr bwMode="auto">
            <a:xfrm>
              <a:off x="0" y="2160"/>
              <a:ext cx="336" cy="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hu-HU" altLang="hu-HU" sz="2400" b="0" i="0" u="none" strike="noStrike" kern="0" cap="none" spc="0" normalizeH="0" baseline="0" noProof="0" smtClean="0">
                  <a:ln>
                    <a:noFill/>
                  </a:ln>
                  <a:solidFill>
                    <a:srgbClr val="000000"/>
                  </a:solidFill>
                  <a:effectLst/>
                  <a:uLnTx/>
                  <a:uFillTx/>
                  <a:latin typeface="Times New Roman" panose="02020603050405020304" pitchFamily="18" charset="0"/>
                </a:rPr>
                <a:t>1  </a:t>
              </a:r>
            </a:p>
            <a:p>
              <a:pPr marL="0" marR="0" lvl="0" indent="0" defTabSz="914400" eaLnBrk="0" fontAlgn="base" latinLnBrk="0" hangingPunct="0">
                <a:lnSpc>
                  <a:spcPct val="100000"/>
                </a:lnSpc>
                <a:spcBef>
                  <a:spcPct val="50000"/>
                </a:spcBef>
                <a:spcAft>
                  <a:spcPct val="0"/>
                </a:spcAft>
                <a:buClrTx/>
                <a:buSzTx/>
                <a:buFontTx/>
                <a:buNone/>
                <a:tabLst/>
                <a:defRPr/>
              </a:pPr>
              <a:endParaRPr kumimoji="0" lang="hu-HU" altLang="hu-HU" sz="1600" b="0" i="0" u="none" strike="noStrike" kern="0" cap="none" spc="0" normalizeH="0" baseline="0" noProof="0" smtClean="0">
                <a:ln>
                  <a:noFill/>
                </a:ln>
                <a:solidFill>
                  <a:srgbClr val="000000"/>
                </a:solidFill>
                <a:effectLst/>
                <a:uLnTx/>
                <a:uFillTx/>
                <a:latin typeface="Times New Roman" panose="02020603050405020304" pitchFamily="18" charset="0"/>
              </a:endParaRPr>
            </a:p>
            <a:p>
              <a:pPr marL="0" marR="0" lvl="0" indent="0" defTabSz="914400" eaLnBrk="0" fontAlgn="base" latinLnBrk="0" hangingPunct="0">
                <a:lnSpc>
                  <a:spcPct val="100000"/>
                </a:lnSpc>
                <a:spcBef>
                  <a:spcPct val="50000"/>
                </a:spcBef>
                <a:spcAft>
                  <a:spcPct val="0"/>
                </a:spcAft>
                <a:buClrTx/>
                <a:buSzTx/>
                <a:buFontTx/>
                <a:buNone/>
                <a:tabLst/>
                <a:defRPr/>
              </a:pPr>
              <a:r>
                <a:rPr kumimoji="0" lang="hu-HU" altLang="hu-HU" sz="2400" b="0" i="0" u="none" strike="noStrike" kern="0" cap="none" spc="0" normalizeH="0" baseline="0" noProof="0" smtClean="0">
                  <a:ln>
                    <a:noFill/>
                  </a:ln>
                  <a:solidFill>
                    <a:srgbClr val="000000"/>
                  </a:solidFill>
                  <a:effectLst/>
                  <a:uLnTx/>
                  <a:uFillTx/>
                  <a:latin typeface="Times New Roman" panose="02020603050405020304" pitchFamily="18" charset="0"/>
                </a:rPr>
                <a:t>        0		   1</a:t>
              </a:r>
            </a:p>
          </p:txBody>
        </p:sp>
      </p:grpSp>
      <p:sp>
        <p:nvSpPr>
          <p:cNvPr id="22" name="Line 14"/>
          <p:cNvSpPr>
            <a:spLocks noChangeShapeType="1"/>
          </p:cNvSpPr>
          <p:nvPr/>
        </p:nvSpPr>
        <p:spPr bwMode="auto">
          <a:xfrm rot="21579260">
            <a:off x="2774950" y="4425950"/>
            <a:ext cx="2973388"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3" name="Text Box 15"/>
          <p:cNvSpPr txBox="1">
            <a:spLocks noChangeArrowheads="1"/>
          </p:cNvSpPr>
          <p:nvPr/>
        </p:nvSpPr>
        <p:spPr bwMode="auto">
          <a:xfrm>
            <a:off x="4800600" y="3124200"/>
            <a:ext cx="457200" cy="579438"/>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altLang="hu-HU" sz="3200">
                <a:solidFill>
                  <a:srgbClr val="000000"/>
                </a:solidFill>
                <a:latin typeface="Times New Roman" panose="02020603050405020304" pitchFamily="18" charset="0"/>
              </a:rPr>
              <a:t>a</a:t>
            </a:r>
          </a:p>
        </p:txBody>
      </p:sp>
      <p:sp>
        <p:nvSpPr>
          <p:cNvPr id="24" name="Text Box 16"/>
          <p:cNvSpPr txBox="1">
            <a:spLocks noChangeArrowheads="1"/>
          </p:cNvSpPr>
          <p:nvPr/>
        </p:nvSpPr>
        <p:spPr bwMode="auto">
          <a:xfrm>
            <a:off x="5181600" y="48768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altLang="hu-HU" sz="3200">
                <a:solidFill>
                  <a:srgbClr val="000000"/>
                </a:solidFill>
                <a:latin typeface="Times New Roman" panose="02020603050405020304" pitchFamily="18" charset="0"/>
              </a:rPr>
              <a:t>b</a:t>
            </a:r>
          </a:p>
        </p:txBody>
      </p:sp>
      <p:sp>
        <p:nvSpPr>
          <p:cNvPr id="25" name="Text Box 17"/>
          <p:cNvSpPr txBox="1">
            <a:spLocks noChangeArrowheads="1"/>
          </p:cNvSpPr>
          <p:nvPr/>
        </p:nvSpPr>
        <p:spPr bwMode="auto">
          <a:xfrm>
            <a:off x="6598991" y="2902456"/>
            <a:ext cx="2438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hu-HU" sz="2400" dirty="0" smtClean="0">
                <a:solidFill>
                  <a:srgbClr val="000000"/>
                </a:solidFill>
                <a:latin typeface="Times New Roman" panose="02020603050405020304" pitchFamily="18" charset="0"/>
              </a:rPr>
              <a:t>The </a:t>
            </a:r>
            <a:r>
              <a:rPr lang="hu-HU" altLang="hu-HU" sz="2400" dirty="0" err="1" smtClean="0">
                <a:solidFill>
                  <a:srgbClr val="000000"/>
                </a:solidFill>
                <a:latin typeface="Times New Roman" panose="02020603050405020304" pitchFamily="18" charset="0"/>
              </a:rPr>
              <a:t>original</a:t>
            </a:r>
            <a:r>
              <a:rPr lang="hu-HU" altLang="hu-HU" sz="2400" dirty="0" smtClean="0">
                <a:solidFill>
                  <a:srgbClr val="000000"/>
                </a:solidFill>
                <a:latin typeface="Times New Roman" panose="02020603050405020304" pitchFamily="18" charset="0"/>
              </a:rPr>
              <a:t> </a:t>
            </a:r>
            <a:r>
              <a:rPr lang="hu-HU" altLang="hu-HU" sz="2400" dirty="0" err="1" smtClean="0">
                <a:solidFill>
                  <a:srgbClr val="000000"/>
                </a:solidFill>
                <a:latin typeface="Times New Roman" panose="02020603050405020304" pitchFamily="18" charset="0"/>
              </a:rPr>
              <a:t>variables</a:t>
            </a:r>
            <a:r>
              <a:rPr lang="hu-HU" altLang="hu-HU" sz="2400" dirty="0" smtClean="0">
                <a:solidFill>
                  <a:srgbClr val="000000"/>
                </a:solidFill>
                <a:latin typeface="Times New Roman" panose="02020603050405020304" pitchFamily="18" charset="0"/>
              </a:rPr>
              <a:t> </a:t>
            </a:r>
            <a:r>
              <a:rPr lang="hu-HU" altLang="hu-HU" sz="2400" dirty="0" err="1" smtClean="0">
                <a:solidFill>
                  <a:srgbClr val="000000"/>
                </a:solidFill>
                <a:latin typeface="Times New Roman" panose="02020603050405020304" pitchFamily="18" charset="0"/>
              </a:rPr>
              <a:t>belonging</a:t>
            </a:r>
            <a:r>
              <a:rPr lang="hu-HU" altLang="hu-HU" sz="2400" dirty="0" smtClean="0">
                <a:solidFill>
                  <a:srgbClr val="000000"/>
                </a:solidFill>
                <a:latin typeface="Times New Roman" panose="02020603050405020304" pitchFamily="18" charset="0"/>
              </a:rPr>
              <a:t> </a:t>
            </a:r>
            <a:r>
              <a:rPr lang="hu-HU" altLang="hu-HU" sz="2400" dirty="0" err="1" smtClean="0">
                <a:solidFill>
                  <a:srgbClr val="000000"/>
                </a:solidFill>
                <a:latin typeface="Times New Roman" panose="02020603050405020304" pitchFamily="18" charset="0"/>
              </a:rPr>
              <a:t>the</a:t>
            </a:r>
            <a:r>
              <a:rPr lang="hu-HU" altLang="hu-HU" sz="2400" dirty="0" smtClean="0">
                <a:solidFill>
                  <a:srgbClr val="000000"/>
                </a:solidFill>
                <a:latin typeface="Times New Roman" panose="02020603050405020304" pitchFamily="18" charset="0"/>
              </a:rPr>
              <a:t> </a:t>
            </a:r>
            <a:r>
              <a:rPr lang="hu-HU" altLang="hu-HU" sz="2400" dirty="0" err="1" smtClean="0">
                <a:solidFill>
                  <a:srgbClr val="000000"/>
                </a:solidFill>
                <a:latin typeface="Times New Roman" panose="02020603050405020304" pitchFamily="18" charset="0"/>
              </a:rPr>
              <a:t>set</a:t>
            </a:r>
            <a:r>
              <a:rPr lang="hu-HU" altLang="hu-HU" sz="2400" dirty="0" smtClean="0">
                <a:solidFill>
                  <a:srgbClr val="000000"/>
                </a:solidFill>
                <a:latin typeface="Times New Roman" panose="02020603050405020304" pitchFamily="18" charset="0"/>
              </a:rPr>
              <a:t> </a:t>
            </a:r>
            <a:r>
              <a:rPr lang="hu-HU" altLang="hu-HU" sz="2400" b="1" dirty="0" smtClean="0">
                <a:solidFill>
                  <a:srgbClr val="000000"/>
                </a:solidFill>
                <a:latin typeface="Times New Roman" panose="02020603050405020304" pitchFamily="18" charset="0"/>
              </a:rPr>
              <a:t>a</a:t>
            </a:r>
            <a:r>
              <a:rPr lang="en-US" altLang="hu-HU" sz="2400" dirty="0" smtClean="0">
                <a:solidFill>
                  <a:srgbClr val="000000"/>
                </a:solidFill>
                <a:latin typeface="Times New Roman" panose="02020603050405020304" pitchFamily="18" charset="0"/>
              </a:rPr>
              <a:t> and </a:t>
            </a:r>
            <a:r>
              <a:rPr lang="en-US" altLang="hu-HU" sz="2400" b="1" dirty="0" smtClean="0">
                <a:solidFill>
                  <a:srgbClr val="000000"/>
                </a:solidFill>
                <a:latin typeface="Times New Roman" panose="02020603050405020304" pitchFamily="18" charset="0"/>
              </a:rPr>
              <a:t>b</a:t>
            </a:r>
            <a:r>
              <a:rPr lang="en-US" altLang="hu-HU" sz="2400" dirty="0" smtClean="0">
                <a:solidFill>
                  <a:srgbClr val="000000"/>
                </a:solidFill>
                <a:latin typeface="Times New Roman" panose="02020603050405020304" pitchFamily="18" charset="0"/>
              </a:rPr>
              <a:t> have a significant factor weight on both factors without rotation.</a:t>
            </a:r>
            <a:endParaRPr lang="hu-HU" altLang="hu-HU"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0173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P spid="24" grpId="0" autoUpdateAnimBg="0"/>
      <p:bldP spid="2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029200" y="4876800"/>
            <a:ext cx="609600" cy="685800"/>
          </a:xfrm>
          <a:prstGeom prst="irregularSeal1">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 name="AutoShape 5"/>
          <p:cNvSpPr>
            <a:spLocks noChangeArrowheads="1"/>
          </p:cNvSpPr>
          <p:nvPr/>
        </p:nvSpPr>
        <p:spPr bwMode="auto">
          <a:xfrm>
            <a:off x="4572000" y="3200400"/>
            <a:ext cx="762000" cy="609600"/>
          </a:xfrm>
          <a:prstGeom prst="irregularSeal2">
            <a:avLst/>
          </a:prstGeom>
          <a:solidFill>
            <a:srgbClr val="FF0000">
              <a:alpha val="5000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sz="2400">
              <a:solidFill>
                <a:srgbClr val="000000"/>
              </a:solidFill>
              <a:latin typeface="Times New Roman" panose="02020603050405020304" pitchFamily="18" charset="0"/>
            </a:endParaRPr>
          </a:p>
        </p:txBody>
      </p:sp>
      <p:grpSp>
        <p:nvGrpSpPr>
          <p:cNvPr id="8" name="Group 7"/>
          <p:cNvGrpSpPr>
            <a:grpSpLocks/>
          </p:cNvGrpSpPr>
          <p:nvPr/>
        </p:nvGrpSpPr>
        <p:grpSpPr bwMode="auto">
          <a:xfrm rot="2018290">
            <a:off x="2362200" y="2971800"/>
            <a:ext cx="3733800" cy="3297238"/>
            <a:chOff x="1488" y="1872"/>
            <a:chExt cx="2352" cy="2077"/>
          </a:xfrm>
        </p:grpSpPr>
        <p:sp>
          <p:nvSpPr>
            <p:cNvPr id="9" name="Line 8"/>
            <p:cNvSpPr>
              <a:spLocks noChangeShapeType="1"/>
            </p:cNvSpPr>
            <p:nvPr/>
          </p:nvSpPr>
          <p:spPr bwMode="auto">
            <a:xfrm>
              <a:off x="1749" y="2789"/>
              <a:ext cx="187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pSp>
          <p:nvGrpSpPr>
            <p:cNvPr id="10" name="Group 9"/>
            <p:cNvGrpSpPr>
              <a:grpSpLocks/>
            </p:cNvGrpSpPr>
            <p:nvPr/>
          </p:nvGrpSpPr>
          <p:grpSpPr bwMode="auto">
            <a:xfrm>
              <a:off x="1488" y="1872"/>
              <a:ext cx="2352" cy="2077"/>
              <a:chOff x="0" y="2160"/>
              <a:chExt cx="2592" cy="2173"/>
            </a:xfrm>
          </p:grpSpPr>
          <p:sp>
            <p:nvSpPr>
              <p:cNvPr id="12" name="Rectangle 10"/>
              <p:cNvSpPr>
                <a:spLocks noChangeArrowheads="1"/>
              </p:cNvSpPr>
              <p:nvPr/>
            </p:nvSpPr>
            <p:spPr bwMode="auto">
              <a:xfrm>
                <a:off x="288" y="2160"/>
                <a:ext cx="2064" cy="1920"/>
              </a:xfrm>
              <a:prstGeom prst="rect">
                <a:avLst/>
              </a:prstGeom>
              <a:noFill/>
              <a:ln w="222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 name="Line 11"/>
              <p:cNvSpPr>
                <a:spLocks noChangeShapeType="1"/>
              </p:cNvSpPr>
              <p:nvPr/>
            </p:nvSpPr>
            <p:spPr bwMode="auto">
              <a:xfrm>
                <a:off x="1296" y="2160"/>
                <a:ext cx="0" cy="192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 name="Text Box 12"/>
              <p:cNvSpPr txBox="1">
                <a:spLocks noChangeArrowheads="1"/>
              </p:cNvSpPr>
              <p:nvPr/>
            </p:nvSpPr>
            <p:spPr bwMode="auto">
              <a:xfrm>
                <a:off x="240" y="4032"/>
                <a:ext cx="2352"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hu-HU" altLang="hu-HU" sz="2400" b="1" i="0" u="none" strike="noStrike" kern="0" cap="none" spc="0" normalizeH="0" baseline="0" noProof="0" smtClean="0">
                    <a:ln>
                      <a:noFill/>
                    </a:ln>
                    <a:solidFill>
                      <a:srgbClr val="000000"/>
                    </a:solidFill>
                    <a:effectLst/>
                    <a:uLnTx/>
                    <a:uFillTx/>
                    <a:latin typeface="Times New Roman" panose="02020603050405020304" pitchFamily="18" charset="0"/>
                  </a:rPr>
                  <a:t>-1	      0	           +1</a:t>
                </a:r>
              </a:p>
            </p:txBody>
          </p:sp>
          <p:sp>
            <p:nvSpPr>
              <p:cNvPr id="15" name="Text Box 13"/>
              <p:cNvSpPr txBox="1">
                <a:spLocks noChangeArrowheads="1"/>
              </p:cNvSpPr>
              <p:nvPr/>
            </p:nvSpPr>
            <p:spPr bwMode="auto">
              <a:xfrm>
                <a:off x="0" y="2160"/>
                <a:ext cx="336" cy="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hu-HU" altLang="hu-HU" sz="2400" b="1" i="0" u="none" strike="noStrike" kern="0" cap="none" spc="0" normalizeH="0" baseline="0" noProof="0" smtClean="0">
                    <a:ln>
                      <a:noFill/>
                    </a:ln>
                    <a:solidFill>
                      <a:srgbClr val="000000"/>
                    </a:solidFill>
                    <a:effectLst/>
                    <a:uLnTx/>
                    <a:uFillTx/>
                    <a:latin typeface="Times New Roman" panose="02020603050405020304" pitchFamily="18" charset="0"/>
                  </a:rPr>
                  <a:t>1  </a:t>
                </a:r>
              </a:p>
              <a:p>
                <a:pPr marL="0" marR="0" lvl="0" indent="0" defTabSz="914400" eaLnBrk="0" fontAlgn="base" latinLnBrk="0" hangingPunct="0">
                  <a:lnSpc>
                    <a:spcPct val="100000"/>
                  </a:lnSpc>
                  <a:spcBef>
                    <a:spcPct val="50000"/>
                  </a:spcBef>
                  <a:spcAft>
                    <a:spcPct val="0"/>
                  </a:spcAft>
                  <a:buClrTx/>
                  <a:buSzTx/>
                  <a:buFontTx/>
                  <a:buNone/>
                  <a:tabLst/>
                  <a:defRPr/>
                </a:pPr>
                <a:endParaRPr kumimoji="0" lang="hu-HU" altLang="hu-HU" sz="1600" b="1" i="0" u="none" strike="noStrike" kern="0" cap="none" spc="0" normalizeH="0" baseline="0" noProof="0" smtClean="0">
                  <a:ln>
                    <a:noFill/>
                  </a:ln>
                  <a:solidFill>
                    <a:srgbClr val="000000"/>
                  </a:solidFill>
                  <a:effectLst/>
                  <a:uLnTx/>
                  <a:uFillTx/>
                  <a:latin typeface="Times New Roman" panose="02020603050405020304" pitchFamily="18" charset="0"/>
                </a:endParaRPr>
              </a:p>
              <a:p>
                <a:pPr marL="0" marR="0" lvl="0" indent="0" defTabSz="914400" eaLnBrk="0" fontAlgn="base" latinLnBrk="0" hangingPunct="0">
                  <a:lnSpc>
                    <a:spcPct val="100000"/>
                  </a:lnSpc>
                  <a:spcBef>
                    <a:spcPct val="50000"/>
                  </a:spcBef>
                  <a:spcAft>
                    <a:spcPct val="0"/>
                  </a:spcAft>
                  <a:buClrTx/>
                  <a:buSzTx/>
                  <a:buFontTx/>
                  <a:buNone/>
                  <a:tabLst/>
                  <a:defRPr/>
                </a:pPr>
                <a:r>
                  <a:rPr kumimoji="0" lang="hu-HU" altLang="hu-HU" sz="2400" b="1" i="0" u="none" strike="noStrike" kern="0" cap="none" spc="0" normalizeH="0" baseline="0" noProof="0" smtClean="0">
                    <a:ln>
                      <a:noFill/>
                    </a:ln>
                    <a:solidFill>
                      <a:srgbClr val="000000"/>
                    </a:solidFill>
                    <a:effectLst/>
                    <a:uLnTx/>
                    <a:uFillTx/>
                    <a:latin typeface="Times New Roman" panose="02020603050405020304" pitchFamily="18" charset="0"/>
                  </a:rPr>
                  <a:t>        0		   -1</a:t>
                </a:r>
              </a:p>
            </p:txBody>
          </p:sp>
        </p:grpSp>
        <p:sp>
          <p:nvSpPr>
            <p:cNvPr id="11" name="Line 14"/>
            <p:cNvSpPr>
              <a:spLocks noChangeShapeType="1"/>
            </p:cNvSpPr>
            <p:nvPr/>
          </p:nvSpPr>
          <p:spPr bwMode="auto">
            <a:xfrm>
              <a:off x="1749" y="2789"/>
              <a:ext cx="1873"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pSp>
      <p:sp>
        <p:nvSpPr>
          <p:cNvPr id="16" name="Text Box 15"/>
          <p:cNvSpPr txBox="1">
            <a:spLocks noChangeArrowheads="1"/>
          </p:cNvSpPr>
          <p:nvPr/>
        </p:nvSpPr>
        <p:spPr bwMode="auto">
          <a:xfrm>
            <a:off x="4800600" y="3124200"/>
            <a:ext cx="457200" cy="579438"/>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altLang="hu-HU" sz="3200" b="1">
                <a:solidFill>
                  <a:srgbClr val="000000"/>
                </a:solidFill>
                <a:latin typeface="Times New Roman" panose="02020603050405020304" pitchFamily="18" charset="0"/>
              </a:rPr>
              <a:t>a</a:t>
            </a:r>
          </a:p>
        </p:txBody>
      </p:sp>
      <p:sp>
        <p:nvSpPr>
          <p:cNvPr id="17" name="Text Box 16"/>
          <p:cNvSpPr txBox="1">
            <a:spLocks noChangeArrowheads="1"/>
          </p:cNvSpPr>
          <p:nvPr/>
        </p:nvSpPr>
        <p:spPr bwMode="auto">
          <a:xfrm>
            <a:off x="5181600" y="48768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altLang="hu-HU" sz="3200" b="1">
                <a:solidFill>
                  <a:srgbClr val="000000"/>
                </a:solidFill>
                <a:latin typeface="Times New Roman" panose="02020603050405020304" pitchFamily="18" charset="0"/>
              </a:rPr>
              <a:t>b</a:t>
            </a:r>
          </a:p>
        </p:txBody>
      </p:sp>
      <p:sp>
        <p:nvSpPr>
          <p:cNvPr id="18" name="Text Box 17"/>
          <p:cNvSpPr txBox="1">
            <a:spLocks noChangeArrowheads="1"/>
          </p:cNvSpPr>
          <p:nvPr/>
        </p:nvSpPr>
        <p:spPr bwMode="auto">
          <a:xfrm>
            <a:off x="7311526" y="2333685"/>
            <a:ext cx="2438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hu-HU" sz="2400" dirty="0" smtClean="0">
                <a:solidFill>
                  <a:srgbClr val="000000"/>
                </a:solidFill>
                <a:latin typeface="Times New Roman" panose="02020603050405020304" pitchFamily="18" charset="0"/>
              </a:rPr>
              <a:t>After rotation the variables lying in the group '</a:t>
            </a:r>
            <a:r>
              <a:rPr lang="en-US" altLang="hu-HU" sz="2400" b="1" dirty="0" smtClean="0">
                <a:solidFill>
                  <a:srgbClr val="000000"/>
                </a:solidFill>
                <a:latin typeface="Times New Roman" panose="02020603050405020304" pitchFamily="18" charset="0"/>
              </a:rPr>
              <a:t>a</a:t>
            </a:r>
            <a:r>
              <a:rPr lang="en-US" altLang="hu-HU" sz="2400" dirty="0" smtClean="0">
                <a:solidFill>
                  <a:srgbClr val="000000"/>
                </a:solidFill>
                <a:latin typeface="Times New Roman" panose="02020603050405020304" pitchFamily="18" charset="0"/>
              </a:rPr>
              <a:t>' has weight  near zero  at the first factor and the variables lying in the group '</a:t>
            </a:r>
            <a:r>
              <a:rPr lang="en-US" altLang="hu-HU" sz="2400" b="1" dirty="0" smtClean="0">
                <a:solidFill>
                  <a:srgbClr val="000000"/>
                </a:solidFill>
                <a:latin typeface="Times New Roman" panose="02020603050405020304" pitchFamily="18" charset="0"/>
              </a:rPr>
              <a:t>b</a:t>
            </a:r>
            <a:r>
              <a:rPr lang="en-US" altLang="hu-HU" sz="2400" dirty="0" smtClean="0">
                <a:solidFill>
                  <a:srgbClr val="000000"/>
                </a:solidFill>
                <a:latin typeface="Times New Roman" panose="02020603050405020304" pitchFamily="18" charset="0"/>
              </a:rPr>
              <a:t>'  has weight near zero at the other factor.</a:t>
            </a:r>
            <a:endParaRPr lang="hu-HU" altLang="hu-HU" sz="2400" dirty="0">
              <a:solidFill>
                <a:srgbClr val="000000"/>
              </a:solidFill>
              <a:latin typeface="Times New Roman" panose="02020603050405020304" pitchFamily="18" charset="0"/>
            </a:endParaRPr>
          </a:p>
        </p:txBody>
      </p:sp>
      <p:sp>
        <p:nvSpPr>
          <p:cNvPr id="20" name="Szövegdoboz 19"/>
          <p:cNvSpPr txBox="1"/>
          <p:nvPr/>
        </p:nvSpPr>
        <p:spPr>
          <a:xfrm>
            <a:off x="1268594" y="1383234"/>
            <a:ext cx="7368812" cy="461665"/>
          </a:xfrm>
          <a:prstGeom prst="rect">
            <a:avLst/>
          </a:prstGeom>
          <a:noFill/>
        </p:spPr>
        <p:txBody>
          <a:bodyPr wrap="none" rtlCol="0">
            <a:spAutoFit/>
          </a:bodyPr>
          <a:lstStyle/>
          <a:p>
            <a:r>
              <a:rPr lang="en-US" sz="2400" dirty="0" smtClean="0"/>
              <a:t>Illustrating rotation in a simple two-dimensional example:</a:t>
            </a:r>
            <a:endParaRPr lang="hu-HU" sz="2400" dirty="0"/>
          </a:p>
        </p:txBody>
      </p:sp>
    </p:spTree>
    <p:extLst>
      <p:ext uri="{BB962C8B-B14F-4D97-AF65-F5344CB8AC3E}">
        <p14:creationId xmlns:p14="http://schemas.microsoft.com/office/powerpoint/2010/main" val="260346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64461" y="1355749"/>
            <a:ext cx="7432766" cy="461665"/>
          </a:xfrm>
          <a:prstGeom prst="rect">
            <a:avLst/>
          </a:prstGeom>
          <a:noFill/>
        </p:spPr>
        <p:txBody>
          <a:bodyPr wrap="square" rtlCol="0">
            <a:spAutoFit/>
          </a:bodyPr>
          <a:lstStyle/>
          <a:p>
            <a:r>
              <a:rPr lang="en-US" sz="2400" dirty="0" smtClean="0"/>
              <a:t>The rotations which make the model be more meaningful:</a:t>
            </a:r>
            <a:endParaRPr lang="hu-HU" sz="2400" dirty="0"/>
          </a:p>
        </p:txBody>
      </p:sp>
      <p:pic>
        <p:nvPicPr>
          <p:cNvPr id="3" name="Kép 2"/>
          <p:cNvPicPr>
            <a:picLocks noChangeAspect="1"/>
          </p:cNvPicPr>
          <p:nvPr/>
        </p:nvPicPr>
        <p:blipFill>
          <a:blip r:embed="rId2"/>
          <a:stretch>
            <a:fillRect/>
          </a:stretch>
        </p:blipFill>
        <p:spPr>
          <a:xfrm>
            <a:off x="4180844" y="543377"/>
            <a:ext cx="3255546" cy="859611"/>
          </a:xfrm>
          <a:prstGeom prst="rect">
            <a:avLst/>
          </a:prstGeom>
        </p:spPr>
      </p:pic>
      <p:sp>
        <p:nvSpPr>
          <p:cNvPr id="4" name="Text Box 12"/>
          <p:cNvSpPr txBox="1">
            <a:spLocks noChangeArrowheads="1"/>
          </p:cNvSpPr>
          <p:nvPr/>
        </p:nvSpPr>
        <p:spPr bwMode="auto">
          <a:xfrm>
            <a:off x="934946" y="2074593"/>
            <a:ext cx="1934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buFont typeface="Arial" panose="020B0604020202020204" pitchFamily="34" charset="0"/>
              <a:buChar char="•"/>
            </a:pPr>
            <a:r>
              <a:rPr lang="hu-HU" altLang="hu-HU" sz="2400" b="1" dirty="0" err="1" smtClean="0"/>
              <a:t>Varimax</a:t>
            </a:r>
            <a:endParaRPr lang="hu-HU" altLang="hu-HU" sz="2400" b="1" dirty="0"/>
          </a:p>
        </p:txBody>
      </p:sp>
      <p:sp>
        <p:nvSpPr>
          <p:cNvPr id="5" name="Text Box 14"/>
          <p:cNvSpPr txBox="1">
            <a:spLocks noChangeArrowheads="1"/>
          </p:cNvSpPr>
          <p:nvPr/>
        </p:nvSpPr>
        <p:spPr bwMode="auto">
          <a:xfrm>
            <a:off x="934946" y="2629786"/>
            <a:ext cx="2118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buFont typeface="Arial" panose="020B0604020202020204" pitchFamily="34" charset="0"/>
              <a:buChar char="•"/>
            </a:pPr>
            <a:r>
              <a:rPr lang="hu-HU" altLang="hu-HU" sz="2400" b="1" dirty="0" err="1" smtClean="0"/>
              <a:t>Quartimax</a:t>
            </a:r>
            <a:endParaRPr lang="hu-HU" altLang="hu-HU" sz="2400" b="1" dirty="0"/>
          </a:p>
        </p:txBody>
      </p:sp>
      <p:sp>
        <p:nvSpPr>
          <p:cNvPr id="6" name="Text Box 13"/>
          <p:cNvSpPr txBox="1">
            <a:spLocks noChangeArrowheads="1"/>
          </p:cNvSpPr>
          <p:nvPr/>
        </p:nvSpPr>
        <p:spPr bwMode="auto">
          <a:xfrm>
            <a:off x="934946" y="3184979"/>
            <a:ext cx="1700145"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eaLnBrk="0" hangingPunct="0">
              <a:buFont typeface="Arial" panose="020B0604020202020204" pitchFamily="34" charset="0"/>
              <a:buChar char="•"/>
            </a:pPr>
            <a:r>
              <a:rPr lang="hu-HU" altLang="hu-HU" sz="2400" b="1" dirty="0" err="1" smtClean="0"/>
              <a:t>Equamax</a:t>
            </a:r>
            <a:endParaRPr lang="hu-HU" altLang="hu-HU" sz="2400" b="1" dirty="0"/>
          </a:p>
        </p:txBody>
      </p:sp>
      <p:sp>
        <p:nvSpPr>
          <p:cNvPr id="8" name="Téglalapbuborék 7"/>
          <p:cNvSpPr/>
          <p:nvPr/>
        </p:nvSpPr>
        <p:spPr>
          <a:xfrm>
            <a:off x="7859423" y="252493"/>
            <a:ext cx="3984172" cy="2018378"/>
          </a:xfrm>
          <a:prstGeom prst="wedgeRectCallout">
            <a:avLst>
              <a:gd name="adj1" fmla="val -186235"/>
              <a:gd name="adj2" fmla="val 5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An orthogonal rotation method that minimizes the number of variables that have high loadings on each factor. This method simplifies the interpretation of the factors</a:t>
            </a:r>
            <a:endParaRPr lang="hu-HU"/>
          </a:p>
        </p:txBody>
      </p:sp>
      <p:sp>
        <p:nvSpPr>
          <p:cNvPr id="9" name="Téglalapbuborék 8"/>
          <p:cNvSpPr/>
          <p:nvPr/>
        </p:nvSpPr>
        <p:spPr>
          <a:xfrm>
            <a:off x="8608421" y="2536258"/>
            <a:ext cx="2991395" cy="1619795"/>
          </a:xfrm>
          <a:prstGeom prst="wedgeRectCallout">
            <a:avLst>
              <a:gd name="adj1" fmla="val -249654"/>
              <a:gd name="adj2" fmla="val -278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rotation method that minimizes the number of factors needed to explain each variable. This method simplifies the interpretation of the observed variables.</a:t>
            </a:r>
            <a:endParaRPr lang="hu-HU" dirty="0"/>
          </a:p>
        </p:txBody>
      </p:sp>
      <p:sp>
        <p:nvSpPr>
          <p:cNvPr id="10" name="Téglalapbuborék 9"/>
          <p:cNvSpPr/>
          <p:nvPr/>
        </p:nvSpPr>
        <p:spPr>
          <a:xfrm>
            <a:off x="6753497" y="4421440"/>
            <a:ext cx="5003074" cy="1940171"/>
          </a:xfrm>
          <a:prstGeom prst="wedgeRectCallout">
            <a:avLst>
              <a:gd name="adj1" fmla="val -133458"/>
              <a:gd name="adj2" fmla="val -969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r>
              <a:rPr lang="hu-HU" dirty="0" smtClean="0"/>
              <a:t> mixed</a:t>
            </a:r>
            <a:r>
              <a:rPr lang="en-US" dirty="0" smtClean="0"/>
              <a:t> rotation method that is a combination of the </a:t>
            </a:r>
            <a:r>
              <a:rPr lang="en-US" dirty="0" err="1" smtClean="0"/>
              <a:t>varimax</a:t>
            </a:r>
            <a:r>
              <a:rPr lang="en-US" dirty="0" smtClean="0"/>
              <a:t> method, which simplifies the factors, and the </a:t>
            </a:r>
            <a:r>
              <a:rPr lang="en-US" dirty="0" err="1" smtClean="0"/>
              <a:t>quartimax</a:t>
            </a:r>
            <a:r>
              <a:rPr lang="en-US" dirty="0" smtClean="0"/>
              <a:t> method, which simplifies the variables. The number of variables that load highly on a factor and the number of factors needed to explain a variable are minimized.</a:t>
            </a:r>
            <a:endParaRPr lang="hu-HU" dirty="0"/>
          </a:p>
        </p:txBody>
      </p:sp>
      <p:sp>
        <p:nvSpPr>
          <p:cNvPr id="11" name="Szövegdoboz 10"/>
          <p:cNvSpPr txBox="1"/>
          <p:nvPr/>
        </p:nvSpPr>
        <p:spPr>
          <a:xfrm>
            <a:off x="934946" y="3709515"/>
            <a:ext cx="2380523" cy="461665"/>
          </a:xfrm>
          <a:prstGeom prst="rect">
            <a:avLst/>
          </a:prstGeom>
          <a:noFill/>
        </p:spPr>
        <p:txBody>
          <a:bodyPr wrap="none" rtlCol="0">
            <a:spAutoFit/>
          </a:bodyPr>
          <a:lstStyle/>
          <a:p>
            <a:pPr marL="342900" indent="-342900">
              <a:buFont typeface="Arial" panose="020B0604020202020204" pitchFamily="34" charset="0"/>
              <a:buChar char="•"/>
            </a:pPr>
            <a:r>
              <a:rPr lang="hu-HU" sz="2400" b="1" dirty="0" err="1" smtClean="0"/>
              <a:t>Direct</a:t>
            </a:r>
            <a:r>
              <a:rPr lang="hu-HU" sz="2400" b="1" dirty="0" smtClean="0"/>
              <a:t> </a:t>
            </a:r>
            <a:r>
              <a:rPr lang="hu-HU" sz="2400" b="1" dirty="0" err="1" smtClean="0"/>
              <a:t>Oblimin</a:t>
            </a:r>
            <a:endParaRPr lang="hu-HU" sz="2400" b="1" dirty="0"/>
          </a:p>
        </p:txBody>
      </p:sp>
      <p:sp>
        <p:nvSpPr>
          <p:cNvPr id="12" name="Téglalapbuborék 11"/>
          <p:cNvSpPr/>
          <p:nvPr/>
        </p:nvSpPr>
        <p:spPr>
          <a:xfrm>
            <a:off x="4374948" y="1918264"/>
            <a:ext cx="3971087" cy="2004811"/>
          </a:xfrm>
          <a:prstGeom prst="wedgeRectCallout">
            <a:avLst>
              <a:gd name="adj1" fmla="val -79057"/>
              <a:gd name="adj2" fmla="val 50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method for oblique (</a:t>
            </a:r>
            <a:r>
              <a:rPr lang="en-US" dirty="0" err="1" smtClean="0"/>
              <a:t>nonorthogonal</a:t>
            </a:r>
            <a:r>
              <a:rPr lang="en-US" dirty="0" smtClean="0"/>
              <a:t>) rotation. When delta equals 0 (the default), solutions are most oblique. As delta becomes more negative, the factors become less oblique. To override the default delta of 0, we can enter a number less than or equal to 0.8.</a:t>
            </a:r>
            <a:endParaRPr lang="hu-HU" dirty="0"/>
          </a:p>
        </p:txBody>
      </p:sp>
      <p:sp>
        <p:nvSpPr>
          <p:cNvPr id="13" name="Szövegdoboz 12"/>
          <p:cNvSpPr txBox="1"/>
          <p:nvPr/>
        </p:nvSpPr>
        <p:spPr>
          <a:xfrm>
            <a:off x="934946" y="4264708"/>
            <a:ext cx="2673809" cy="461665"/>
          </a:xfrm>
          <a:prstGeom prst="rect">
            <a:avLst/>
          </a:prstGeom>
          <a:noFill/>
        </p:spPr>
        <p:txBody>
          <a:bodyPr wrap="none" rtlCol="0">
            <a:spAutoFit/>
          </a:bodyPr>
          <a:lstStyle/>
          <a:p>
            <a:pPr marL="342900" indent="-342900">
              <a:buFont typeface="Arial" panose="020B0604020202020204" pitchFamily="34" charset="0"/>
              <a:buChar char="•"/>
            </a:pPr>
            <a:r>
              <a:rPr lang="hu-HU" sz="2400" b="1" dirty="0" err="1" smtClean="0"/>
              <a:t>Promax</a:t>
            </a:r>
            <a:r>
              <a:rPr lang="hu-HU" sz="2400" b="1" dirty="0" smtClean="0"/>
              <a:t> </a:t>
            </a:r>
            <a:r>
              <a:rPr lang="hu-HU" sz="2400" b="1" dirty="0" err="1" smtClean="0"/>
              <a:t>Rotation</a:t>
            </a:r>
            <a:endParaRPr lang="hu-HU" sz="2400" b="1" dirty="0"/>
          </a:p>
        </p:txBody>
      </p:sp>
      <p:sp>
        <p:nvSpPr>
          <p:cNvPr id="14" name="Téglalapbuborék 13"/>
          <p:cNvSpPr/>
          <p:nvPr/>
        </p:nvSpPr>
        <p:spPr>
          <a:xfrm>
            <a:off x="1606731" y="5107577"/>
            <a:ext cx="4349932" cy="1436914"/>
          </a:xfrm>
          <a:prstGeom prst="wedgeRectCallout">
            <a:avLst>
              <a:gd name="adj1" fmla="val -36749"/>
              <a:gd name="adj2" fmla="val -80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 oblique rotation, which allows factors to be correlated. This rotation can be calculated more quickly than a direct </a:t>
            </a:r>
            <a:r>
              <a:rPr lang="en-US" dirty="0" err="1" smtClean="0"/>
              <a:t>oblimin</a:t>
            </a:r>
            <a:r>
              <a:rPr lang="en-US" dirty="0" smtClean="0"/>
              <a:t> rotation, so it is useful for large datasets.</a:t>
            </a:r>
            <a:endParaRPr lang="hu-HU" dirty="0"/>
          </a:p>
        </p:txBody>
      </p:sp>
    </p:spTree>
    <p:extLst>
      <p:ext uri="{BB962C8B-B14F-4D97-AF65-F5344CB8AC3E}">
        <p14:creationId xmlns:p14="http://schemas.microsoft.com/office/powerpoint/2010/main" val="14406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4180844" y="543377"/>
            <a:ext cx="3255546" cy="859611"/>
          </a:xfrm>
          <a:prstGeom prst="rect">
            <a:avLst/>
          </a:prstGeom>
        </p:spPr>
      </p:pic>
      <p:sp>
        <p:nvSpPr>
          <p:cNvPr id="3" name="Szövegdoboz 2"/>
          <p:cNvSpPr txBox="1"/>
          <p:nvPr/>
        </p:nvSpPr>
        <p:spPr>
          <a:xfrm>
            <a:off x="901337" y="1402988"/>
            <a:ext cx="2441309" cy="461665"/>
          </a:xfrm>
          <a:prstGeom prst="rect">
            <a:avLst/>
          </a:prstGeom>
          <a:noFill/>
        </p:spPr>
        <p:txBody>
          <a:bodyPr wrap="none" rtlCol="0">
            <a:spAutoFit/>
          </a:bodyPr>
          <a:lstStyle/>
          <a:p>
            <a:r>
              <a:rPr lang="hu-HU" sz="2400" dirty="0" smtClean="0"/>
              <a:t>VARIMAX </a:t>
            </a:r>
            <a:r>
              <a:rPr lang="hu-HU" sz="2400" dirty="0" err="1" smtClean="0"/>
              <a:t>rotation</a:t>
            </a:r>
            <a:endParaRPr lang="hu-HU" sz="2400" dirty="0"/>
          </a:p>
        </p:txBody>
      </p:sp>
      <p:pic>
        <p:nvPicPr>
          <p:cNvPr id="4" name="Kép 3"/>
          <p:cNvPicPr>
            <a:picLocks noChangeAspect="1"/>
          </p:cNvPicPr>
          <p:nvPr/>
        </p:nvPicPr>
        <p:blipFill>
          <a:blip r:embed="rId3"/>
          <a:stretch>
            <a:fillRect/>
          </a:stretch>
        </p:blipFill>
        <p:spPr>
          <a:xfrm>
            <a:off x="727340" y="2503136"/>
            <a:ext cx="10664547" cy="2656692"/>
          </a:xfrm>
          <a:prstGeom prst="rect">
            <a:avLst/>
          </a:prstGeom>
        </p:spPr>
      </p:pic>
    </p:spTree>
    <p:extLst>
      <p:ext uri="{BB962C8B-B14F-4D97-AF65-F5344CB8AC3E}">
        <p14:creationId xmlns:p14="http://schemas.microsoft.com/office/powerpoint/2010/main" val="3522174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19587" y="543377"/>
            <a:ext cx="3255546" cy="859611"/>
          </a:xfrm>
          <a:prstGeom prst="rect">
            <a:avLst/>
          </a:prstGeom>
        </p:spPr>
      </p:pic>
      <p:sp>
        <p:nvSpPr>
          <p:cNvPr id="3" name="Szövegdoboz 2"/>
          <p:cNvSpPr txBox="1"/>
          <p:nvPr/>
        </p:nvSpPr>
        <p:spPr>
          <a:xfrm>
            <a:off x="901337" y="1402988"/>
            <a:ext cx="2441309" cy="461665"/>
          </a:xfrm>
          <a:prstGeom prst="rect">
            <a:avLst/>
          </a:prstGeom>
          <a:noFill/>
        </p:spPr>
        <p:txBody>
          <a:bodyPr wrap="none" rtlCol="0">
            <a:spAutoFit/>
          </a:bodyPr>
          <a:lstStyle/>
          <a:p>
            <a:r>
              <a:rPr lang="hu-HU" sz="2400" dirty="0" smtClean="0"/>
              <a:t>VARIMAX </a:t>
            </a:r>
            <a:r>
              <a:rPr lang="hu-HU" sz="2400" dirty="0" err="1" smtClean="0"/>
              <a:t>rotation</a:t>
            </a:r>
            <a:endParaRPr lang="hu-HU" sz="2400" dirty="0"/>
          </a:p>
        </p:txBody>
      </p:sp>
      <p:pic>
        <p:nvPicPr>
          <p:cNvPr id="4" name="Kép 3"/>
          <p:cNvPicPr>
            <a:picLocks noChangeAspect="1"/>
          </p:cNvPicPr>
          <p:nvPr/>
        </p:nvPicPr>
        <p:blipFill>
          <a:blip r:embed="rId3"/>
          <a:stretch>
            <a:fillRect/>
          </a:stretch>
        </p:blipFill>
        <p:spPr>
          <a:xfrm>
            <a:off x="2278744" y="2140370"/>
            <a:ext cx="6949277" cy="1321288"/>
          </a:xfrm>
          <a:prstGeom prst="rect">
            <a:avLst/>
          </a:prstGeom>
        </p:spPr>
      </p:pic>
      <p:sp>
        <p:nvSpPr>
          <p:cNvPr id="5" name="Szövegdoboz 4"/>
          <p:cNvSpPr txBox="1"/>
          <p:nvPr/>
        </p:nvSpPr>
        <p:spPr>
          <a:xfrm>
            <a:off x="1144672" y="3968206"/>
            <a:ext cx="977319" cy="461665"/>
          </a:xfrm>
          <a:prstGeom prst="rect">
            <a:avLst/>
          </a:prstGeom>
          <a:noFill/>
        </p:spPr>
        <p:txBody>
          <a:bodyPr wrap="none" rtlCol="0">
            <a:spAutoFit/>
          </a:bodyPr>
          <a:lstStyle/>
          <a:p>
            <a:r>
              <a:rPr lang="hu-HU" sz="2400" dirty="0" err="1" smtClean="0"/>
              <a:t>where</a:t>
            </a:r>
            <a:endParaRPr lang="hu-HU" sz="2400" dirty="0"/>
          </a:p>
        </p:txBody>
      </p:sp>
      <p:pic>
        <p:nvPicPr>
          <p:cNvPr id="8" name="Kép 7"/>
          <p:cNvPicPr>
            <a:picLocks noChangeAspect="1"/>
          </p:cNvPicPr>
          <p:nvPr/>
        </p:nvPicPr>
        <p:blipFill>
          <a:blip r:embed="rId4"/>
          <a:stretch>
            <a:fillRect/>
          </a:stretch>
        </p:blipFill>
        <p:spPr>
          <a:xfrm>
            <a:off x="3342646" y="3503108"/>
            <a:ext cx="3957824" cy="1391863"/>
          </a:xfrm>
          <a:prstGeom prst="rect">
            <a:avLst/>
          </a:prstGeom>
        </p:spPr>
      </p:pic>
      <p:pic>
        <p:nvPicPr>
          <p:cNvPr id="9" name="Kép 8"/>
          <p:cNvPicPr>
            <a:picLocks noChangeAspect="1"/>
          </p:cNvPicPr>
          <p:nvPr/>
        </p:nvPicPr>
        <p:blipFill>
          <a:blip r:embed="rId5"/>
          <a:stretch>
            <a:fillRect/>
          </a:stretch>
        </p:blipFill>
        <p:spPr>
          <a:xfrm>
            <a:off x="1375357" y="5044209"/>
            <a:ext cx="1470341" cy="755700"/>
          </a:xfrm>
          <a:prstGeom prst="rect">
            <a:avLst/>
          </a:prstGeom>
        </p:spPr>
      </p:pic>
      <p:sp>
        <p:nvSpPr>
          <p:cNvPr id="10" name="Szövegdoboz 9"/>
          <p:cNvSpPr txBox="1"/>
          <p:nvPr/>
        </p:nvSpPr>
        <p:spPr>
          <a:xfrm>
            <a:off x="3225080" y="5191226"/>
            <a:ext cx="3542765" cy="461665"/>
          </a:xfrm>
          <a:prstGeom prst="rect">
            <a:avLst/>
          </a:prstGeom>
          <a:noFill/>
        </p:spPr>
        <p:txBody>
          <a:bodyPr wrap="none" rtlCol="0">
            <a:spAutoFit/>
          </a:bodyPr>
          <a:lstStyle/>
          <a:p>
            <a:r>
              <a:rPr lang="hu-HU" sz="2400" dirty="0" err="1"/>
              <a:t>t</a:t>
            </a:r>
            <a:r>
              <a:rPr lang="hu-HU" sz="2400" dirty="0" err="1" smtClean="0"/>
              <a:t>he</a:t>
            </a:r>
            <a:r>
              <a:rPr lang="hu-HU" sz="2400" dirty="0" smtClean="0"/>
              <a:t> </a:t>
            </a:r>
            <a:r>
              <a:rPr lang="hu-HU" sz="2400" dirty="0" err="1" smtClean="0"/>
              <a:t>creating</a:t>
            </a:r>
            <a:r>
              <a:rPr lang="hu-HU" sz="2400" dirty="0" smtClean="0"/>
              <a:t> </a:t>
            </a:r>
            <a:r>
              <a:rPr lang="hu-HU" sz="2400" dirty="0" err="1" smtClean="0"/>
              <a:t>loading</a:t>
            </a:r>
            <a:r>
              <a:rPr lang="hu-HU" sz="2400" dirty="0" smtClean="0"/>
              <a:t> </a:t>
            </a:r>
            <a:r>
              <a:rPr lang="hu-HU" sz="2400" dirty="0" err="1" smtClean="0"/>
              <a:t>matrix</a:t>
            </a:r>
            <a:endParaRPr lang="hu-HU" sz="2400" dirty="0"/>
          </a:p>
        </p:txBody>
      </p:sp>
      <p:pic>
        <p:nvPicPr>
          <p:cNvPr id="11" name="Kép 10"/>
          <p:cNvPicPr>
            <a:picLocks noChangeAspect="1"/>
          </p:cNvPicPr>
          <p:nvPr/>
        </p:nvPicPr>
        <p:blipFill>
          <a:blip r:embed="rId6"/>
          <a:stretch>
            <a:fillRect/>
          </a:stretch>
        </p:blipFill>
        <p:spPr>
          <a:xfrm>
            <a:off x="1476103" y="6136390"/>
            <a:ext cx="376924" cy="463804"/>
          </a:xfrm>
          <a:prstGeom prst="rect">
            <a:avLst/>
          </a:prstGeom>
        </p:spPr>
      </p:pic>
      <p:sp>
        <p:nvSpPr>
          <p:cNvPr id="12" name="Szövegdoboz 11"/>
          <p:cNvSpPr txBox="1"/>
          <p:nvPr/>
        </p:nvSpPr>
        <p:spPr>
          <a:xfrm>
            <a:off x="3342646" y="6176980"/>
            <a:ext cx="2712602" cy="461665"/>
          </a:xfrm>
          <a:prstGeom prst="rect">
            <a:avLst/>
          </a:prstGeom>
          <a:noFill/>
        </p:spPr>
        <p:txBody>
          <a:bodyPr wrap="none" rtlCol="0">
            <a:spAutoFit/>
          </a:bodyPr>
          <a:lstStyle/>
          <a:p>
            <a:r>
              <a:rPr lang="hu-HU" sz="2400" dirty="0" err="1"/>
              <a:t>t</a:t>
            </a:r>
            <a:r>
              <a:rPr lang="hu-HU" sz="2400" dirty="0" err="1" smtClean="0"/>
              <a:t>he</a:t>
            </a:r>
            <a:r>
              <a:rPr lang="hu-HU" sz="2400" dirty="0" smtClean="0"/>
              <a:t> </a:t>
            </a:r>
            <a:r>
              <a:rPr lang="hu-HU" sz="2400" i="1" dirty="0" err="1" smtClean="0"/>
              <a:t>i</a:t>
            </a:r>
            <a:r>
              <a:rPr lang="hu-HU" sz="2400" dirty="0" err="1" smtClean="0"/>
              <a:t>th</a:t>
            </a:r>
            <a:r>
              <a:rPr lang="hu-HU" sz="2400" dirty="0" smtClean="0"/>
              <a:t> </a:t>
            </a:r>
            <a:r>
              <a:rPr lang="hu-HU" sz="2400" dirty="0" err="1" smtClean="0"/>
              <a:t>cummunality</a:t>
            </a:r>
            <a:endParaRPr lang="hu-HU" sz="2400" dirty="0"/>
          </a:p>
        </p:txBody>
      </p:sp>
    </p:spTree>
    <p:extLst>
      <p:ext uri="{BB962C8B-B14F-4D97-AF65-F5344CB8AC3E}">
        <p14:creationId xmlns:p14="http://schemas.microsoft.com/office/powerpoint/2010/main" val="3923299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945713" y="99240"/>
            <a:ext cx="3255546" cy="859611"/>
          </a:xfrm>
          <a:prstGeom prst="rect">
            <a:avLst/>
          </a:prstGeom>
        </p:spPr>
      </p:pic>
      <p:sp>
        <p:nvSpPr>
          <p:cNvPr id="3" name="Szövegdoboz 2"/>
          <p:cNvSpPr txBox="1"/>
          <p:nvPr/>
        </p:nvSpPr>
        <p:spPr>
          <a:xfrm>
            <a:off x="4352831" y="728018"/>
            <a:ext cx="2441309" cy="461665"/>
          </a:xfrm>
          <a:prstGeom prst="rect">
            <a:avLst/>
          </a:prstGeom>
          <a:noFill/>
        </p:spPr>
        <p:txBody>
          <a:bodyPr wrap="none" rtlCol="0">
            <a:spAutoFit/>
          </a:bodyPr>
          <a:lstStyle/>
          <a:p>
            <a:r>
              <a:rPr lang="hu-HU" sz="2400" dirty="0" smtClean="0"/>
              <a:t>VARIMAX </a:t>
            </a:r>
            <a:r>
              <a:rPr lang="hu-HU" sz="2400" dirty="0" err="1" smtClean="0"/>
              <a:t>rotation</a:t>
            </a:r>
            <a:endParaRPr lang="hu-HU" sz="2400" dirty="0"/>
          </a:p>
        </p:txBody>
      </p:sp>
      <p:pic>
        <p:nvPicPr>
          <p:cNvPr id="7" name="Kép 6"/>
          <p:cNvPicPr>
            <a:picLocks noChangeAspect="1"/>
          </p:cNvPicPr>
          <p:nvPr/>
        </p:nvPicPr>
        <p:blipFill>
          <a:blip r:embed="rId3"/>
          <a:stretch>
            <a:fillRect/>
          </a:stretch>
        </p:blipFill>
        <p:spPr>
          <a:xfrm>
            <a:off x="872562" y="1189683"/>
            <a:ext cx="9887834" cy="5576877"/>
          </a:xfrm>
          <a:prstGeom prst="rect">
            <a:avLst/>
          </a:prstGeom>
        </p:spPr>
      </p:pic>
    </p:spTree>
    <p:extLst>
      <p:ext uri="{BB962C8B-B14F-4D97-AF65-F5344CB8AC3E}">
        <p14:creationId xmlns:p14="http://schemas.microsoft.com/office/powerpoint/2010/main" val="1782262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436914" y="470263"/>
            <a:ext cx="9248045" cy="584775"/>
          </a:xfrm>
          <a:prstGeom prst="rect">
            <a:avLst/>
          </a:prstGeom>
          <a:noFill/>
        </p:spPr>
        <p:txBody>
          <a:bodyPr wrap="none" rtlCol="0">
            <a:spAutoFit/>
          </a:bodyPr>
          <a:lstStyle/>
          <a:p>
            <a:r>
              <a:rPr lang="en-US" sz="3200" dirty="0" smtClean="0"/>
              <a:t>Kaiser-Meyer-</a:t>
            </a:r>
            <a:r>
              <a:rPr lang="en-US" sz="3200" dirty="0" err="1" smtClean="0"/>
              <a:t>Olkin</a:t>
            </a:r>
            <a:r>
              <a:rPr lang="en-US" sz="3200" dirty="0" smtClean="0"/>
              <a:t> (KMO) Test for Sampling Adequacy</a:t>
            </a:r>
            <a:endParaRPr lang="hu-HU" sz="3200" dirty="0"/>
          </a:p>
        </p:txBody>
      </p:sp>
      <p:sp>
        <p:nvSpPr>
          <p:cNvPr id="3" name="Szövegdoboz 2"/>
          <p:cNvSpPr txBox="1"/>
          <p:nvPr/>
        </p:nvSpPr>
        <p:spPr>
          <a:xfrm>
            <a:off x="1097281" y="1415793"/>
            <a:ext cx="10723837" cy="1200329"/>
          </a:xfrm>
          <a:prstGeom prst="rect">
            <a:avLst/>
          </a:prstGeom>
          <a:noFill/>
        </p:spPr>
        <p:txBody>
          <a:bodyPr wrap="square" rtlCol="0">
            <a:spAutoFit/>
          </a:bodyPr>
          <a:lstStyle/>
          <a:p>
            <a:r>
              <a:rPr lang="en-US" sz="2400" dirty="0" smtClean="0"/>
              <a:t>There is only a chance for a good factor analysis if there is a strong correlation between the variables included in the study. The relationship is tested by the KMO statistics</a:t>
            </a:r>
            <a:r>
              <a:rPr lang="hu-HU" sz="2400" dirty="0" smtClean="0"/>
              <a:t>:</a:t>
            </a:r>
            <a:endParaRPr lang="hu-HU" sz="2400" dirty="0"/>
          </a:p>
        </p:txBody>
      </p:sp>
      <p:pic>
        <p:nvPicPr>
          <p:cNvPr id="4" name="Kép 3"/>
          <p:cNvPicPr>
            <a:picLocks noChangeAspect="1"/>
          </p:cNvPicPr>
          <p:nvPr/>
        </p:nvPicPr>
        <p:blipFill>
          <a:blip r:embed="rId2"/>
          <a:stretch>
            <a:fillRect/>
          </a:stretch>
        </p:blipFill>
        <p:spPr>
          <a:xfrm>
            <a:off x="3995792" y="2616122"/>
            <a:ext cx="3103133" cy="1871634"/>
          </a:xfrm>
          <a:prstGeom prst="rect">
            <a:avLst/>
          </a:prstGeom>
        </p:spPr>
      </p:pic>
      <p:sp>
        <p:nvSpPr>
          <p:cNvPr id="5" name="Szövegdoboz 4"/>
          <p:cNvSpPr txBox="1"/>
          <p:nvPr/>
        </p:nvSpPr>
        <p:spPr>
          <a:xfrm>
            <a:off x="1436914" y="4256923"/>
            <a:ext cx="977319" cy="461665"/>
          </a:xfrm>
          <a:prstGeom prst="rect">
            <a:avLst/>
          </a:prstGeom>
          <a:noFill/>
        </p:spPr>
        <p:txBody>
          <a:bodyPr wrap="none" rtlCol="0">
            <a:spAutoFit/>
          </a:bodyPr>
          <a:lstStyle/>
          <a:p>
            <a:r>
              <a:rPr lang="hu-HU" sz="2400" dirty="0" err="1" smtClean="0"/>
              <a:t>where</a:t>
            </a:r>
            <a:endParaRPr lang="hu-HU" sz="2400"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03" y="4741131"/>
            <a:ext cx="1468438"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zövegdoboz 6"/>
          <p:cNvSpPr txBox="1"/>
          <p:nvPr/>
        </p:nvSpPr>
        <p:spPr>
          <a:xfrm>
            <a:off x="1596059" y="5688085"/>
            <a:ext cx="4464877" cy="461665"/>
          </a:xfrm>
          <a:prstGeom prst="rect">
            <a:avLst/>
          </a:prstGeom>
          <a:noFill/>
        </p:spPr>
        <p:txBody>
          <a:bodyPr wrap="none" rtlCol="0">
            <a:spAutoFit/>
          </a:bodyPr>
          <a:lstStyle/>
          <a:p>
            <a:r>
              <a:rPr lang="hu-HU" sz="2400" dirty="0" smtClean="0"/>
              <a:t>The </a:t>
            </a:r>
            <a:r>
              <a:rPr lang="hu-HU" sz="2400" dirty="0" err="1" smtClean="0"/>
              <a:t>partial</a:t>
            </a:r>
            <a:r>
              <a:rPr lang="hu-HU" sz="2400" dirty="0" smtClean="0"/>
              <a:t> </a:t>
            </a:r>
            <a:r>
              <a:rPr lang="hu-HU" sz="2400" dirty="0" err="1" smtClean="0"/>
              <a:t>correlation</a:t>
            </a:r>
            <a:r>
              <a:rPr lang="hu-HU" sz="2400" dirty="0" smtClean="0"/>
              <a:t> </a:t>
            </a:r>
            <a:r>
              <a:rPr lang="hu-HU" sz="2400" dirty="0" err="1" smtClean="0"/>
              <a:t>coefficients</a:t>
            </a:r>
            <a:endParaRPr lang="hu-HU" sz="2400" dirty="0"/>
          </a:p>
        </p:txBody>
      </p:sp>
      <p:pic>
        <p:nvPicPr>
          <p:cNvPr id="8" name="Kép 7"/>
          <p:cNvPicPr>
            <a:picLocks noChangeAspect="1"/>
          </p:cNvPicPr>
          <p:nvPr/>
        </p:nvPicPr>
        <p:blipFill>
          <a:blip r:embed="rId4"/>
          <a:stretch>
            <a:fillRect/>
          </a:stretch>
        </p:blipFill>
        <p:spPr>
          <a:xfrm>
            <a:off x="8024859" y="4990738"/>
            <a:ext cx="2072820" cy="518205"/>
          </a:xfrm>
          <a:prstGeom prst="rect">
            <a:avLst/>
          </a:prstGeom>
        </p:spPr>
      </p:pic>
      <p:sp>
        <p:nvSpPr>
          <p:cNvPr id="9" name="Szövegdoboz 8"/>
          <p:cNvSpPr txBox="1"/>
          <p:nvPr/>
        </p:nvSpPr>
        <p:spPr>
          <a:xfrm>
            <a:off x="7529993" y="5721627"/>
            <a:ext cx="3154966" cy="461665"/>
          </a:xfrm>
          <a:prstGeom prst="rect">
            <a:avLst/>
          </a:prstGeom>
          <a:noFill/>
        </p:spPr>
        <p:txBody>
          <a:bodyPr wrap="none" rtlCol="0">
            <a:spAutoFit/>
          </a:bodyPr>
          <a:lstStyle/>
          <a:p>
            <a:r>
              <a:rPr lang="hu-HU" sz="2400" dirty="0" smtClean="0"/>
              <a:t>The </a:t>
            </a:r>
            <a:r>
              <a:rPr lang="hu-HU" sz="2400" dirty="0" err="1" smtClean="0"/>
              <a:t>Pearson</a:t>
            </a:r>
            <a:r>
              <a:rPr lang="hu-HU" sz="2400" dirty="0" smtClean="0"/>
              <a:t> </a:t>
            </a:r>
            <a:r>
              <a:rPr lang="hu-HU" sz="2400" dirty="0" err="1" smtClean="0"/>
              <a:t>correlation</a:t>
            </a:r>
            <a:endParaRPr lang="hu-HU" sz="2400" dirty="0"/>
          </a:p>
        </p:txBody>
      </p:sp>
    </p:spTree>
    <p:extLst>
      <p:ext uri="{BB962C8B-B14F-4D97-AF65-F5344CB8AC3E}">
        <p14:creationId xmlns:p14="http://schemas.microsoft.com/office/powerpoint/2010/main" val="778724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436914" y="470263"/>
            <a:ext cx="9248045" cy="584775"/>
          </a:xfrm>
          <a:prstGeom prst="rect">
            <a:avLst/>
          </a:prstGeom>
          <a:noFill/>
        </p:spPr>
        <p:txBody>
          <a:bodyPr wrap="none" rtlCol="0">
            <a:spAutoFit/>
          </a:bodyPr>
          <a:lstStyle/>
          <a:p>
            <a:r>
              <a:rPr lang="en-US" sz="3200" dirty="0" smtClean="0"/>
              <a:t>Kaiser-Meyer-</a:t>
            </a:r>
            <a:r>
              <a:rPr lang="en-US" sz="3200" dirty="0" err="1" smtClean="0"/>
              <a:t>Olkin</a:t>
            </a:r>
            <a:r>
              <a:rPr lang="en-US" sz="3200" dirty="0" smtClean="0"/>
              <a:t> (KMO) Test for Sampling Adequacy</a:t>
            </a:r>
            <a:endParaRPr lang="hu-HU" sz="3200" dirty="0"/>
          </a:p>
        </p:txBody>
      </p:sp>
      <p:sp>
        <p:nvSpPr>
          <p:cNvPr id="3" name="Szövegdoboz 2"/>
          <p:cNvSpPr txBox="1"/>
          <p:nvPr/>
        </p:nvSpPr>
        <p:spPr>
          <a:xfrm>
            <a:off x="1571001" y="3216921"/>
            <a:ext cx="7679538" cy="2677656"/>
          </a:xfrm>
          <a:prstGeom prst="rect">
            <a:avLst/>
          </a:prstGeom>
          <a:noFill/>
        </p:spPr>
        <p:txBody>
          <a:bodyPr wrap="none" rtlCol="0">
            <a:spAutoFit/>
          </a:bodyPr>
          <a:lstStyle/>
          <a:p>
            <a:pPr fontAlgn="base"/>
            <a:r>
              <a:rPr lang="en-US" sz="2400" b="0" i="0" dirty="0" smtClean="0">
                <a:effectLst/>
              </a:rPr>
              <a:t>For reference, Kaiser put the following values on the results:</a:t>
            </a:r>
          </a:p>
          <a:p>
            <a:pPr fontAlgn="base">
              <a:buFont typeface="Arial" panose="020B0604020202020204" pitchFamily="34" charset="0"/>
              <a:buChar char="•"/>
            </a:pPr>
            <a:r>
              <a:rPr lang="hu-HU" sz="2400" b="0" i="0" dirty="0" smtClean="0">
                <a:effectLst/>
              </a:rPr>
              <a:t>   </a:t>
            </a:r>
            <a:r>
              <a:rPr lang="en-US" sz="2400" b="0" i="0" dirty="0" smtClean="0">
                <a:effectLst/>
              </a:rPr>
              <a:t>0.00 to 0.49 unacceptable.</a:t>
            </a:r>
          </a:p>
          <a:p>
            <a:pPr fontAlgn="base">
              <a:buFont typeface="Arial" panose="020B0604020202020204" pitchFamily="34" charset="0"/>
              <a:buChar char="•"/>
            </a:pPr>
            <a:r>
              <a:rPr lang="hu-HU" sz="2400" b="0" i="0" dirty="0" smtClean="0">
                <a:effectLst/>
              </a:rPr>
              <a:t>   </a:t>
            </a:r>
            <a:r>
              <a:rPr lang="en-US" sz="2400" b="0" i="0" dirty="0" smtClean="0">
                <a:effectLst/>
              </a:rPr>
              <a:t>0.50 to 0.59 miserable.</a:t>
            </a:r>
          </a:p>
          <a:p>
            <a:pPr fontAlgn="base">
              <a:buFont typeface="Arial" panose="020B0604020202020204" pitchFamily="34" charset="0"/>
              <a:buChar char="•"/>
            </a:pPr>
            <a:r>
              <a:rPr lang="hu-HU" sz="2400" b="0" i="0" dirty="0" smtClean="0">
                <a:effectLst/>
              </a:rPr>
              <a:t>   </a:t>
            </a:r>
            <a:r>
              <a:rPr lang="en-US" sz="2400" b="0" i="0" dirty="0" smtClean="0">
                <a:effectLst/>
              </a:rPr>
              <a:t>0.60 to 0.69 mediocre.</a:t>
            </a:r>
          </a:p>
          <a:p>
            <a:pPr fontAlgn="base">
              <a:buFont typeface="Arial" panose="020B0604020202020204" pitchFamily="34" charset="0"/>
              <a:buChar char="•"/>
            </a:pPr>
            <a:r>
              <a:rPr lang="hu-HU" sz="2400" b="0" i="0" dirty="0" smtClean="0">
                <a:effectLst/>
              </a:rPr>
              <a:t>   </a:t>
            </a:r>
            <a:r>
              <a:rPr lang="en-US" sz="2400" b="0" i="0" dirty="0" smtClean="0">
                <a:effectLst/>
              </a:rPr>
              <a:t>0.70 to 0.79 middling.</a:t>
            </a:r>
          </a:p>
          <a:p>
            <a:pPr fontAlgn="base">
              <a:buFont typeface="Arial" panose="020B0604020202020204" pitchFamily="34" charset="0"/>
              <a:buChar char="•"/>
            </a:pPr>
            <a:r>
              <a:rPr lang="hu-HU" sz="2400" b="0" i="0" dirty="0" smtClean="0">
                <a:effectLst/>
              </a:rPr>
              <a:t>   </a:t>
            </a:r>
            <a:r>
              <a:rPr lang="en-US" sz="2400" b="0" i="0" dirty="0" smtClean="0">
                <a:effectLst/>
              </a:rPr>
              <a:t>0.80 to 0.89 meritorious.</a:t>
            </a:r>
          </a:p>
          <a:p>
            <a:pPr fontAlgn="base">
              <a:buFont typeface="Arial" panose="020B0604020202020204" pitchFamily="34" charset="0"/>
              <a:buChar char="•"/>
            </a:pPr>
            <a:r>
              <a:rPr lang="hu-HU" sz="2400" b="0" i="0" dirty="0" smtClean="0">
                <a:effectLst/>
              </a:rPr>
              <a:t>   </a:t>
            </a:r>
            <a:r>
              <a:rPr lang="en-US" sz="2400" b="0" i="0" dirty="0" smtClean="0">
                <a:effectLst/>
              </a:rPr>
              <a:t>0.90 to 1.00 marvelous.</a:t>
            </a:r>
          </a:p>
        </p:txBody>
      </p:sp>
      <p:sp>
        <p:nvSpPr>
          <p:cNvPr id="4" name="Szövegdoboz 3"/>
          <p:cNvSpPr txBox="1"/>
          <p:nvPr/>
        </p:nvSpPr>
        <p:spPr>
          <a:xfrm>
            <a:off x="497157" y="1708929"/>
            <a:ext cx="10502537" cy="1200329"/>
          </a:xfrm>
          <a:prstGeom prst="rect">
            <a:avLst/>
          </a:prstGeom>
          <a:noFill/>
        </p:spPr>
        <p:txBody>
          <a:bodyPr wrap="square" rtlCol="0">
            <a:spAutoFit/>
          </a:bodyPr>
          <a:lstStyle/>
          <a:p>
            <a:r>
              <a:rPr lang="en-US" sz="2400" dirty="0" smtClean="0"/>
              <a:t>Kaiser-Meyer-</a:t>
            </a:r>
            <a:r>
              <a:rPr lang="en-US" sz="2400" dirty="0" err="1" smtClean="0"/>
              <a:t>Olkin</a:t>
            </a:r>
            <a:r>
              <a:rPr lang="en-US" sz="2400" dirty="0" smtClean="0"/>
              <a:t> (KMO) Test is a measure of how suited your data is for Factor Analysis. The test measures sampling adequacy for each variable in the model and for the complete model.</a:t>
            </a:r>
            <a:endParaRPr lang="hu-HU" sz="2400" dirty="0"/>
          </a:p>
        </p:txBody>
      </p:sp>
    </p:spTree>
    <p:extLst>
      <p:ext uri="{BB962C8B-B14F-4D97-AF65-F5344CB8AC3E}">
        <p14:creationId xmlns:p14="http://schemas.microsoft.com/office/powerpoint/2010/main" val="89278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719739" y="1894114"/>
            <a:ext cx="1025306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Good factor analysis can be expected if there is a strong correlation between variables involved in the study. At this point, there is a chance that the common information space should be spanned by a small number of uncorrelated variables (they will be the common factors).</a:t>
            </a:r>
          </a:p>
          <a:p>
            <a:endParaRPr lang="en-US" sz="2400" dirty="0"/>
          </a:p>
          <a:p>
            <a:pPr marL="342900" indent="-342900">
              <a:buFont typeface="Arial" panose="020B0604020202020204" pitchFamily="34" charset="0"/>
              <a:buChar char="•"/>
            </a:pPr>
            <a:r>
              <a:rPr lang="en-US" sz="2400" dirty="0"/>
              <a:t>The variables that are poorly correlated with other variables should be omitted from factor analysis.</a:t>
            </a:r>
            <a:endParaRPr lang="hu-HU" sz="2400" dirty="0"/>
          </a:p>
        </p:txBody>
      </p:sp>
      <p:sp>
        <p:nvSpPr>
          <p:cNvPr id="3" name="Szövegdoboz 2"/>
          <p:cNvSpPr txBox="1"/>
          <p:nvPr/>
        </p:nvSpPr>
        <p:spPr>
          <a:xfrm>
            <a:off x="2403566" y="561703"/>
            <a:ext cx="5646867" cy="646331"/>
          </a:xfrm>
          <a:prstGeom prst="rect">
            <a:avLst/>
          </a:prstGeom>
          <a:noFill/>
        </p:spPr>
        <p:txBody>
          <a:bodyPr wrap="none" rtlCol="0">
            <a:spAutoFit/>
          </a:bodyPr>
          <a:lstStyle/>
          <a:p>
            <a:r>
              <a:rPr lang="hu-HU" sz="3600" dirty="0" err="1">
                <a:solidFill>
                  <a:srgbClr val="9A0000"/>
                </a:solidFill>
              </a:rPr>
              <a:t>Factor</a:t>
            </a:r>
            <a:r>
              <a:rPr lang="hu-HU" sz="3600" dirty="0">
                <a:solidFill>
                  <a:srgbClr val="9A0000"/>
                </a:solidFill>
              </a:rPr>
              <a:t> </a:t>
            </a:r>
            <a:r>
              <a:rPr lang="hu-HU" sz="3600" dirty="0" err="1">
                <a:solidFill>
                  <a:srgbClr val="9A0000"/>
                </a:solidFill>
              </a:rPr>
              <a:t>Analysis</a:t>
            </a:r>
            <a:r>
              <a:rPr lang="hu-HU" sz="3600" dirty="0">
                <a:solidFill>
                  <a:srgbClr val="9A0000"/>
                </a:solidFill>
              </a:rPr>
              <a:t> - </a:t>
            </a:r>
            <a:r>
              <a:rPr lang="hu-HU" sz="3600" dirty="0" err="1" smtClean="0">
                <a:solidFill>
                  <a:srgbClr val="9A0000"/>
                </a:solidFill>
              </a:rPr>
              <a:t>Introduction</a:t>
            </a:r>
            <a:endParaRPr lang="hu-HU" sz="3600" dirty="0">
              <a:solidFill>
                <a:srgbClr val="9A0000"/>
              </a:solidFill>
            </a:endParaRPr>
          </a:p>
        </p:txBody>
      </p:sp>
    </p:spTree>
    <p:extLst>
      <p:ext uri="{BB962C8B-B14F-4D97-AF65-F5344CB8AC3E}">
        <p14:creationId xmlns:p14="http://schemas.microsoft.com/office/powerpoint/2010/main" val="3450920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286000" y="470263"/>
            <a:ext cx="6755054" cy="707886"/>
          </a:xfrm>
          <a:prstGeom prst="rect">
            <a:avLst/>
          </a:prstGeom>
          <a:noFill/>
        </p:spPr>
        <p:txBody>
          <a:bodyPr wrap="none" rtlCol="0">
            <a:spAutoFit/>
          </a:bodyPr>
          <a:lstStyle/>
          <a:p>
            <a:r>
              <a:rPr lang="hu-HU" sz="4000" dirty="0" err="1"/>
              <a:t>Measure</a:t>
            </a:r>
            <a:r>
              <a:rPr lang="hu-HU" sz="4000" dirty="0"/>
              <a:t> of </a:t>
            </a:r>
            <a:r>
              <a:rPr lang="hu-HU" sz="4000" dirty="0" err="1"/>
              <a:t>Sampling</a:t>
            </a:r>
            <a:r>
              <a:rPr lang="hu-HU" sz="4000" dirty="0"/>
              <a:t> </a:t>
            </a:r>
            <a:r>
              <a:rPr lang="hu-HU" sz="4000" dirty="0" err="1"/>
              <a:t>Adequacy</a:t>
            </a:r>
            <a:endParaRPr lang="hu-HU" sz="4000" dirty="0"/>
          </a:p>
        </p:txBody>
      </p:sp>
      <p:sp>
        <p:nvSpPr>
          <p:cNvPr id="3" name="Szövegdoboz 2"/>
          <p:cNvSpPr txBox="1"/>
          <p:nvPr/>
        </p:nvSpPr>
        <p:spPr>
          <a:xfrm>
            <a:off x="1149532" y="4702629"/>
            <a:ext cx="9770432" cy="461665"/>
          </a:xfrm>
          <a:prstGeom prst="rect">
            <a:avLst/>
          </a:prstGeom>
          <a:noFill/>
        </p:spPr>
        <p:txBody>
          <a:bodyPr wrap="none" rtlCol="0">
            <a:spAutoFit/>
          </a:bodyPr>
          <a:lstStyle/>
          <a:p>
            <a:r>
              <a:rPr lang="en-US" sz="2400" dirty="0" smtClean="0"/>
              <a:t>From the start </a:t>
            </a:r>
            <a:r>
              <a:rPr lang="en-US" sz="2400" i="1" dirty="0" smtClean="0"/>
              <a:t>p</a:t>
            </a:r>
            <a:r>
              <a:rPr lang="en-US" sz="2400" dirty="0" smtClean="0"/>
              <a:t> variable, you should leave the ones having small </a:t>
            </a:r>
            <a:r>
              <a:rPr lang="en-US" sz="2400" dirty="0" err="1" smtClean="0"/>
              <a:t>MSA</a:t>
            </a:r>
            <a:r>
              <a:rPr lang="en-US" sz="2400" baseline="-25000" dirty="0" err="1" smtClean="0"/>
              <a:t>i</a:t>
            </a:r>
            <a:r>
              <a:rPr lang="en-US" sz="2400" dirty="0" smtClean="0"/>
              <a:t> value.</a:t>
            </a:r>
            <a:endParaRPr lang="hu-HU" sz="2400" dirty="0"/>
          </a:p>
        </p:txBody>
      </p:sp>
      <p:pic>
        <p:nvPicPr>
          <p:cNvPr id="4" name="Kép 3"/>
          <p:cNvPicPr>
            <a:picLocks noChangeAspect="1"/>
          </p:cNvPicPr>
          <p:nvPr/>
        </p:nvPicPr>
        <p:blipFill>
          <a:blip r:embed="rId2"/>
          <a:stretch>
            <a:fillRect/>
          </a:stretch>
        </p:blipFill>
        <p:spPr>
          <a:xfrm>
            <a:off x="3240157" y="2960517"/>
            <a:ext cx="4846740" cy="1402202"/>
          </a:xfrm>
          <a:prstGeom prst="rect">
            <a:avLst/>
          </a:prstGeom>
        </p:spPr>
      </p:pic>
      <p:sp>
        <p:nvSpPr>
          <p:cNvPr id="5" name="Szövegdoboz 4"/>
          <p:cNvSpPr txBox="1"/>
          <p:nvPr/>
        </p:nvSpPr>
        <p:spPr>
          <a:xfrm>
            <a:off x="1018903" y="1789611"/>
            <a:ext cx="10827956" cy="830997"/>
          </a:xfrm>
          <a:prstGeom prst="rect">
            <a:avLst/>
          </a:prstGeom>
          <a:noFill/>
        </p:spPr>
        <p:txBody>
          <a:bodyPr wrap="square" rtlCol="0">
            <a:spAutoFit/>
          </a:bodyPr>
          <a:lstStyle/>
          <a:p>
            <a:r>
              <a:rPr lang="en-US" sz="2400" dirty="0"/>
              <a:t>If the KMO statistic is not large enough, some variables for which MSA statistics are small are omitted. With this residual variables, the value of </a:t>
            </a:r>
            <a:r>
              <a:rPr lang="hu-HU" sz="2400" dirty="0" smtClean="0"/>
              <a:t>KMO</a:t>
            </a:r>
            <a:r>
              <a:rPr lang="en-US" sz="2400" dirty="0" smtClean="0"/>
              <a:t> </a:t>
            </a:r>
            <a:r>
              <a:rPr lang="en-US" sz="2400" dirty="0"/>
              <a:t>statistic increases.</a:t>
            </a:r>
            <a:endParaRPr lang="hu-HU" sz="2400" dirty="0"/>
          </a:p>
        </p:txBody>
      </p:sp>
    </p:spTree>
    <p:extLst>
      <p:ext uri="{BB962C8B-B14F-4D97-AF65-F5344CB8AC3E}">
        <p14:creationId xmlns:p14="http://schemas.microsoft.com/office/powerpoint/2010/main" val="1604092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01338" y="1410789"/>
            <a:ext cx="10622792" cy="4708981"/>
          </a:xfrm>
          <a:prstGeom prst="rect">
            <a:avLst/>
          </a:prstGeom>
          <a:noFill/>
        </p:spPr>
        <p:txBody>
          <a:bodyPr wrap="square" rtlCol="0">
            <a:spAutoFit/>
          </a:bodyPr>
          <a:lstStyle/>
          <a:p>
            <a:r>
              <a:rPr lang="en-US" sz="2000" dirty="0" smtClean="0"/>
              <a:t>Before being able to run the factor analysis, one should ensure that the data has an adequate level of </a:t>
            </a:r>
            <a:r>
              <a:rPr lang="en-US" sz="2000" dirty="0" err="1" smtClean="0"/>
              <a:t>multicolinearity</a:t>
            </a:r>
            <a:r>
              <a:rPr lang="en-US" sz="2000" dirty="0" smtClean="0"/>
              <a:t>, the </a:t>
            </a:r>
            <a:r>
              <a:rPr lang="en-US" sz="2000" dirty="0" err="1" smtClean="0"/>
              <a:t>multicolinearity</a:t>
            </a:r>
            <a:r>
              <a:rPr lang="en-US" sz="2000" dirty="0" smtClean="0"/>
              <a:t> issue is not desirable in regression analysis but it is a prerequisite here. Bartlett's measure tests the null hypothesis that the original correlation matrix is an identity matrix.</a:t>
            </a:r>
          </a:p>
          <a:p>
            <a:endParaRPr lang="en-US" sz="2000" dirty="0" smtClean="0"/>
          </a:p>
          <a:p>
            <a:r>
              <a:rPr lang="hu-HU" sz="2000" dirty="0" smtClean="0"/>
              <a:t>	</a:t>
            </a:r>
            <a:r>
              <a:rPr lang="en-US" sz="2000" dirty="0" smtClean="0"/>
              <a:t>H</a:t>
            </a:r>
            <a:r>
              <a:rPr lang="en-US" sz="2000" baseline="-25000" dirty="0" smtClean="0"/>
              <a:t>0</a:t>
            </a:r>
            <a:r>
              <a:rPr lang="en-US" sz="2000" dirty="0" smtClean="0"/>
              <a:t>:</a:t>
            </a:r>
            <a:r>
              <a:rPr lang="hu-HU" sz="2000" dirty="0" smtClean="0"/>
              <a:t>	</a:t>
            </a:r>
            <a:r>
              <a:rPr lang="en-US" sz="2000" dirty="0" smtClean="0"/>
              <a:t>The Correlation Matrix= </a:t>
            </a:r>
            <a:r>
              <a:rPr lang="hu-HU" sz="2000" dirty="0" smtClean="0"/>
              <a:t>E </a:t>
            </a:r>
            <a:r>
              <a:rPr lang="en-US" sz="2000" dirty="0" smtClean="0"/>
              <a:t>(Identity Matrix)</a:t>
            </a:r>
          </a:p>
          <a:p>
            <a:r>
              <a:rPr lang="hu-HU" sz="2000" dirty="0" smtClean="0"/>
              <a:t>	</a:t>
            </a:r>
            <a:r>
              <a:rPr lang="en-US" sz="2000" dirty="0" smtClean="0"/>
              <a:t>H</a:t>
            </a:r>
            <a:r>
              <a:rPr lang="en-US" sz="2000" baseline="-25000" dirty="0" smtClean="0"/>
              <a:t>1</a:t>
            </a:r>
            <a:r>
              <a:rPr lang="en-US" sz="2000" dirty="0" smtClean="0"/>
              <a:t>: </a:t>
            </a:r>
            <a:r>
              <a:rPr lang="hu-HU" sz="2000" dirty="0" smtClean="0"/>
              <a:t>	</a:t>
            </a:r>
            <a:r>
              <a:rPr lang="en-US" sz="2000" dirty="0" smtClean="0"/>
              <a:t>The Correlation Matrix≠ </a:t>
            </a:r>
            <a:r>
              <a:rPr lang="hu-HU" sz="2000" dirty="0" smtClean="0"/>
              <a:t>E </a:t>
            </a:r>
            <a:r>
              <a:rPr lang="en-US" sz="2000" dirty="0" smtClean="0"/>
              <a:t>(Identity Matrix)</a:t>
            </a:r>
          </a:p>
          <a:p>
            <a:endParaRPr lang="en-US" sz="2000" dirty="0" smtClean="0"/>
          </a:p>
          <a:p>
            <a:r>
              <a:rPr lang="en-US" sz="2000" dirty="0" smtClean="0"/>
              <a:t>The</a:t>
            </a:r>
            <a:r>
              <a:rPr lang="hu-HU" sz="2000" dirty="0" smtClean="0"/>
              <a:t> E</a:t>
            </a:r>
            <a:r>
              <a:rPr lang="en-US" sz="2000" dirty="0" smtClean="0"/>
              <a:t> identity matrix is the matrix in which all the diagonal elements are ones and the off diagonal elements are zeros. Meaning that there original data has no correlations among its variables.</a:t>
            </a:r>
          </a:p>
          <a:p>
            <a:endParaRPr lang="en-US" sz="2000" dirty="0" smtClean="0"/>
          </a:p>
          <a:p>
            <a:r>
              <a:rPr lang="en-US" sz="2000" dirty="0" smtClean="0"/>
              <a:t>Factor analysis cannot be performed on the data for which the correlation matrix is the identity matrix. Therefore, we want this test to be significant (i.e. has a significance value less than 0.05). If the P value is less than 0.05 we have to reject the null hypothesis thus there are some relationships between the variables we considered in the analysis.</a:t>
            </a:r>
            <a:endParaRPr lang="hu-HU" sz="2000" dirty="0"/>
          </a:p>
        </p:txBody>
      </p:sp>
      <p:sp>
        <p:nvSpPr>
          <p:cNvPr id="3" name="Szövegdoboz 2"/>
          <p:cNvSpPr txBox="1"/>
          <p:nvPr/>
        </p:nvSpPr>
        <p:spPr>
          <a:xfrm>
            <a:off x="2978331" y="326572"/>
            <a:ext cx="5742726" cy="707886"/>
          </a:xfrm>
          <a:prstGeom prst="rect">
            <a:avLst/>
          </a:prstGeom>
          <a:noFill/>
        </p:spPr>
        <p:txBody>
          <a:bodyPr wrap="none" rtlCol="0">
            <a:spAutoFit/>
          </a:bodyPr>
          <a:lstStyle/>
          <a:p>
            <a:r>
              <a:rPr lang="hu-HU" sz="4000" dirty="0" err="1" smtClean="0"/>
              <a:t>Bartlett’s</a:t>
            </a:r>
            <a:r>
              <a:rPr lang="hu-HU" sz="4000" dirty="0" smtClean="0"/>
              <a:t> Test of </a:t>
            </a:r>
            <a:r>
              <a:rPr lang="hu-HU" sz="4000" dirty="0" err="1" smtClean="0"/>
              <a:t>Sphericity</a:t>
            </a:r>
            <a:endParaRPr lang="hu-HU" sz="4000" dirty="0"/>
          </a:p>
        </p:txBody>
      </p:sp>
    </p:spTree>
    <p:extLst>
      <p:ext uri="{BB962C8B-B14F-4D97-AF65-F5344CB8AC3E}">
        <p14:creationId xmlns:p14="http://schemas.microsoft.com/office/powerpoint/2010/main" val="1126724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789611" y="404948"/>
            <a:ext cx="7601889" cy="707886"/>
          </a:xfrm>
          <a:prstGeom prst="rect">
            <a:avLst/>
          </a:prstGeom>
          <a:noFill/>
        </p:spPr>
        <p:txBody>
          <a:bodyPr wrap="none" rtlCol="0">
            <a:spAutoFit/>
          </a:bodyPr>
          <a:lstStyle/>
          <a:p>
            <a:r>
              <a:rPr lang="hu-HU" sz="4000" dirty="0" err="1" smtClean="0"/>
              <a:t>Principal</a:t>
            </a:r>
            <a:r>
              <a:rPr lang="hu-HU" sz="4000" dirty="0" smtClean="0"/>
              <a:t> </a:t>
            </a:r>
            <a:r>
              <a:rPr lang="hu-HU" sz="4000" dirty="0" err="1" smtClean="0"/>
              <a:t>Component</a:t>
            </a:r>
            <a:r>
              <a:rPr lang="hu-HU" sz="4000" dirty="0" smtClean="0"/>
              <a:t> </a:t>
            </a:r>
            <a:r>
              <a:rPr lang="hu-HU" sz="4000" dirty="0" err="1" smtClean="0"/>
              <a:t>Analysis</a:t>
            </a:r>
            <a:r>
              <a:rPr lang="hu-HU" sz="4000" dirty="0" smtClean="0"/>
              <a:t> (PCA)</a:t>
            </a:r>
            <a:endParaRPr lang="hu-HU" sz="4000" dirty="0"/>
          </a:p>
        </p:txBody>
      </p:sp>
      <p:sp>
        <p:nvSpPr>
          <p:cNvPr id="3" name="Szövegdoboz 2"/>
          <p:cNvSpPr txBox="1"/>
          <p:nvPr/>
        </p:nvSpPr>
        <p:spPr>
          <a:xfrm>
            <a:off x="509452" y="1907177"/>
            <a:ext cx="10457585" cy="3416320"/>
          </a:xfrm>
          <a:prstGeom prst="rect">
            <a:avLst/>
          </a:prstGeom>
          <a:noFill/>
        </p:spPr>
        <p:txBody>
          <a:bodyPr wrap="square" rtlCol="0">
            <a:spAutoFit/>
          </a:bodyPr>
          <a:lstStyle/>
          <a:p>
            <a:r>
              <a:rPr lang="en-US" sz="2400" dirty="0" smtClean="0"/>
              <a:t>A special case of the factor analysis. This method leads to radical dimension reduction. Instead of the originally used p variables we will express the statistical population </a:t>
            </a:r>
            <a:r>
              <a:rPr lang="en-US" sz="2400" dirty="0" err="1" smtClean="0"/>
              <a:t>wih</a:t>
            </a:r>
            <a:r>
              <a:rPr lang="en-US" sz="2400" dirty="0" smtClean="0"/>
              <a:t> </a:t>
            </a:r>
            <a:r>
              <a:rPr lang="en-US" sz="2400" i="1" dirty="0" smtClean="0"/>
              <a:t>k</a:t>
            </a:r>
            <a:r>
              <a:rPr lang="en-US" sz="2400" dirty="0" smtClean="0"/>
              <a:t> transformed variables, where </a:t>
            </a:r>
            <a:r>
              <a:rPr lang="en-US" sz="2400" i="1" dirty="0" smtClean="0"/>
              <a:t>k</a:t>
            </a:r>
            <a:r>
              <a:rPr lang="en-US" sz="2400" dirty="0" smtClean="0"/>
              <a:t>&lt;&lt;p.</a:t>
            </a:r>
            <a:endParaRPr lang="hu-HU" sz="2400" dirty="0" smtClean="0"/>
          </a:p>
          <a:p>
            <a:endParaRPr lang="en-US" sz="2400" dirty="0" smtClean="0"/>
          </a:p>
          <a:p>
            <a:r>
              <a:rPr lang="en-US" sz="2400" dirty="0" smtClean="0"/>
              <a:t>The conclusions of the </a:t>
            </a:r>
            <a:r>
              <a:rPr lang="en-US" sz="2400" i="1" dirty="0" smtClean="0"/>
              <a:t>k</a:t>
            </a:r>
            <a:r>
              <a:rPr lang="en-US" sz="2400" dirty="0" smtClean="0"/>
              <a:t>-dimensional statistical analyzes will also apply to the </a:t>
            </a:r>
            <a:r>
              <a:rPr lang="en-US" sz="2400" i="1" dirty="0" smtClean="0"/>
              <a:t>p</a:t>
            </a:r>
            <a:r>
              <a:rPr lang="en-US" sz="2400" dirty="0" smtClean="0"/>
              <a:t>-dimensional population. This can save you considerable costs. It is possible to illustrate the </a:t>
            </a:r>
            <a:r>
              <a:rPr lang="en-US" sz="2400" i="1" dirty="0" smtClean="0"/>
              <a:t>p</a:t>
            </a:r>
            <a:r>
              <a:rPr lang="en-US" sz="2400" dirty="0" smtClean="0"/>
              <a:t>&gt; 3 dimensional population (if </a:t>
            </a:r>
            <a:r>
              <a:rPr lang="en-US" sz="2400" i="1" dirty="0" smtClean="0"/>
              <a:t>k</a:t>
            </a:r>
            <a:r>
              <a:rPr lang="en-US" sz="2400" dirty="0" smtClean="0"/>
              <a:t> &lt;4) on the scatter dot graph.</a:t>
            </a:r>
          </a:p>
          <a:p>
            <a:endParaRPr lang="hu-HU" sz="2400" dirty="0" smtClean="0"/>
          </a:p>
          <a:p>
            <a:r>
              <a:rPr lang="en-US" sz="2400" dirty="0" smtClean="0"/>
              <a:t>Furthermore, the variables in the new space will be </a:t>
            </a:r>
            <a:r>
              <a:rPr lang="en-US" sz="2400" dirty="0" err="1" smtClean="0"/>
              <a:t>uncorralated</a:t>
            </a:r>
            <a:r>
              <a:rPr lang="en-US" sz="2400" dirty="0" smtClean="0"/>
              <a:t>.</a:t>
            </a:r>
            <a:endParaRPr lang="hu-HU" sz="2400" dirty="0"/>
          </a:p>
        </p:txBody>
      </p:sp>
    </p:spTree>
    <p:extLst>
      <p:ext uri="{BB962C8B-B14F-4D97-AF65-F5344CB8AC3E}">
        <p14:creationId xmlns:p14="http://schemas.microsoft.com/office/powerpoint/2010/main" val="2434043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82080" y="3261833"/>
            <a:ext cx="4689475" cy="3401433"/>
          </a:xfrm>
          <a:prstGeom prst="rect">
            <a:avLst/>
          </a:prstGeom>
        </p:spPr>
      </p:pic>
      <p:sp>
        <p:nvSpPr>
          <p:cNvPr id="3" name="Szövegdoboz 2"/>
          <p:cNvSpPr txBox="1"/>
          <p:nvPr/>
        </p:nvSpPr>
        <p:spPr>
          <a:xfrm>
            <a:off x="4572000" y="327378"/>
            <a:ext cx="2379882" cy="646331"/>
          </a:xfrm>
          <a:prstGeom prst="rect">
            <a:avLst/>
          </a:prstGeom>
          <a:noFill/>
        </p:spPr>
        <p:txBody>
          <a:bodyPr wrap="none" rtlCol="0">
            <a:spAutoFit/>
          </a:bodyPr>
          <a:lstStyle/>
          <a:p>
            <a:r>
              <a:rPr lang="hu-HU" sz="3600" dirty="0" smtClean="0"/>
              <a:t>An </a:t>
            </a:r>
            <a:r>
              <a:rPr lang="hu-HU" sz="3600" dirty="0" err="1" smtClean="0"/>
              <a:t>example</a:t>
            </a:r>
            <a:endParaRPr lang="hu-HU" sz="3600" dirty="0"/>
          </a:p>
        </p:txBody>
      </p:sp>
      <p:sp>
        <p:nvSpPr>
          <p:cNvPr id="4" name="Szövegdoboz 3"/>
          <p:cNvSpPr txBox="1"/>
          <p:nvPr/>
        </p:nvSpPr>
        <p:spPr>
          <a:xfrm>
            <a:off x="620890" y="973709"/>
            <a:ext cx="11289756" cy="1938992"/>
          </a:xfrm>
          <a:prstGeom prst="rect">
            <a:avLst/>
          </a:prstGeom>
          <a:noFill/>
        </p:spPr>
        <p:txBody>
          <a:bodyPr wrap="square" rtlCol="0">
            <a:spAutoFit/>
          </a:bodyPr>
          <a:lstStyle/>
          <a:p>
            <a:r>
              <a:rPr lang="en-US" sz="2400" dirty="0"/>
              <a:t>At the processing multispectral digital satellite images a problem </a:t>
            </a:r>
            <a:r>
              <a:rPr lang="en-US" sz="2400" dirty="0" smtClean="0"/>
              <a:t>arises </a:t>
            </a:r>
            <a:r>
              <a:rPr lang="en-US" sz="2400" dirty="0"/>
              <a:t>at displaying visual content. If the number of </a:t>
            </a:r>
            <a:r>
              <a:rPr lang="en-US" sz="2400" dirty="0" err="1" smtClean="0"/>
              <a:t>sp</a:t>
            </a:r>
            <a:r>
              <a:rPr lang="hu-HU" sz="2400" dirty="0" smtClean="0"/>
              <a:t>e</a:t>
            </a:r>
            <a:r>
              <a:rPr lang="en-US" sz="2400" dirty="0" err="1" smtClean="0"/>
              <a:t>ctrums</a:t>
            </a:r>
            <a:r>
              <a:rPr lang="en-US" sz="2400" dirty="0" smtClean="0"/>
              <a:t> </a:t>
            </a:r>
            <a:r>
              <a:rPr lang="en-US" sz="2400" dirty="0"/>
              <a:t>is more than three, then three must be selected for the </a:t>
            </a:r>
            <a:r>
              <a:rPr lang="en-US" sz="2400" b="1" dirty="0">
                <a:solidFill>
                  <a:srgbClr val="FF0000"/>
                </a:solidFill>
              </a:rPr>
              <a:t>R</a:t>
            </a:r>
            <a:r>
              <a:rPr lang="en-US" sz="2400" dirty="0"/>
              <a:t>, </a:t>
            </a:r>
            <a:r>
              <a:rPr lang="en-US" sz="2400" b="1" dirty="0">
                <a:solidFill>
                  <a:srgbClr val="92D050"/>
                </a:solidFill>
              </a:rPr>
              <a:t>G</a:t>
            </a:r>
            <a:r>
              <a:rPr lang="en-US" sz="2400" dirty="0"/>
              <a:t>, </a:t>
            </a:r>
            <a:r>
              <a:rPr lang="en-US" sz="2400" b="1" dirty="0">
                <a:solidFill>
                  <a:srgbClr val="0070C0"/>
                </a:solidFill>
              </a:rPr>
              <a:t>B</a:t>
            </a:r>
            <a:r>
              <a:rPr lang="en-US" sz="2400" dirty="0"/>
              <a:t> channels to make a composite image on the display. Choosing any three ones of the existing spectrums will result in significant visual loss. However, if you select the first three principal components for display, we get a much better solution.</a:t>
            </a:r>
            <a:endParaRPr lang="hu-HU" sz="2400" dirty="0"/>
          </a:p>
        </p:txBody>
      </p:sp>
    </p:spTree>
    <p:extLst>
      <p:ext uri="{BB962C8B-B14F-4D97-AF65-F5344CB8AC3E}">
        <p14:creationId xmlns:p14="http://schemas.microsoft.com/office/powerpoint/2010/main" val="686695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21626" y="371373"/>
            <a:ext cx="7955970" cy="1072989"/>
          </a:xfrm>
          <a:prstGeom prst="rect">
            <a:avLst/>
          </a:prstGeom>
        </p:spPr>
      </p:pic>
      <p:sp>
        <p:nvSpPr>
          <p:cNvPr id="3" name="Szövegdoboz 2"/>
          <p:cNvSpPr txBox="1"/>
          <p:nvPr/>
        </p:nvSpPr>
        <p:spPr>
          <a:xfrm>
            <a:off x="1084217" y="1567543"/>
            <a:ext cx="5591659" cy="461665"/>
          </a:xfrm>
          <a:prstGeom prst="rect">
            <a:avLst/>
          </a:prstGeom>
          <a:noFill/>
        </p:spPr>
        <p:txBody>
          <a:bodyPr wrap="none" rtlCol="0">
            <a:spAutoFit/>
          </a:bodyPr>
          <a:lstStyle/>
          <a:p>
            <a:r>
              <a:rPr lang="hu-HU" sz="2400" dirty="0" smtClean="0"/>
              <a:t>The </a:t>
            </a:r>
            <a:r>
              <a:rPr lang="hu-HU" sz="2400" dirty="0" err="1" smtClean="0"/>
              <a:t>principal</a:t>
            </a:r>
            <a:r>
              <a:rPr lang="hu-HU" sz="2400" dirty="0" smtClean="0"/>
              <a:t> </a:t>
            </a:r>
            <a:r>
              <a:rPr lang="hu-HU" sz="2400" dirty="0" err="1" smtClean="0"/>
              <a:t>component</a:t>
            </a:r>
            <a:r>
              <a:rPr lang="hu-HU" sz="2400" dirty="0" smtClean="0"/>
              <a:t> </a:t>
            </a:r>
            <a:r>
              <a:rPr lang="hu-HU" sz="2400" dirty="0" err="1" smtClean="0"/>
              <a:t>transformation</a:t>
            </a:r>
            <a:r>
              <a:rPr lang="hu-HU" sz="2400" dirty="0" smtClean="0"/>
              <a:t> is:</a:t>
            </a:r>
            <a:endParaRPr lang="hu-HU" sz="2400" dirty="0"/>
          </a:p>
        </p:txBody>
      </p:sp>
      <p:pic>
        <p:nvPicPr>
          <p:cNvPr id="4" name="Kép 3"/>
          <p:cNvPicPr>
            <a:picLocks noChangeAspect="1"/>
          </p:cNvPicPr>
          <p:nvPr/>
        </p:nvPicPr>
        <p:blipFill>
          <a:blip r:embed="rId3"/>
          <a:stretch>
            <a:fillRect/>
          </a:stretch>
        </p:blipFill>
        <p:spPr>
          <a:xfrm>
            <a:off x="2381107" y="2626477"/>
            <a:ext cx="5809992" cy="664522"/>
          </a:xfrm>
          <a:prstGeom prst="rect">
            <a:avLst/>
          </a:prstGeom>
        </p:spPr>
      </p:pic>
      <p:pic>
        <p:nvPicPr>
          <p:cNvPr id="5" name="Kép 4"/>
          <p:cNvPicPr>
            <a:picLocks noChangeAspect="1"/>
          </p:cNvPicPr>
          <p:nvPr/>
        </p:nvPicPr>
        <p:blipFill>
          <a:blip r:embed="rId4"/>
          <a:stretch>
            <a:fillRect/>
          </a:stretch>
        </p:blipFill>
        <p:spPr>
          <a:xfrm>
            <a:off x="896864" y="3769480"/>
            <a:ext cx="2743438" cy="573074"/>
          </a:xfrm>
          <a:prstGeom prst="rect">
            <a:avLst/>
          </a:prstGeom>
        </p:spPr>
      </p:pic>
      <p:sp>
        <p:nvSpPr>
          <p:cNvPr id="6" name="Szövegdoboz 5"/>
          <p:cNvSpPr txBox="1"/>
          <p:nvPr/>
        </p:nvSpPr>
        <p:spPr>
          <a:xfrm>
            <a:off x="4284617" y="3874357"/>
            <a:ext cx="4585166" cy="461665"/>
          </a:xfrm>
          <a:prstGeom prst="rect">
            <a:avLst/>
          </a:prstGeom>
          <a:noFill/>
        </p:spPr>
        <p:txBody>
          <a:bodyPr wrap="none" rtlCol="0">
            <a:spAutoFit/>
          </a:bodyPr>
          <a:lstStyle/>
          <a:p>
            <a:r>
              <a:rPr lang="hu-HU" sz="2400" dirty="0" err="1"/>
              <a:t>v</a:t>
            </a:r>
            <a:r>
              <a:rPr lang="hu-HU" sz="2400" dirty="0" err="1" smtClean="0"/>
              <a:t>ector</a:t>
            </a:r>
            <a:r>
              <a:rPr lang="hu-HU" sz="2400" dirty="0" smtClean="0"/>
              <a:t> of </a:t>
            </a:r>
            <a:r>
              <a:rPr lang="hu-HU" sz="2400" dirty="0" err="1" smtClean="0"/>
              <a:t>the</a:t>
            </a:r>
            <a:r>
              <a:rPr lang="hu-HU" sz="2400" dirty="0" smtClean="0"/>
              <a:t> </a:t>
            </a:r>
            <a:r>
              <a:rPr lang="hu-HU" sz="2400" dirty="0" err="1" smtClean="0"/>
              <a:t>principal</a:t>
            </a:r>
            <a:r>
              <a:rPr lang="hu-HU" sz="2400" dirty="0" smtClean="0"/>
              <a:t> </a:t>
            </a:r>
            <a:r>
              <a:rPr lang="hu-HU" sz="2400" dirty="0" err="1" smtClean="0"/>
              <a:t>components</a:t>
            </a:r>
            <a:endParaRPr lang="hu-HU" sz="2400" dirty="0"/>
          </a:p>
        </p:txBody>
      </p:sp>
      <p:sp>
        <p:nvSpPr>
          <p:cNvPr id="7" name="Szövegdoboz 6"/>
          <p:cNvSpPr txBox="1"/>
          <p:nvPr/>
        </p:nvSpPr>
        <p:spPr>
          <a:xfrm>
            <a:off x="8712925" y="2774072"/>
            <a:ext cx="3137975" cy="461665"/>
          </a:xfrm>
          <a:prstGeom prst="rect">
            <a:avLst/>
          </a:prstGeom>
          <a:noFill/>
        </p:spPr>
        <p:txBody>
          <a:bodyPr wrap="none" rtlCol="0">
            <a:spAutoFit/>
          </a:bodyPr>
          <a:lstStyle/>
          <a:p>
            <a:r>
              <a:rPr lang="hu-HU" sz="2400" dirty="0" smtClean="0"/>
              <a:t>(A </a:t>
            </a:r>
            <a:r>
              <a:rPr lang="hu-HU" sz="2400" dirty="0" err="1" smtClean="0"/>
              <a:t>special</a:t>
            </a:r>
            <a:r>
              <a:rPr lang="hu-HU" sz="2400" dirty="0" smtClean="0"/>
              <a:t> </a:t>
            </a:r>
            <a:r>
              <a:rPr lang="hu-HU" sz="2400" dirty="0" err="1" smtClean="0"/>
              <a:t>factor</a:t>
            </a:r>
            <a:r>
              <a:rPr lang="hu-HU" sz="2400" dirty="0" smtClean="0"/>
              <a:t> </a:t>
            </a:r>
            <a:r>
              <a:rPr lang="hu-HU" sz="2400" dirty="0" err="1" smtClean="0"/>
              <a:t>model</a:t>
            </a:r>
            <a:r>
              <a:rPr lang="hu-HU" sz="2400" dirty="0" smtClean="0"/>
              <a:t>)</a:t>
            </a:r>
            <a:endParaRPr lang="hu-HU" sz="2400" dirty="0"/>
          </a:p>
        </p:txBody>
      </p:sp>
      <p:pic>
        <p:nvPicPr>
          <p:cNvPr id="8" name="Kép 7"/>
          <p:cNvPicPr>
            <a:picLocks noChangeAspect="1"/>
          </p:cNvPicPr>
          <p:nvPr/>
        </p:nvPicPr>
        <p:blipFill>
          <a:blip r:embed="rId5"/>
          <a:stretch>
            <a:fillRect/>
          </a:stretch>
        </p:blipFill>
        <p:spPr>
          <a:xfrm>
            <a:off x="896864" y="5017367"/>
            <a:ext cx="2975106" cy="652329"/>
          </a:xfrm>
          <a:prstGeom prst="rect">
            <a:avLst/>
          </a:prstGeom>
        </p:spPr>
      </p:pic>
      <p:sp>
        <p:nvSpPr>
          <p:cNvPr id="9" name="Szövegdoboz 8"/>
          <p:cNvSpPr txBox="1"/>
          <p:nvPr/>
        </p:nvSpPr>
        <p:spPr>
          <a:xfrm>
            <a:off x="4467479" y="5138682"/>
            <a:ext cx="5110117" cy="461665"/>
          </a:xfrm>
          <a:prstGeom prst="rect">
            <a:avLst/>
          </a:prstGeom>
          <a:noFill/>
        </p:spPr>
        <p:txBody>
          <a:bodyPr wrap="none" rtlCol="0">
            <a:spAutoFit/>
          </a:bodyPr>
          <a:lstStyle/>
          <a:p>
            <a:r>
              <a:rPr lang="hu-HU" sz="2400" dirty="0" err="1"/>
              <a:t>m</a:t>
            </a:r>
            <a:r>
              <a:rPr lang="hu-HU" sz="2400" dirty="0" err="1" smtClean="0"/>
              <a:t>atrix</a:t>
            </a:r>
            <a:r>
              <a:rPr lang="hu-HU" sz="2400" dirty="0" smtClean="0"/>
              <a:t> of </a:t>
            </a:r>
            <a:r>
              <a:rPr lang="hu-HU" sz="2400" dirty="0" err="1" smtClean="0"/>
              <a:t>the</a:t>
            </a:r>
            <a:r>
              <a:rPr lang="hu-HU" sz="2400" dirty="0" smtClean="0"/>
              <a:t> </a:t>
            </a:r>
            <a:r>
              <a:rPr lang="hu-HU" sz="2400" dirty="0" err="1" smtClean="0"/>
              <a:t>principal</a:t>
            </a:r>
            <a:r>
              <a:rPr lang="hu-HU" sz="2400" dirty="0" smtClean="0"/>
              <a:t> </a:t>
            </a:r>
            <a:r>
              <a:rPr lang="hu-HU" sz="2400" dirty="0" err="1" smtClean="0"/>
              <a:t>direction</a:t>
            </a:r>
            <a:r>
              <a:rPr lang="hu-HU" sz="2400" dirty="0" smtClean="0"/>
              <a:t> </a:t>
            </a:r>
            <a:r>
              <a:rPr lang="hu-HU" sz="2400" dirty="0" err="1" smtClean="0"/>
              <a:t>vectors</a:t>
            </a:r>
            <a:endParaRPr lang="hu-HU" sz="2400" dirty="0"/>
          </a:p>
        </p:txBody>
      </p:sp>
    </p:spTree>
    <p:extLst>
      <p:ext uri="{BB962C8B-B14F-4D97-AF65-F5344CB8AC3E}">
        <p14:creationId xmlns:p14="http://schemas.microsoft.com/office/powerpoint/2010/main" val="920967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21626" y="371373"/>
            <a:ext cx="7955970" cy="1072989"/>
          </a:xfrm>
          <a:prstGeom prst="rect">
            <a:avLst/>
          </a:prstGeom>
        </p:spPr>
      </p:pic>
      <p:sp>
        <p:nvSpPr>
          <p:cNvPr id="3" name="Szövegdoboz 2"/>
          <p:cNvSpPr txBox="1"/>
          <p:nvPr/>
        </p:nvSpPr>
        <p:spPr>
          <a:xfrm>
            <a:off x="1031966" y="1854926"/>
            <a:ext cx="5650393" cy="461665"/>
          </a:xfrm>
          <a:prstGeom prst="rect">
            <a:avLst/>
          </a:prstGeom>
          <a:noFill/>
        </p:spPr>
        <p:txBody>
          <a:bodyPr wrap="none" rtlCol="0">
            <a:spAutoFit/>
          </a:bodyPr>
          <a:lstStyle/>
          <a:p>
            <a:r>
              <a:rPr lang="hu-HU" sz="2400" dirty="0" smtClean="0"/>
              <a:t>The </a:t>
            </a:r>
            <a:r>
              <a:rPr lang="hu-HU" sz="2400" dirty="0" err="1" smtClean="0"/>
              <a:t>principal</a:t>
            </a:r>
            <a:r>
              <a:rPr lang="hu-HU" sz="2400" dirty="0" smtClean="0"/>
              <a:t> </a:t>
            </a:r>
            <a:r>
              <a:rPr lang="hu-HU" sz="2400" dirty="0" err="1" smtClean="0"/>
              <a:t>components</a:t>
            </a:r>
            <a:r>
              <a:rPr lang="hu-HU" sz="2400" dirty="0" smtClean="0"/>
              <a:t> </a:t>
            </a:r>
            <a:r>
              <a:rPr lang="hu-HU" sz="2400" dirty="0" err="1" smtClean="0"/>
              <a:t>are</a:t>
            </a:r>
            <a:r>
              <a:rPr lang="hu-HU" sz="2400" dirty="0" smtClean="0"/>
              <a:t> </a:t>
            </a:r>
            <a:r>
              <a:rPr lang="hu-HU" sz="2400" dirty="0" err="1" smtClean="0"/>
              <a:t>uncorralated</a:t>
            </a:r>
            <a:r>
              <a:rPr lang="hu-HU" sz="2400" dirty="0" smtClean="0"/>
              <a:t>:</a:t>
            </a:r>
            <a:endParaRPr lang="hu-HU" sz="2400" dirty="0"/>
          </a:p>
        </p:txBody>
      </p:sp>
      <p:pic>
        <p:nvPicPr>
          <p:cNvPr id="4" name="Kép 3"/>
          <p:cNvPicPr>
            <a:picLocks noChangeAspect="1"/>
          </p:cNvPicPr>
          <p:nvPr/>
        </p:nvPicPr>
        <p:blipFill>
          <a:blip r:embed="rId3"/>
          <a:stretch>
            <a:fillRect/>
          </a:stretch>
        </p:blipFill>
        <p:spPr>
          <a:xfrm>
            <a:off x="7390452" y="1854926"/>
            <a:ext cx="1774090" cy="518205"/>
          </a:xfrm>
          <a:prstGeom prst="rect">
            <a:avLst/>
          </a:prstGeom>
        </p:spPr>
      </p:pic>
      <p:sp>
        <p:nvSpPr>
          <p:cNvPr id="5" name="Szövegdoboz 4"/>
          <p:cNvSpPr txBox="1"/>
          <p:nvPr/>
        </p:nvSpPr>
        <p:spPr>
          <a:xfrm>
            <a:off x="1031966" y="2913017"/>
            <a:ext cx="7142853" cy="461665"/>
          </a:xfrm>
          <a:prstGeom prst="rect">
            <a:avLst/>
          </a:prstGeom>
          <a:noFill/>
        </p:spPr>
        <p:txBody>
          <a:bodyPr wrap="none" rtlCol="0">
            <a:spAutoFit/>
          </a:bodyPr>
          <a:lstStyle/>
          <a:p>
            <a:r>
              <a:rPr lang="hu-HU" sz="2400" dirty="0" smtClean="0"/>
              <a:t>The </a:t>
            </a:r>
            <a:r>
              <a:rPr lang="hu-HU" sz="2400" dirty="0" err="1" smtClean="0"/>
              <a:t>importance</a:t>
            </a:r>
            <a:r>
              <a:rPr lang="hu-HU" sz="2400" dirty="0" smtClean="0"/>
              <a:t> of </a:t>
            </a:r>
            <a:r>
              <a:rPr lang="hu-HU" sz="2400" dirty="0" err="1" smtClean="0"/>
              <a:t>the</a:t>
            </a:r>
            <a:r>
              <a:rPr lang="hu-HU" sz="2400" dirty="0" smtClean="0"/>
              <a:t> </a:t>
            </a:r>
            <a:r>
              <a:rPr lang="hu-HU" sz="2400" dirty="0" err="1" smtClean="0"/>
              <a:t>principal</a:t>
            </a:r>
            <a:r>
              <a:rPr lang="hu-HU" sz="2400" dirty="0" smtClean="0"/>
              <a:t> </a:t>
            </a:r>
            <a:r>
              <a:rPr lang="hu-HU" sz="2400" dirty="0" err="1" smtClean="0"/>
              <a:t>components</a:t>
            </a:r>
            <a:r>
              <a:rPr lang="hu-HU" sz="2400" dirty="0" smtClean="0"/>
              <a:t> </a:t>
            </a:r>
            <a:r>
              <a:rPr lang="hu-HU" sz="2400" dirty="0" err="1" smtClean="0"/>
              <a:t>decreases</a:t>
            </a:r>
            <a:r>
              <a:rPr lang="hu-HU" sz="2400" dirty="0"/>
              <a:t>:</a:t>
            </a:r>
          </a:p>
        </p:txBody>
      </p:sp>
      <p:pic>
        <p:nvPicPr>
          <p:cNvPr id="7" name="Kép 6"/>
          <p:cNvPicPr>
            <a:picLocks noChangeAspect="1"/>
          </p:cNvPicPr>
          <p:nvPr/>
        </p:nvPicPr>
        <p:blipFill>
          <a:blip r:embed="rId4"/>
          <a:stretch>
            <a:fillRect/>
          </a:stretch>
        </p:blipFill>
        <p:spPr>
          <a:xfrm>
            <a:off x="6008750" y="3971108"/>
            <a:ext cx="3779848" cy="682811"/>
          </a:xfrm>
          <a:prstGeom prst="rect">
            <a:avLst/>
          </a:prstGeom>
        </p:spPr>
      </p:pic>
      <p:pic>
        <p:nvPicPr>
          <p:cNvPr id="8" name="Kép 7"/>
          <p:cNvPicPr>
            <a:picLocks noChangeAspect="1"/>
          </p:cNvPicPr>
          <p:nvPr/>
        </p:nvPicPr>
        <p:blipFill>
          <a:blip r:embed="rId5"/>
          <a:stretch>
            <a:fillRect/>
          </a:stretch>
        </p:blipFill>
        <p:spPr>
          <a:xfrm>
            <a:off x="1031966" y="3887231"/>
            <a:ext cx="4145034" cy="766688"/>
          </a:xfrm>
          <a:prstGeom prst="rect">
            <a:avLst/>
          </a:prstGeom>
        </p:spPr>
      </p:pic>
      <p:pic>
        <p:nvPicPr>
          <p:cNvPr id="9" name="Kép 8"/>
          <p:cNvPicPr>
            <a:picLocks noChangeAspect="1"/>
          </p:cNvPicPr>
          <p:nvPr/>
        </p:nvPicPr>
        <p:blipFill>
          <a:blip r:embed="rId6"/>
          <a:stretch>
            <a:fillRect/>
          </a:stretch>
        </p:blipFill>
        <p:spPr>
          <a:xfrm>
            <a:off x="1031966" y="5009291"/>
            <a:ext cx="2939798" cy="1019531"/>
          </a:xfrm>
          <a:prstGeom prst="rect">
            <a:avLst/>
          </a:prstGeom>
        </p:spPr>
      </p:pic>
      <p:pic>
        <p:nvPicPr>
          <p:cNvPr id="1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4526" y="5009291"/>
            <a:ext cx="6064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églalapbuborék 10"/>
          <p:cNvSpPr/>
          <p:nvPr/>
        </p:nvSpPr>
        <p:spPr>
          <a:xfrm>
            <a:off x="8595360" y="4578622"/>
            <a:ext cx="3135085" cy="2080537"/>
          </a:xfrm>
          <a:prstGeom prst="wedgeRectCallout">
            <a:avLst>
              <a:gd name="adj1" fmla="val -107499"/>
              <a:gd name="adj2" fmla="val 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S</a:t>
            </a:r>
            <a:r>
              <a:rPr lang="en-US" dirty="0" err="1" smtClean="0"/>
              <a:t>hows</a:t>
            </a:r>
            <a:r>
              <a:rPr lang="en-US" dirty="0" smtClean="0"/>
              <a:t> how many </a:t>
            </a:r>
            <a:r>
              <a:rPr lang="en-US" dirty="0" err="1" smtClean="0"/>
              <a:t>percents</a:t>
            </a:r>
            <a:r>
              <a:rPr lang="en-US" dirty="0" smtClean="0"/>
              <a:t> </a:t>
            </a:r>
            <a:r>
              <a:rPr lang="en-US" i="1" dirty="0" smtClean="0"/>
              <a:t>F</a:t>
            </a:r>
            <a:r>
              <a:rPr lang="en-US" i="1" baseline="-25000" dirty="0" smtClean="0"/>
              <a:t>i</a:t>
            </a:r>
            <a:r>
              <a:rPr lang="en-US" dirty="0" smtClean="0"/>
              <a:t> is being explained from the total variation</a:t>
            </a:r>
            <a:endParaRPr lang="hu-HU" dirty="0"/>
          </a:p>
        </p:txBody>
      </p:sp>
    </p:spTree>
    <p:extLst>
      <p:ext uri="{BB962C8B-B14F-4D97-AF65-F5344CB8AC3E}">
        <p14:creationId xmlns:p14="http://schemas.microsoft.com/office/powerpoint/2010/main" val="70077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21626" y="371373"/>
            <a:ext cx="7955970" cy="1072989"/>
          </a:xfrm>
          <a:prstGeom prst="rect">
            <a:avLst/>
          </a:prstGeom>
        </p:spPr>
      </p:pic>
      <p:sp>
        <p:nvSpPr>
          <p:cNvPr id="3" name="Szövegdoboz 2"/>
          <p:cNvSpPr txBox="1"/>
          <p:nvPr/>
        </p:nvSpPr>
        <p:spPr>
          <a:xfrm>
            <a:off x="1045029" y="1933303"/>
            <a:ext cx="1964769" cy="461665"/>
          </a:xfrm>
          <a:prstGeom prst="rect">
            <a:avLst/>
          </a:prstGeom>
          <a:noFill/>
        </p:spPr>
        <p:txBody>
          <a:bodyPr wrap="none" rtlCol="0">
            <a:spAutoFit/>
          </a:bodyPr>
          <a:lstStyle/>
          <a:p>
            <a:r>
              <a:rPr lang="hu-HU" sz="2400" dirty="0" smtClean="0"/>
              <a:t>The </a:t>
            </a:r>
            <a:r>
              <a:rPr lang="hu-HU" sz="2400" dirty="0" err="1" smtClean="0"/>
              <a:t>Scree</a:t>
            </a:r>
            <a:r>
              <a:rPr lang="hu-HU" sz="2400" dirty="0" smtClean="0"/>
              <a:t> </a:t>
            </a:r>
            <a:r>
              <a:rPr lang="hu-HU" sz="2400" dirty="0" err="1" smtClean="0"/>
              <a:t>Plot</a:t>
            </a:r>
            <a:endParaRPr lang="hu-HU" sz="2400" dirty="0"/>
          </a:p>
        </p:txBody>
      </p:sp>
      <p:pic>
        <p:nvPicPr>
          <p:cNvPr id="4" name="Kép 3"/>
          <p:cNvPicPr>
            <a:picLocks noChangeAspect="1"/>
          </p:cNvPicPr>
          <p:nvPr/>
        </p:nvPicPr>
        <p:blipFill>
          <a:blip r:embed="rId3"/>
          <a:stretch>
            <a:fillRect/>
          </a:stretch>
        </p:blipFill>
        <p:spPr>
          <a:xfrm>
            <a:off x="3635557" y="1644433"/>
            <a:ext cx="6279424" cy="4170025"/>
          </a:xfrm>
          <a:prstGeom prst="rect">
            <a:avLst/>
          </a:prstGeom>
        </p:spPr>
      </p:pic>
      <p:sp>
        <p:nvSpPr>
          <p:cNvPr id="6" name="Téglalapbuborék 5"/>
          <p:cNvSpPr/>
          <p:nvPr/>
        </p:nvSpPr>
        <p:spPr>
          <a:xfrm>
            <a:off x="822960" y="4245429"/>
            <a:ext cx="2186838" cy="2142308"/>
          </a:xfrm>
          <a:prstGeom prst="wedgeRectCallout">
            <a:avLst>
              <a:gd name="adj1" fmla="val 159198"/>
              <a:gd name="adj2" fmla="val -32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number of main components should be given there where the scree plot begins to be "flat".</a:t>
            </a:r>
            <a:endParaRPr lang="hu-HU" dirty="0"/>
          </a:p>
        </p:txBody>
      </p:sp>
    </p:spTree>
    <p:extLst>
      <p:ext uri="{BB962C8B-B14F-4D97-AF65-F5344CB8AC3E}">
        <p14:creationId xmlns:p14="http://schemas.microsoft.com/office/powerpoint/2010/main" val="73788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21626" y="371373"/>
            <a:ext cx="7955970" cy="1072989"/>
          </a:xfrm>
          <a:prstGeom prst="rect">
            <a:avLst/>
          </a:prstGeom>
        </p:spPr>
      </p:pic>
      <p:sp>
        <p:nvSpPr>
          <p:cNvPr id="3" name="Szövegdoboz 2"/>
          <p:cNvSpPr txBox="1"/>
          <p:nvPr/>
        </p:nvSpPr>
        <p:spPr>
          <a:xfrm>
            <a:off x="470263" y="1737360"/>
            <a:ext cx="4625753" cy="461665"/>
          </a:xfrm>
          <a:prstGeom prst="rect">
            <a:avLst/>
          </a:prstGeom>
          <a:noFill/>
        </p:spPr>
        <p:txBody>
          <a:bodyPr wrap="none" rtlCol="0">
            <a:spAutoFit/>
          </a:bodyPr>
          <a:lstStyle/>
          <a:p>
            <a:r>
              <a:rPr lang="hu-HU" sz="2400" dirty="0" err="1" smtClean="0"/>
              <a:t>Meaning</a:t>
            </a:r>
            <a:r>
              <a:rPr lang="hu-HU" sz="2400" dirty="0" smtClean="0"/>
              <a:t>  of </a:t>
            </a:r>
            <a:r>
              <a:rPr lang="hu-HU" sz="2400" dirty="0" err="1" smtClean="0"/>
              <a:t>the</a:t>
            </a:r>
            <a:r>
              <a:rPr lang="hu-HU" sz="2400" dirty="0" smtClean="0"/>
              <a:t> </a:t>
            </a:r>
            <a:r>
              <a:rPr lang="hu-HU" sz="2400" dirty="0" err="1" smtClean="0"/>
              <a:t>principal</a:t>
            </a:r>
            <a:r>
              <a:rPr lang="hu-HU" sz="2400" dirty="0" smtClean="0"/>
              <a:t> </a:t>
            </a:r>
            <a:r>
              <a:rPr lang="hu-HU" sz="2400" dirty="0" err="1" smtClean="0"/>
              <a:t>directions</a:t>
            </a:r>
            <a:endParaRPr lang="hu-HU" sz="2400" dirty="0"/>
          </a:p>
        </p:txBody>
      </p:sp>
      <p:pic>
        <p:nvPicPr>
          <p:cNvPr id="4" name="Kép 3"/>
          <p:cNvPicPr>
            <a:picLocks noChangeAspect="1"/>
          </p:cNvPicPr>
          <p:nvPr/>
        </p:nvPicPr>
        <p:blipFill>
          <a:blip r:embed="rId3"/>
          <a:stretch>
            <a:fillRect/>
          </a:stretch>
        </p:blipFill>
        <p:spPr>
          <a:xfrm>
            <a:off x="6257015" y="1593255"/>
            <a:ext cx="2133785" cy="749873"/>
          </a:xfrm>
          <a:prstGeom prst="rect">
            <a:avLst/>
          </a:prstGeom>
        </p:spPr>
      </p:pic>
      <p:sp>
        <p:nvSpPr>
          <p:cNvPr id="5" name="Szövegdoboz 4"/>
          <p:cNvSpPr txBox="1"/>
          <p:nvPr/>
        </p:nvSpPr>
        <p:spPr>
          <a:xfrm>
            <a:off x="796834" y="3056709"/>
            <a:ext cx="977319" cy="461665"/>
          </a:xfrm>
          <a:prstGeom prst="rect">
            <a:avLst/>
          </a:prstGeom>
          <a:noFill/>
        </p:spPr>
        <p:txBody>
          <a:bodyPr wrap="none" rtlCol="0">
            <a:spAutoFit/>
          </a:bodyPr>
          <a:lstStyle/>
          <a:p>
            <a:r>
              <a:rPr lang="hu-HU" sz="2400" dirty="0" err="1" smtClean="0"/>
              <a:t>where</a:t>
            </a:r>
            <a:endParaRPr lang="hu-HU" sz="2400" dirty="0"/>
          </a:p>
        </p:txBody>
      </p:sp>
      <p:pic>
        <p:nvPicPr>
          <p:cNvPr id="6" name="Kép 5"/>
          <p:cNvPicPr>
            <a:picLocks noChangeAspect="1"/>
          </p:cNvPicPr>
          <p:nvPr/>
        </p:nvPicPr>
        <p:blipFill>
          <a:blip r:embed="rId4"/>
          <a:stretch>
            <a:fillRect/>
          </a:stretch>
        </p:blipFill>
        <p:spPr>
          <a:xfrm>
            <a:off x="2466185" y="2961101"/>
            <a:ext cx="359695" cy="536494"/>
          </a:xfrm>
          <a:prstGeom prst="rect">
            <a:avLst/>
          </a:prstGeom>
        </p:spPr>
      </p:pic>
      <p:sp>
        <p:nvSpPr>
          <p:cNvPr id="7" name="Szövegdoboz 6"/>
          <p:cNvSpPr txBox="1"/>
          <p:nvPr/>
        </p:nvSpPr>
        <p:spPr>
          <a:xfrm>
            <a:off x="3334924" y="3056708"/>
            <a:ext cx="8630119" cy="461665"/>
          </a:xfrm>
          <a:prstGeom prst="rect">
            <a:avLst/>
          </a:prstGeom>
          <a:noFill/>
        </p:spPr>
        <p:txBody>
          <a:bodyPr wrap="none" rtlCol="0">
            <a:spAutoFit/>
          </a:bodyPr>
          <a:lstStyle/>
          <a:p>
            <a:r>
              <a:rPr lang="hu-HU" sz="2400" dirty="0"/>
              <a:t>i</a:t>
            </a:r>
            <a:r>
              <a:rPr lang="hu-HU" sz="2400" dirty="0" smtClean="0"/>
              <a:t>s </a:t>
            </a:r>
            <a:r>
              <a:rPr lang="hu-HU" sz="2400" dirty="0" err="1" smtClean="0"/>
              <a:t>the</a:t>
            </a:r>
            <a:r>
              <a:rPr lang="hu-HU" sz="2400" dirty="0" smtClean="0"/>
              <a:t> </a:t>
            </a:r>
            <a:r>
              <a:rPr lang="hu-HU" sz="2400" dirty="0" err="1" smtClean="0"/>
              <a:t>eigenvector</a:t>
            </a:r>
            <a:r>
              <a:rPr lang="hu-HU" sz="2400" dirty="0" smtClean="0"/>
              <a:t> of </a:t>
            </a:r>
            <a:r>
              <a:rPr lang="hu-HU" sz="2400" dirty="0" err="1" smtClean="0"/>
              <a:t>the</a:t>
            </a:r>
            <a:r>
              <a:rPr lang="hu-HU" sz="2400" dirty="0" smtClean="0"/>
              <a:t> </a:t>
            </a:r>
            <a:r>
              <a:rPr lang="hu-HU" sz="2400" dirty="0" err="1" smtClean="0"/>
              <a:t>covariance</a:t>
            </a:r>
            <a:r>
              <a:rPr lang="hu-HU" sz="2400" dirty="0" smtClean="0"/>
              <a:t> </a:t>
            </a:r>
            <a:r>
              <a:rPr lang="hu-HU" sz="2400" dirty="0" err="1" smtClean="0"/>
              <a:t>matrix</a:t>
            </a:r>
            <a:r>
              <a:rPr lang="hu-HU" sz="2400" dirty="0" smtClean="0"/>
              <a:t> </a:t>
            </a:r>
            <a:r>
              <a:rPr lang="hu-HU" sz="2400" dirty="0" err="1" smtClean="0"/>
              <a:t>to</a:t>
            </a:r>
            <a:r>
              <a:rPr lang="hu-HU" sz="2400" dirty="0" smtClean="0"/>
              <a:t> </a:t>
            </a:r>
            <a:r>
              <a:rPr lang="hu-HU" sz="2400" dirty="0" err="1" smtClean="0"/>
              <a:t>the</a:t>
            </a:r>
            <a:r>
              <a:rPr lang="hu-HU" sz="2400" dirty="0" smtClean="0"/>
              <a:t> </a:t>
            </a:r>
            <a:r>
              <a:rPr lang="hu-HU" sz="2400" dirty="0" err="1" smtClean="0"/>
              <a:t>largest</a:t>
            </a:r>
            <a:r>
              <a:rPr lang="hu-HU" sz="2400" dirty="0" smtClean="0"/>
              <a:t> </a:t>
            </a:r>
            <a:r>
              <a:rPr lang="hu-HU" sz="2400" dirty="0" err="1" smtClean="0"/>
              <a:t>eigenvalue</a:t>
            </a:r>
            <a:endParaRPr lang="hu-HU" sz="2400" dirty="0"/>
          </a:p>
        </p:txBody>
      </p:sp>
      <p:sp>
        <p:nvSpPr>
          <p:cNvPr id="8" name="Szövegdoboz 7"/>
          <p:cNvSpPr txBox="1"/>
          <p:nvPr/>
        </p:nvSpPr>
        <p:spPr>
          <a:xfrm>
            <a:off x="3336469" y="3724641"/>
            <a:ext cx="3987438" cy="461665"/>
          </a:xfrm>
          <a:prstGeom prst="rect">
            <a:avLst/>
          </a:prstGeom>
          <a:noFill/>
        </p:spPr>
        <p:txBody>
          <a:bodyPr wrap="none" rtlCol="0">
            <a:spAutoFit/>
          </a:bodyPr>
          <a:lstStyle/>
          <a:p>
            <a:r>
              <a:rPr lang="en-US" sz="2400" dirty="0" smtClean="0"/>
              <a:t>it carries the most information</a:t>
            </a:r>
            <a:endParaRPr lang="hu-HU" sz="2400" dirty="0"/>
          </a:p>
        </p:txBody>
      </p:sp>
      <p:pic>
        <p:nvPicPr>
          <p:cNvPr id="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6185" y="4286606"/>
            <a:ext cx="4159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zövegdoboz 9"/>
          <p:cNvSpPr txBox="1"/>
          <p:nvPr/>
        </p:nvSpPr>
        <p:spPr>
          <a:xfrm>
            <a:off x="3334924" y="4404593"/>
            <a:ext cx="6914970" cy="461665"/>
          </a:xfrm>
          <a:prstGeom prst="rect">
            <a:avLst/>
          </a:prstGeom>
          <a:noFill/>
        </p:spPr>
        <p:txBody>
          <a:bodyPr wrap="none" rtlCol="0">
            <a:spAutoFit/>
          </a:bodyPr>
          <a:lstStyle/>
          <a:p>
            <a:r>
              <a:rPr lang="en-US" sz="2400" dirty="0" smtClean="0"/>
              <a:t>is the e</a:t>
            </a:r>
            <a:r>
              <a:rPr lang="hu-HU" sz="2400" dirty="0" smtClean="0"/>
              <a:t>.</a:t>
            </a:r>
            <a:r>
              <a:rPr lang="en-US" sz="2400" dirty="0" smtClean="0"/>
              <a:t>v</a:t>
            </a:r>
            <a:r>
              <a:rPr lang="hu-HU" sz="2400" dirty="0" smtClean="0"/>
              <a:t>.</a:t>
            </a:r>
            <a:r>
              <a:rPr lang="en-US" sz="2400" dirty="0" smtClean="0"/>
              <a:t> of the c</a:t>
            </a:r>
            <a:r>
              <a:rPr lang="hu-HU" sz="2400" dirty="0" smtClean="0"/>
              <a:t>.</a:t>
            </a:r>
            <a:r>
              <a:rPr lang="en-US" sz="2400" dirty="0" smtClean="0"/>
              <a:t> m</a:t>
            </a:r>
            <a:r>
              <a:rPr lang="hu-HU" sz="2400" dirty="0" smtClean="0"/>
              <a:t>.</a:t>
            </a:r>
            <a:r>
              <a:rPr lang="en-US" sz="2400" dirty="0" smtClean="0"/>
              <a:t> to the </a:t>
            </a:r>
            <a:r>
              <a:rPr lang="hu-HU" sz="2400" dirty="0" err="1" smtClean="0"/>
              <a:t>second</a:t>
            </a:r>
            <a:r>
              <a:rPr lang="hu-HU" sz="2400" dirty="0" smtClean="0"/>
              <a:t> </a:t>
            </a:r>
            <a:r>
              <a:rPr lang="en-US" sz="2400" dirty="0" smtClean="0"/>
              <a:t>largest eigenvalue</a:t>
            </a:r>
          </a:p>
        </p:txBody>
      </p:sp>
      <p:sp>
        <p:nvSpPr>
          <p:cNvPr id="11" name="Szövegdoboz 10"/>
          <p:cNvSpPr txBox="1"/>
          <p:nvPr/>
        </p:nvSpPr>
        <p:spPr>
          <a:xfrm>
            <a:off x="1888366" y="5101572"/>
            <a:ext cx="9028049" cy="461665"/>
          </a:xfrm>
          <a:prstGeom prst="rect">
            <a:avLst/>
          </a:prstGeom>
          <a:noFill/>
        </p:spPr>
        <p:txBody>
          <a:bodyPr wrap="none" rtlCol="0">
            <a:spAutoFit/>
          </a:bodyPr>
          <a:lstStyle/>
          <a:p>
            <a:r>
              <a:rPr lang="en-US" sz="2400" dirty="0" smtClean="0"/>
              <a:t>It  carries the most information in the directions </a:t>
            </a:r>
            <a:r>
              <a:rPr lang="en-US" sz="2400" dirty="0" err="1" smtClean="0"/>
              <a:t>whics</a:t>
            </a:r>
            <a:r>
              <a:rPr lang="en-US" sz="2400" dirty="0" smtClean="0"/>
              <a:t> orthogonal onto</a:t>
            </a:r>
            <a:endParaRPr lang="hu-HU" sz="2400" dirty="0"/>
          </a:p>
        </p:txBody>
      </p:sp>
      <p:pic>
        <p:nvPicPr>
          <p:cNvPr id="12" name="Kép 11"/>
          <p:cNvPicPr>
            <a:picLocks noChangeAspect="1"/>
          </p:cNvPicPr>
          <p:nvPr/>
        </p:nvPicPr>
        <p:blipFill>
          <a:blip r:embed="rId6"/>
          <a:stretch>
            <a:fillRect/>
          </a:stretch>
        </p:blipFill>
        <p:spPr>
          <a:xfrm>
            <a:off x="11054018" y="5026743"/>
            <a:ext cx="359695" cy="536494"/>
          </a:xfrm>
          <a:prstGeom prst="rect">
            <a:avLst/>
          </a:prstGeom>
        </p:spPr>
      </p:pic>
      <p:sp>
        <p:nvSpPr>
          <p:cNvPr id="13" name="Szövegdoboz 12"/>
          <p:cNvSpPr txBox="1"/>
          <p:nvPr/>
        </p:nvSpPr>
        <p:spPr>
          <a:xfrm>
            <a:off x="2524845" y="5738447"/>
            <a:ext cx="242374" cy="923330"/>
          </a:xfrm>
          <a:prstGeom prst="rect">
            <a:avLst/>
          </a:prstGeom>
          <a:noFill/>
        </p:spPr>
        <p:txBody>
          <a:bodyPr wrap="none" rtlCol="0">
            <a:spAutoFit/>
          </a:bodyPr>
          <a:lstStyle/>
          <a:p>
            <a:r>
              <a:rPr lang="hu-HU" dirty="0" smtClean="0"/>
              <a:t>.</a:t>
            </a:r>
          </a:p>
          <a:p>
            <a:r>
              <a:rPr lang="hu-HU" dirty="0" smtClean="0"/>
              <a:t>.</a:t>
            </a:r>
          </a:p>
          <a:p>
            <a:r>
              <a:rPr lang="hu-HU" dirty="0"/>
              <a:t>.</a:t>
            </a:r>
          </a:p>
        </p:txBody>
      </p:sp>
    </p:spTree>
    <p:extLst>
      <p:ext uri="{BB962C8B-B14F-4D97-AF65-F5344CB8AC3E}">
        <p14:creationId xmlns:p14="http://schemas.microsoft.com/office/powerpoint/2010/main" val="3655698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822960" y="1554480"/>
            <a:ext cx="2769476" cy="461665"/>
          </a:xfrm>
          <a:prstGeom prst="rect">
            <a:avLst/>
          </a:prstGeom>
          <a:noFill/>
        </p:spPr>
        <p:txBody>
          <a:bodyPr wrap="none" rtlCol="0">
            <a:spAutoFit/>
          </a:bodyPr>
          <a:lstStyle/>
          <a:p>
            <a:r>
              <a:rPr lang="hu-HU" sz="2400" dirty="0" err="1" smtClean="0"/>
              <a:t>dimension</a:t>
            </a:r>
            <a:r>
              <a:rPr lang="hu-HU" sz="2400" dirty="0" smtClean="0"/>
              <a:t> </a:t>
            </a:r>
            <a:r>
              <a:rPr lang="hu-HU" sz="2400" dirty="0" err="1" smtClean="0"/>
              <a:t>reduction</a:t>
            </a:r>
            <a:endParaRPr lang="hu-HU" sz="2400" dirty="0"/>
          </a:p>
        </p:txBody>
      </p:sp>
      <p:pic>
        <p:nvPicPr>
          <p:cNvPr id="3" name="Kép 2"/>
          <p:cNvPicPr>
            <a:picLocks noChangeAspect="1"/>
          </p:cNvPicPr>
          <p:nvPr/>
        </p:nvPicPr>
        <p:blipFill>
          <a:blip r:embed="rId2"/>
          <a:stretch>
            <a:fillRect/>
          </a:stretch>
        </p:blipFill>
        <p:spPr>
          <a:xfrm>
            <a:off x="1621626" y="371373"/>
            <a:ext cx="7955970" cy="1072989"/>
          </a:xfrm>
          <a:prstGeom prst="rect">
            <a:avLst/>
          </a:prstGeom>
        </p:spPr>
      </p:pic>
      <p:pic>
        <p:nvPicPr>
          <p:cNvPr id="4" name="Kép 3"/>
          <p:cNvPicPr>
            <a:picLocks noChangeAspect="1"/>
          </p:cNvPicPr>
          <p:nvPr/>
        </p:nvPicPr>
        <p:blipFill>
          <a:blip r:embed="rId3"/>
          <a:stretch>
            <a:fillRect/>
          </a:stretch>
        </p:blipFill>
        <p:spPr>
          <a:xfrm>
            <a:off x="3770700" y="3561166"/>
            <a:ext cx="2560542" cy="853514"/>
          </a:xfrm>
          <a:prstGeom prst="rect">
            <a:avLst/>
          </a:prstGeom>
        </p:spPr>
      </p:pic>
      <p:sp>
        <p:nvSpPr>
          <p:cNvPr id="5" name="Szövegdoboz 4"/>
          <p:cNvSpPr txBox="1"/>
          <p:nvPr/>
        </p:nvSpPr>
        <p:spPr>
          <a:xfrm>
            <a:off x="653143" y="2373157"/>
            <a:ext cx="10241280" cy="830997"/>
          </a:xfrm>
          <a:prstGeom prst="rect">
            <a:avLst/>
          </a:prstGeom>
          <a:noFill/>
        </p:spPr>
        <p:txBody>
          <a:bodyPr wrap="square" rtlCol="0">
            <a:spAutoFit/>
          </a:bodyPr>
          <a:lstStyle/>
          <a:p>
            <a:r>
              <a:rPr lang="en-US" sz="2400" dirty="0" smtClean="0"/>
              <a:t>If instead of the original </a:t>
            </a:r>
            <a:r>
              <a:rPr lang="en-US" sz="2400" i="1" dirty="0" smtClean="0"/>
              <a:t>p</a:t>
            </a:r>
            <a:r>
              <a:rPr lang="en-US" sz="2400" dirty="0" smtClean="0"/>
              <a:t> variables, only the first </a:t>
            </a:r>
            <a:r>
              <a:rPr lang="en-US" sz="2400" i="1" dirty="0" smtClean="0"/>
              <a:t>k</a:t>
            </a:r>
            <a:r>
              <a:rPr lang="en-US" sz="2400" dirty="0" smtClean="0"/>
              <a:t> principal factor-vector is counted the lost information is merely:</a:t>
            </a:r>
            <a:endParaRPr lang="hu-HU" sz="2400" dirty="0"/>
          </a:p>
        </p:txBody>
      </p:sp>
    </p:spTree>
    <p:extLst>
      <p:ext uri="{BB962C8B-B14F-4D97-AF65-F5344CB8AC3E}">
        <p14:creationId xmlns:p14="http://schemas.microsoft.com/office/powerpoint/2010/main" val="3333938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66756" y="1598842"/>
            <a:ext cx="6401355" cy="2694666"/>
          </a:xfrm>
          <a:prstGeom prst="rect">
            <a:avLst/>
          </a:prstGeom>
        </p:spPr>
      </p:pic>
      <p:pic>
        <p:nvPicPr>
          <p:cNvPr id="3" name="Kép 2"/>
          <p:cNvPicPr>
            <a:picLocks noChangeAspect="1"/>
          </p:cNvPicPr>
          <p:nvPr/>
        </p:nvPicPr>
        <p:blipFill>
          <a:blip r:embed="rId3"/>
          <a:stretch>
            <a:fillRect/>
          </a:stretch>
        </p:blipFill>
        <p:spPr>
          <a:xfrm>
            <a:off x="1621626" y="371373"/>
            <a:ext cx="7955970" cy="1072989"/>
          </a:xfrm>
          <a:prstGeom prst="rect">
            <a:avLst/>
          </a:prstGeom>
        </p:spPr>
      </p:pic>
      <p:sp>
        <p:nvSpPr>
          <p:cNvPr id="4" name="Szövegdoboz 3"/>
          <p:cNvSpPr txBox="1"/>
          <p:nvPr/>
        </p:nvSpPr>
        <p:spPr>
          <a:xfrm>
            <a:off x="822960" y="1554480"/>
            <a:ext cx="2769476" cy="461665"/>
          </a:xfrm>
          <a:prstGeom prst="rect">
            <a:avLst/>
          </a:prstGeom>
          <a:noFill/>
        </p:spPr>
        <p:txBody>
          <a:bodyPr wrap="none" rtlCol="0">
            <a:spAutoFit/>
          </a:bodyPr>
          <a:lstStyle/>
          <a:p>
            <a:r>
              <a:rPr lang="hu-HU" sz="2400" dirty="0" err="1" smtClean="0"/>
              <a:t>dimension</a:t>
            </a:r>
            <a:r>
              <a:rPr lang="hu-HU" sz="2400" dirty="0" smtClean="0"/>
              <a:t> </a:t>
            </a:r>
            <a:r>
              <a:rPr lang="hu-HU" sz="2400" dirty="0" err="1" smtClean="0"/>
              <a:t>reduction</a:t>
            </a:r>
            <a:endParaRPr lang="hu-HU" sz="2400" dirty="0"/>
          </a:p>
        </p:txBody>
      </p:sp>
      <p:sp>
        <p:nvSpPr>
          <p:cNvPr id="5" name="Szövegdoboz 4"/>
          <p:cNvSpPr txBox="1"/>
          <p:nvPr/>
        </p:nvSpPr>
        <p:spPr>
          <a:xfrm>
            <a:off x="822960" y="4845904"/>
            <a:ext cx="9754586" cy="1569660"/>
          </a:xfrm>
          <a:prstGeom prst="rect">
            <a:avLst/>
          </a:prstGeom>
          <a:noFill/>
        </p:spPr>
        <p:txBody>
          <a:bodyPr wrap="square" rtlCol="0">
            <a:spAutoFit/>
          </a:bodyPr>
          <a:lstStyle/>
          <a:p>
            <a:r>
              <a:rPr lang="en-US" sz="2400" dirty="0" smtClean="0"/>
              <a:t>The first principal component direction (z1) is the direction of the straight line in plane X around where the </a:t>
            </a:r>
            <a:r>
              <a:rPr lang="hu-HU" sz="2400" dirty="0" err="1" smtClean="0"/>
              <a:t>largest</a:t>
            </a:r>
            <a:r>
              <a:rPr lang="en-US" sz="2400" dirty="0" smtClean="0"/>
              <a:t> of the scattering of the points.</a:t>
            </a:r>
          </a:p>
          <a:p>
            <a:r>
              <a:rPr lang="en-US" sz="2400" dirty="0" smtClean="0"/>
              <a:t> </a:t>
            </a:r>
            <a:endParaRPr lang="hu-HU" sz="2400" dirty="0" smtClean="0"/>
          </a:p>
          <a:p>
            <a:r>
              <a:rPr lang="en-US" sz="2400" dirty="0" smtClean="0"/>
              <a:t> The second main component direction (z2) is perpendicular to z1.</a:t>
            </a:r>
            <a:endParaRPr lang="hu-HU" sz="2400" dirty="0"/>
          </a:p>
        </p:txBody>
      </p:sp>
    </p:spTree>
    <p:extLst>
      <p:ext uri="{BB962C8B-B14F-4D97-AF65-F5344CB8AC3E}">
        <p14:creationId xmlns:p14="http://schemas.microsoft.com/office/powerpoint/2010/main" val="142856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34120" y="468494"/>
            <a:ext cx="7967526" cy="5981889"/>
          </a:xfrm>
          <a:prstGeom prst="rect">
            <a:avLst/>
          </a:prstGeom>
        </p:spPr>
      </p:pic>
    </p:spTree>
    <p:extLst>
      <p:ext uri="{BB962C8B-B14F-4D97-AF65-F5344CB8AC3E}">
        <p14:creationId xmlns:p14="http://schemas.microsoft.com/office/powerpoint/2010/main" val="31969651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21626" y="371373"/>
            <a:ext cx="7955970" cy="1072989"/>
          </a:xfrm>
          <a:prstGeom prst="rect">
            <a:avLst/>
          </a:prstGeom>
        </p:spPr>
      </p:pic>
      <p:pic>
        <p:nvPicPr>
          <p:cNvPr id="3" name="Kép 2"/>
          <p:cNvPicPr>
            <a:picLocks noChangeAspect="1"/>
          </p:cNvPicPr>
          <p:nvPr/>
        </p:nvPicPr>
        <p:blipFill>
          <a:blip r:embed="rId3"/>
          <a:stretch>
            <a:fillRect/>
          </a:stretch>
        </p:blipFill>
        <p:spPr>
          <a:xfrm>
            <a:off x="428625" y="1535802"/>
            <a:ext cx="11546370" cy="2278552"/>
          </a:xfrm>
          <a:prstGeom prst="rect">
            <a:avLst/>
          </a:prstGeom>
        </p:spPr>
      </p:pic>
      <p:pic>
        <p:nvPicPr>
          <p:cNvPr id="4" name="Kép 3"/>
          <p:cNvPicPr>
            <a:picLocks noChangeAspect="1"/>
          </p:cNvPicPr>
          <p:nvPr/>
        </p:nvPicPr>
        <p:blipFill>
          <a:blip r:embed="rId4"/>
          <a:stretch>
            <a:fillRect/>
          </a:stretch>
        </p:blipFill>
        <p:spPr>
          <a:xfrm>
            <a:off x="1621626" y="3814354"/>
            <a:ext cx="7474316" cy="2769326"/>
          </a:xfrm>
          <a:prstGeom prst="rect">
            <a:avLst/>
          </a:prstGeom>
        </p:spPr>
      </p:pic>
    </p:spTree>
    <p:extLst>
      <p:ext uri="{BB962C8B-B14F-4D97-AF65-F5344CB8AC3E}">
        <p14:creationId xmlns:p14="http://schemas.microsoft.com/office/powerpoint/2010/main" val="4001240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56709" y="597790"/>
            <a:ext cx="6664578" cy="898824"/>
          </a:xfrm>
          <a:prstGeom prst="rect">
            <a:avLst/>
          </a:prstGeom>
        </p:spPr>
      </p:pic>
      <p:sp>
        <p:nvSpPr>
          <p:cNvPr id="3" name="Szövegdoboz 2"/>
          <p:cNvSpPr txBox="1"/>
          <p:nvPr/>
        </p:nvSpPr>
        <p:spPr>
          <a:xfrm>
            <a:off x="927463" y="1685109"/>
            <a:ext cx="977319" cy="461665"/>
          </a:xfrm>
          <a:prstGeom prst="rect">
            <a:avLst/>
          </a:prstGeom>
          <a:noFill/>
        </p:spPr>
        <p:txBody>
          <a:bodyPr wrap="none" rtlCol="0">
            <a:spAutoFit/>
          </a:bodyPr>
          <a:lstStyle/>
          <a:p>
            <a:r>
              <a:rPr lang="hu-HU" sz="2400" dirty="0" err="1" smtClean="0"/>
              <a:t>where</a:t>
            </a:r>
            <a:endParaRPr lang="hu-HU" sz="2400" dirty="0"/>
          </a:p>
        </p:txBody>
      </p:sp>
      <p:pic>
        <p:nvPicPr>
          <p:cNvPr id="4" name="Kép 3"/>
          <p:cNvPicPr>
            <a:picLocks noChangeAspect="1"/>
          </p:cNvPicPr>
          <p:nvPr/>
        </p:nvPicPr>
        <p:blipFill>
          <a:blip r:embed="rId3"/>
          <a:stretch>
            <a:fillRect/>
          </a:stretch>
        </p:blipFill>
        <p:spPr>
          <a:xfrm>
            <a:off x="1765317" y="2336954"/>
            <a:ext cx="9125196" cy="3998531"/>
          </a:xfrm>
          <a:prstGeom prst="rect">
            <a:avLst/>
          </a:prstGeom>
        </p:spPr>
      </p:pic>
    </p:spTree>
    <p:extLst>
      <p:ext uri="{BB962C8B-B14F-4D97-AF65-F5344CB8AC3E}">
        <p14:creationId xmlns:p14="http://schemas.microsoft.com/office/powerpoint/2010/main" val="82100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643969" y="203057"/>
            <a:ext cx="6664578" cy="898824"/>
          </a:xfrm>
          <a:prstGeom prst="rect">
            <a:avLst/>
          </a:prstGeom>
        </p:spPr>
      </p:pic>
      <p:sp>
        <p:nvSpPr>
          <p:cNvPr id="5" name="Téglalap 4"/>
          <p:cNvSpPr/>
          <p:nvPr/>
        </p:nvSpPr>
        <p:spPr>
          <a:xfrm>
            <a:off x="548641" y="979714"/>
            <a:ext cx="10515600" cy="552559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6" name="Kép 5"/>
          <p:cNvPicPr>
            <a:picLocks noChangeAspect="1"/>
          </p:cNvPicPr>
          <p:nvPr/>
        </p:nvPicPr>
        <p:blipFill>
          <a:blip r:embed="rId3"/>
          <a:stretch>
            <a:fillRect/>
          </a:stretch>
        </p:blipFill>
        <p:spPr>
          <a:xfrm>
            <a:off x="833215" y="1101881"/>
            <a:ext cx="9988474" cy="5355271"/>
          </a:xfrm>
          <a:prstGeom prst="rect">
            <a:avLst/>
          </a:prstGeom>
        </p:spPr>
      </p:pic>
    </p:spTree>
    <p:extLst>
      <p:ext uri="{BB962C8B-B14F-4D97-AF65-F5344CB8AC3E}">
        <p14:creationId xmlns:p14="http://schemas.microsoft.com/office/powerpoint/2010/main" val="1275106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339737" y="305248"/>
            <a:ext cx="579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hu-HU" altLang="hu-HU" sz="4000" dirty="0" err="1">
                <a:latin typeface="Times New Roman" panose="02020603050405020304" pitchFamily="18" charset="0"/>
              </a:rPr>
              <a:t>I</a:t>
            </a:r>
            <a:r>
              <a:rPr lang="hu-HU" altLang="hu-HU" sz="4000" dirty="0" err="1" smtClean="0">
                <a:latin typeface="Times New Roman" panose="02020603050405020304" pitchFamily="18" charset="0"/>
              </a:rPr>
              <a:t>llustration</a:t>
            </a:r>
            <a:r>
              <a:rPr lang="hu-HU" altLang="hu-HU" sz="4000" dirty="0" smtClean="0">
                <a:latin typeface="Times New Roman" panose="02020603050405020304" pitchFamily="18" charset="0"/>
              </a:rPr>
              <a:t> in 3D</a:t>
            </a:r>
            <a:endParaRPr lang="hu-HU" altLang="hu-HU" sz="4000" dirty="0">
              <a:latin typeface="Times New Roman" panose="02020603050405020304" pitchFamily="18" charset="0"/>
            </a:endParaRPr>
          </a:p>
        </p:txBody>
      </p:sp>
      <p:sp>
        <p:nvSpPr>
          <p:cNvPr id="10" name="Text Box 9"/>
          <p:cNvSpPr txBox="1">
            <a:spLocks noChangeArrowheads="1"/>
          </p:cNvSpPr>
          <p:nvPr/>
        </p:nvSpPr>
        <p:spPr bwMode="auto">
          <a:xfrm>
            <a:off x="1794282" y="5177974"/>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hu-HU" altLang="hu-HU" sz="2400" dirty="0">
                <a:solidFill>
                  <a:srgbClr val="000000"/>
                </a:solidFill>
                <a:latin typeface="Times New Roman" panose="02020603050405020304" pitchFamily="18" charset="0"/>
              </a:rPr>
              <a:t>1. </a:t>
            </a:r>
            <a:r>
              <a:rPr lang="hu-HU" altLang="hu-HU" sz="2400" dirty="0" err="1" smtClean="0">
                <a:solidFill>
                  <a:srgbClr val="000000"/>
                </a:solidFill>
                <a:latin typeface="Times New Roman" panose="02020603050405020304" pitchFamily="18" charset="0"/>
              </a:rPr>
              <a:t>direction</a:t>
            </a:r>
            <a:endParaRPr lang="hu-HU" altLang="hu-HU" sz="2400" dirty="0">
              <a:solidFill>
                <a:srgbClr val="000000"/>
              </a:solidFill>
              <a:latin typeface="Times New Roman" panose="02020603050405020304" pitchFamily="18" charset="0"/>
            </a:endParaRPr>
          </a:p>
        </p:txBody>
      </p:sp>
      <p:sp>
        <p:nvSpPr>
          <p:cNvPr id="11" name="Text Box 10"/>
          <p:cNvSpPr txBox="1">
            <a:spLocks noChangeArrowheads="1"/>
          </p:cNvSpPr>
          <p:nvPr/>
        </p:nvSpPr>
        <p:spPr bwMode="auto">
          <a:xfrm>
            <a:off x="685800" y="1832386"/>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hu-HU" altLang="hu-HU" sz="2400" dirty="0">
                <a:solidFill>
                  <a:srgbClr val="000000"/>
                </a:solidFill>
                <a:latin typeface="Times New Roman" panose="02020603050405020304" pitchFamily="18" charset="0"/>
              </a:rPr>
              <a:t>3. </a:t>
            </a:r>
            <a:r>
              <a:rPr lang="hu-HU" altLang="hu-HU" sz="2400" dirty="0" err="1" smtClean="0">
                <a:solidFill>
                  <a:srgbClr val="000000"/>
                </a:solidFill>
                <a:latin typeface="Times New Roman" panose="02020603050405020304" pitchFamily="18" charset="0"/>
              </a:rPr>
              <a:t>direction</a:t>
            </a:r>
            <a:endParaRPr lang="hu-HU" altLang="hu-HU" sz="2400" dirty="0">
              <a:solidFill>
                <a:srgbClr val="000000"/>
              </a:solidFill>
              <a:latin typeface="Times New Roman" panose="02020603050405020304" pitchFamily="18" charset="0"/>
            </a:endParaRPr>
          </a:p>
          <a:p>
            <a:pPr algn="ctr" eaLnBrk="0" fontAlgn="base" hangingPunct="0">
              <a:spcBef>
                <a:spcPct val="0"/>
              </a:spcBef>
              <a:spcAft>
                <a:spcPct val="0"/>
              </a:spcAft>
            </a:pPr>
            <a:endParaRPr lang="hu-HU" altLang="hu-HU" sz="2400" dirty="0">
              <a:solidFill>
                <a:srgbClr val="000000"/>
              </a:solidFill>
              <a:latin typeface="Times New Roman" panose="02020603050405020304" pitchFamily="18" charset="0"/>
            </a:endParaRPr>
          </a:p>
        </p:txBody>
      </p:sp>
      <p:sp>
        <p:nvSpPr>
          <p:cNvPr id="12" name="Text Box 11"/>
          <p:cNvSpPr txBox="1">
            <a:spLocks noChangeArrowheads="1"/>
          </p:cNvSpPr>
          <p:nvPr/>
        </p:nvSpPr>
        <p:spPr bwMode="auto">
          <a:xfrm>
            <a:off x="5721075" y="5179367"/>
            <a:ext cx="236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hu-HU" altLang="hu-HU" sz="2400" dirty="0">
                <a:solidFill>
                  <a:srgbClr val="000000"/>
                </a:solidFill>
                <a:latin typeface="Times New Roman" panose="02020603050405020304" pitchFamily="18" charset="0"/>
              </a:rPr>
              <a:t>2. </a:t>
            </a:r>
            <a:r>
              <a:rPr lang="hu-HU" altLang="hu-HU" sz="2400" dirty="0" err="1" smtClean="0">
                <a:solidFill>
                  <a:srgbClr val="000000"/>
                </a:solidFill>
                <a:latin typeface="Times New Roman" panose="02020603050405020304" pitchFamily="18" charset="0"/>
              </a:rPr>
              <a:t>direction</a:t>
            </a:r>
            <a:endParaRPr lang="hu-HU" altLang="hu-HU" sz="2400" dirty="0">
              <a:solidFill>
                <a:srgbClr val="000000"/>
              </a:solidFill>
              <a:latin typeface="Times New Roman" panose="02020603050405020304" pitchFamily="18" charset="0"/>
            </a:endParaRPr>
          </a:p>
        </p:txBody>
      </p:sp>
      <p:sp>
        <p:nvSpPr>
          <p:cNvPr id="76" name="Text Box 75"/>
          <p:cNvSpPr txBox="1">
            <a:spLocks noChangeArrowheads="1"/>
          </p:cNvSpPr>
          <p:nvPr/>
        </p:nvSpPr>
        <p:spPr bwMode="auto">
          <a:xfrm>
            <a:off x="9103668" y="764945"/>
            <a:ext cx="285936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altLang="hu-HU" sz="2800" dirty="0" smtClean="0">
                <a:solidFill>
                  <a:srgbClr val="000000"/>
                </a:solidFill>
                <a:latin typeface="Times New Roman" panose="02020603050405020304" pitchFamily="18" charset="0"/>
              </a:rPr>
              <a:t>Axes do not form square right angles: variables are correlated!</a:t>
            </a:r>
            <a:endParaRPr lang="hu-HU" altLang="hu-HU" sz="2800" dirty="0">
              <a:solidFill>
                <a:srgbClr val="000000"/>
              </a:solidFill>
              <a:latin typeface="Times New Roman" panose="02020603050405020304" pitchFamily="18" charset="0"/>
            </a:endParaRPr>
          </a:p>
        </p:txBody>
      </p:sp>
      <p:pic>
        <p:nvPicPr>
          <p:cNvPr id="78" name="Kép 77"/>
          <p:cNvPicPr>
            <a:picLocks noChangeAspect="1"/>
          </p:cNvPicPr>
          <p:nvPr/>
        </p:nvPicPr>
        <p:blipFill>
          <a:blip r:embed="rId2"/>
          <a:stretch>
            <a:fillRect/>
          </a:stretch>
        </p:blipFill>
        <p:spPr>
          <a:xfrm>
            <a:off x="2247900" y="1249150"/>
            <a:ext cx="6840528" cy="4029188"/>
          </a:xfrm>
          <a:prstGeom prst="rect">
            <a:avLst/>
          </a:prstGeom>
        </p:spPr>
      </p:pic>
      <p:pic>
        <p:nvPicPr>
          <p:cNvPr id="79" name="Kép 78"/>
          <p:cNvPicPr>
            <a:picLocks noChangeAspect="1"/>
          </p:cNvPicPr>
          <p:nvPr/>
        </p:nvPicPr>
        <p:blipFill>
          <a:blip r:embed="rId3"/>
          <a:stretch>
            <a:fillRect/>
          </a:stretch>
        </p:blipFill>
        <p:spPr>
          <a:xfrm>
            <a:off x="2743200" y="1463372"/>
            <a:ext cx="1377815" cy="2280102"/>
          </a:xfrm>
          <a:prstGeom prst="rect">
            <a:avLst/>
          </a:prstGeom>
        </p:spPr>
      </p:pic>
      <p:sp>
        <p:nvSpPr>
          <p:cNvPr id="80" name="Line 7"/>
          <p:cNvSpPr>
            <a:spLocks noChangeShapeType="1"/>
          </p:cNvSpPr>
          <p:nvPr/>
        </p:nvSpPr>
        <p:spPr bwMode="auto">
          <a:xfrm flipV="1">
            <a:off x="2727960" y="3533626"/>
            <a:ext cx="2209800" cy="2286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1" name="Line 6"/>
          <p:cNvSpPr>
            <a:spLocks noChangeShapeType="1"/>
          </p:cNvSpPr>
          <p:nvPr/>
        </p:nvSpPr>
        <p:spPr bwMode="auto">
          <a:xfrm>
            <a:off x="2727960" y="3742579"/>
            <a:ext cx="2743200" cy="10668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pic>
        <p:nvPicPr>
          <p:cNvPr id="82" name="Kép 81"/>
          <p:cNvPicPr>
            <a:picLocks noChangeAspect="1"/>
          </p:cNvPicPr>
          <p:nvPr/>
        </p:nvPicPr>
        <p:blipFill>
          <a:blip r:embed="rId4"/>
          <a:stretch>
            <a:fillRect/>
          </a:stretch>
        </p:blipFill>
        <p:spPr>
          <a:xfrm>
            <a:off x="2776463" y="2364632"/>
            <a:ext cx="6120914" cy="1554615"/>
          </a:xfrm>
          <a:prstGeom prst="rect">
            <a:avLst/>
          </a:prstGeom>
        </p:spPr>
      </p:pic>
      <p:grpSp>
        <p:nvGrpSpPr>
          <p:cNvPr id="83" name="Group 12"/>
          <p:cNvGrpSpPr>
            <a:grpSpLocks/>
          </p:cNvGrpSpPr>
          <p:nvPr/>
        </p:nvGrpSpPr>
        <p:grpSpPr bwMode="auto">
          <a:xfrm>
            <a:off x="2937282" y="2428427"/>
            <a:ext cx="5638800" cy="1524000"/>
            <a:chOff x="1056" y="2064"/>
            <a:chExt cx="3552" cy="960"/>
          </a:xfrm>
        </p:grpSpPr>
        <p:sp>
          <p:nvSpPr>
            <p:cNvPr id="84" name="Oval 13"/>
            <p:cNvSpPr>
              <a:spLocks noChangeArrowheads="1"/>
            </p:cNvSpPr>
            <p:nvPr/>
          </p:nvSpPr>
          <p:spPr bwMode="auto">
            <a:xfrm>
              <a:off x="4320" y="206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5" name="Oval 14"/>
            <p:cNvSpPr>
              <a:spLocks noChangeArrowheads="1"/>
            </p:cNvSpPr>
            <p:nvPr/>
          </p:nvSpPr>
          <p:spPr bwMode="auto">
            <a:xfrm>
              <a:off x="4416"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6" name="Oval 15"/>
            <p:cNvSpPr>
              <a:spLocks noChangeArrowheads="1"/>
            </p:cNvSpPr>
            <p:nvPr/>
          </p:nvSpPr>
          <p:spPr bwMode="auto">
            <a:xfrm>
              <a:off x="4320"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7" name="Oval 16"/>
            <p:cNvSpPr>
              <a:spLocks noChangeArrowheads="1"/>
            </p:cNvSpPr>
            <p:nvPr/>
          </p:nvSpPr>
          <p:spPr bwMode="auto">
            <a:xfrm>
              <a:off x="4560"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8" name="Oval 17"/>
            <p:cNvSpPr>
              <a:spLocks noChangeArrowheads="1"/>
            </p:cNvSpPr>
            <p:nvPr/>
          </p:nvSpPr>
          <p:spPr bwMode="auto">
            <a:xfrm>
              <a:off x="4128"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9" name="Oval 18"/>
            <p:cNvSpPr>
              <a:spLocks noChangeArrowheads="1"/>
            </p:cNvSpPr>
            <p:nvPr/>
          </p:nvSpPr>
          <p:spPr bwMode="auto">
            <a:xfrm>
              <a:off x="4032" y="220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0" name="Oval 19"/>
            <p:cNvSpPr>
              <a:spLocks noChangeArrowheads="1"/>
            </p:cNvSpPr>
            <p:nvPr/>
          </p:nvSpPr>
          <p:spPr bwMode="auto">
            <a:xfrm>
              <a:off x="1056"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1" name="Oval 20"/>
            <p:cNvSpPr>
              <a:spLocks noChangeArrowheads="1"/>
            </p:cNvSpPr>
            <p:nvPr/>
          </p:nvSpPr>
          <p:spPr bwMode="auto">
            <a:xfrm>
              <a:off x="3840"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2" name="Oval 21"/>
            <p:cNvSpPr>
              <a:spLocks noChangeArrowheads="1"/>
            </p:cNvSpPr>
            <p:nvPr/>
          </p:nvSpPr>
          <p:spPr bwMode="auto">
            <a:xfrm>
              <a:off x="3744"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3" name="Oval 22"/>
            <p:cNvSpPr>
              <a:spLocks noChangeArrowheads="1"/>
            </p:cNvSpPr>
            <p:nvPr/>
          </p:nvSpPr>
          <p:spPr bwMode="auto">
            <a:xfrm>
              <a:off x="4512"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4" name="Oval 23"/>
            <p:cNvSpPr>
              <a:spLocks noChangeArrowheads="1"/>
            </p:cNvSpPr>
            <p:nvPr/>
          </p:nvSpPr>
          <p:spPr bwMode="auto">
            <a:xfrm>
              <a:off x="1680"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5" name="Oval 24"/>
            <p:cNvSpPr>
              <a:spLocks noChangeArrowheads="1"/>
            </p:cNvSpPr>
            <p:nvPr/>
          </p:nvSpPr>
          <p:spPr bwMode="auto">
            <a:xfrm>
              <a:off x="1824"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6" name="Oval 25"/>
            <p:cNvSpPr>
              <a:spLocks noChangeArrowheads="1"/>
            </p:cNvSpPr>
            <p:nvPr/>
          </p:nvSpPr>
          <p:spPr bwMode="auto">
            <a:xfrm>
              <a:off x="1872"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7" name="Oval 26"/>
            <p:cNvSpPr>
              <a:spLocks noChangeArrowheads="1"/>
            </p:cNvSpPr>
            <p:nvPr/>
          </p:nvSpPr>
          <p:spPr bwMode="auto">
            <a:xfrm>
              <a:off x="2016"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8" name="Oval 27"/>
            <p:cNvSpPr>
              <a:spLocks noChangeArrowheads="1"/>
            </p:cNvSpPr>
            <p:nvPr/>
          </p:nvSpPr>
          <p:spPr bwMode="auto">
            <a:xfrm>
              <a:off x="1344"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9" name="Oval 28"/>
            <p:cNvSpPr>
              <a:spLocks noChangeArrowheads="1"/>
            </p:cNvSpPr>
            <p:nvPr/>
          </p:nvSpPr>
          <p:spPr bwMode="auto">
            <a:xfrm>
              <a:off x="2448"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0" name="Oval 29"/>
            <p:cNvSpPr>
              <a:spLocks noChangeArrowheads="1"/>
            </p:cNvSpPr>
            <p:nvPr/>
          </p:nvSpPr>
          <p:spPr bwMode="auto">
            <a:xfrm>
              <a:off x="1392"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1" name="Oval 30"/>
            <p:cNvSpPr>
              <a:spLocks noChangeArrowheads="1"/>
            </p:cNvSpPr>
            <p:nvPr/>
          </p:nvSpPr>
          <p:spPr bwMode="auto">
            <a:xfrm>
              <a:off x="2784"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2" name="Oval 31"/>
            <p:cNvSpPr>
              <a:spLocks noChangeArrowheads="1"/>
            </p:cNvSpPr>
            <p:nvPr/>
          </p:nvSpPr>
          <p:spPr bwMode="auto">
            <a:xfrm>
              <a:off x="2688"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3" name="Oval 32"/>
            <p:cNvSpPr>
              <a:spLocks noChangeArrowheads="1"/>
            </p:cNvSpPr>
            <p:nvPr/>
          </p:nvSpPr>
          <p:spPr bwMode="auto">
            <a:xfrm>
              <a:off x="2880"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4" name="Oval 33"/>
            <p:cNvSpPr>
              <a:spLocks noChangeArrowheads="1"/>
            </p:cNvSpPr>
            <p:nvPr/>
          </p:nvSpPr>
          <p:spPr bwMode="auto">
            <a:xfrm>
              <a:off x="2976"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5" name="Oval 34"/>
            <p:cNvSpPr>
              <a:spLocks noChangeArrowheads="1"/>
            </p:cNvSpPr>
            <p:nvPr/>
          </p:nvSpPr>
          <p:spPr bwMode="auto">
            <a:xfrm>
              <a:off x="2928"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6" name="Oval 35"/>
            <p:cNvSpPr>
              <a:spLocks noChangeArrowheads="1"/>
            </p:cNvSpPr>
            <p:nvPr/>
          </p:nvSpPr>
          <p:spPr bwMode="auto">
            <a:xfrm>
              <a:off x="3120"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7" name="Oval 36"/>
            <p:cNvSpPr>
              <a:spLocks noChangeArrowheads="1"/>
            </p:cNvSpPr>
            <p:nvPr/>
          </p:nvSpPr>
          <p:spPr bwMode="auto">
            <a:xfrm>
              <a:off x="3408"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8" name="Oval 37"/>
            <p:cNvSpPr>
              <a:spLocks noChangeArrowheads="1"/>
            </p:cNvSpPr>
            <p:nvPr/>
          </p:nvSpPr>
          <p:spPr bwMode="auto">
            <a:xfrm>
              <a:off x="3744"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9" name="Oval 38"/>
            <p:cNvSpPr>
              <a:spLocks noChangeArrowheads="1"/>
            </p:cNvSpPr>
            <p:nvPr/>
          </p:nvSpPr>
          <p:spPr bwMode="auto">
            <a:xfrm>
              <a:off x="3504"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0" name="Oval 39"/>
            <p:cNvSpPr>
              <a:spLocks noChangeArrowheads="1"/>
            </p:cNvSpPr>
            <p:nvPr/>
          </p:nvSpPr>
          <p:spPr bwMode="auto">
            <a:xfrm>
              <a:off x="1440"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1" name="Oval 40"/>
            <p:cNvSpPr>
              <a:spLocks noChangeArrowheads="1"/>
            </p:cNvSpPr>
            <p:nvPr/>
          </p:nvSpPr>
          <p:spPr bwMode="auto">
            <a:xfrm>
              <a:off x="1536"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2" name="Oval 41"/>
            <p:cNvSpPr>
              <a:spLocks noChangeArrowheads="1"/>
            </p:cNvSpPr>
            <p:nvPr/>
          </p:nvSpPr>
          <p:spPr bwMode="auto">
            <a:xfrm>
              <a:off x="1680"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3" name="Oval 42"/>
            <p:cNvSpPr>
              <a:spLocks noChangeArrowheads="1"/>
            </p:cNvSpPr>
            <p:nvPr/>
          </p:nvSpPr>
          <p:spPr bwMode="auto">
            <a:xfrm>
              <a:off x="2160" y="297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4" name="Oval 43"/>
            <p:cNvSpPr>
              <a:spLocks noChangeArrowheads="1"/>
            </p:cNvSpPr>
            <p:nvPr/>
          </p:nvSpPr>
          <p:spPr bwMode="auto">
            <a:xfrm>
              <a:off x="2160"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5" name="Oval 44"/>
            <p:cNvSpPr>
              <a:spLocks noChangeArrowheads="1"/>
            </p:cNvSpPr>
            <p:nvPr/>
          </p:nvSpPr>
          <p:spPr bwMode="auto">
            <a:xfrm>
              <a:off x="3312"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6" name="Oval 45"/>
            <p:cNvSpPr>
              <a:spLocks noChangeArrowheads="1"/>
            </p:cNvSpPr>
            <p:nvPr/>
          </p:nvSpPr>
          <p:spPr bwMode="auto">
            <a:xfrm>
              <a:off x="2640"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7" name="Oval 46"/>
            <p:cNvSpPr>
              <a:spLocks noChangeArrowheads="1"/>
            </p:cNvSpPr>
            <p:nvPr/>
          </p:nvSpPr>
          <p:spPr bwMode="auto">
            <a:xfrm>
              <a:off x="2448"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8" name="Oval 47"/>
            <p:cNvSpPr>
              <a:spLocks noChangeArrowheads="1"/>
            </p:cNvSpPr>
            <p:nvPr/>
          </p:nvSpPr>
          <p:spPr bwMode="auto">
            <a:xfrm>
              <a:off x="2640"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19" name="Oval 48"/>
            <p:cNvSpPr>
              <a:spLocks noChangeArrowheads="1"/>
            </p:cNvSpPr>
            <p:nvPr/>
          </p:nvSpPr>
          <p:spPr bwMode="auto">
            <a:xfrm>
              <a:off x="2640"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0" name="Oval 49"/>
            <p:cNvSpPr>
              <a:spLocks noChangeArrowheads="1"/>
            </p:cNvSpPr>
            <p:nvPr/>
          </p:nvSpPr>
          <p:spPr bwMode="auto">
            <a:xfrm>
              <a:off x="2352"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1" name="Oval 50"/>
            <p:cNvSpPr>
              <a:spLocks noChangeArrowheads="1"/>
            </p:cNvSpPr>
            <p:nvPr/>
          </p:nvSpPr>
          <p:spPr bwMode="auto">
            <a:xfrm>
              <a:off x="2688" y="220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2" name="Oval 51"/>
            <p:cNvSpPr>
              <a:spLocks noChangeArrowheads="1"/>
            </p:cNvSpPr>
            <p:nvPr/>
          </p:nvSpPr>
          <p:spPr bwMode="auto">
            <a:xfrm>
              <a:off x="2352"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3" name="Oval 52"/>
            <p:cNvSpPr>
              <a:spLocks noChangeArrowheads="1"/>
            </p:cNvSpPr>
            <p:nvPr/>
          </p:nvSpPr>
          <p:spPr bwMode="auto">
            <a:xfrm>
              <a:off x="2544" y="240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4" name="Oval 53"/>
            <p:cNvSpPr>
              <a:spLocks noChangeArrowheads="1"/>
            </p:cNvSpPr>
            <p:nvPr/>
          </p:nvSpPr>
          <p:spPr bwMode="auto">
            <a:xfrm>
              <a:off x="2736"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5" name="Oval 54"/>
            <p:cNvSpPr>
              <a:spLocks noChangeArrowheads="1"/>
            </p:cNvSpPr>
            <p:nvPr/>
          </p:nvSpPr>
          <p:spPr bwMode="auto">
            <a:xfrm>
              <a:off x="3024"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6" name="Oval 55"/>
            <p:cNvSpPr>
              <a:spLocks noChangeArrowheads="1"/>
            </p:cNvSpPr>
            <p:nvPr/>
          </p:nvSpPr>
          <p:spPr bwMode="auto">
            <a:xfrm>
              <a:off x="1152"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7" name="Oval 56"/>
            <p:cNvSpPr>
              <a:spLocks noChangeArrowheads="1"/>
            </p:cNvSpPr>
            <p:nvPr/>
          </p:nvSpPr>
          <p:spPr bwMode="auto">
            <a:xfrm>
              <a:off x="1248"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8" name="Oval 57"/>
            <p:cNvSpPr>
              <a:spLocks noChangeArrowheads="1"/>
            </p:cNvSpPr>
            <p:nvPr/>
          </p:nvSpPr>
          <p:spPr bwMode="auto">
            <a:xfrm>
              <a:off x="2256"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29" name="Oval 58"/>
            <p:cNvSpPr>
              <a:spLocks noChangeArrowheads="1"/>
            </p:cNvSpPr>
            <p:nvPr/>
          </p:nvSpPr>
          <p:spPr bwMode="auto">
            <a:xfrm>
              <a:off x="2544"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0" name="Oval 59"/>
            <p:cNvSpPr>
              <a:spLocks noChangeArrowheads="1"/>
            </p:cNvSpPr>
            <p:nvPr/>
          </p:nvSpPr>
          <p:spPr bwMode="auto">
            <a:xfrm>
              <a:off x="2832"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1" name="Oval 60"/>
            <p:cNvSpPr>
              <a:spLocks noChangeArrowheads="1"/>
            </p:cNvSpPr>
            <p:nvPr/>
          </p:nvSpPr>
          <p:spPr bwMode="auto">
            <a:xfrm>
              <a:off x="2784"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2" name="Oval 61"/>
            <p:cNvSpPr>
              <a:spLocks noChangeArrowheads="1"/>
            </p:cNvSpPr>
            <p:nvPr/>
          </p:nvSpPr>
          <p:spPr bwMode="auto">
            <a:xfrm>
              <a:off x="2976"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3" name="Oval 62"/>
            <p:cNvSpPr>
              <a:spLocks noChangeArrowheads="1"/>
            </p:cNvSpPr>
            <p:nvPr/>
          </p:nvSpPr>
          <p:spPr bwMode="auto">
            <a:xfrm>
              <a:off x="3072" y="259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4" name="Oval 63"/>
            <p:cNvSpPr>
              <a:spLocks noChangeArrowheads="1"/>
            </p:cNvSpPr>
            <p:nvPr/>
          </p:nvSpPr>
          <p:spPr bwMode="auto">
            <a:xfrm>
              <a:off x="3408"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5" name="Oval 64"/>
            <p:cNvSpPr>
              <a:spLocks noChangeArrowheads="1"/>
            </p:cNvSpPr>
            <p:nvPr/>
          </p:nvSpPr>
          <p:spPr bwMode="auto">
            <a:xfrm>
              <a:off x="2112"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6" name="Oval 65"/>
            <p:cNvSpPr>
              <a:spLocks noChangeArrowheads="1"/>
            </p:cNvSpPr>
            <p:nvPr/>
          </p:nvSpPr>
          <p:spPr bwMode="auto">
            <a:xfrm>
              <a:off x="2256"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7" name="Oval 66"/>
            <p:cNvSpPr>
              <a:spLocks noChangeArrowheads="1"/>
            </p:cNvSpPr>
            <p:nvPr/>
          </p:nvSpPr>
          <p:spPr bwMode="auto">
            <a:xfrm>
              <a:off x="2304"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8" name="Oval 67"/>
            <p:cNvSpPr>
              <a:spLocks noChangeArrowheads="1"/>
            </p:cNvSpPr>
            <p:nvPr/>
          </p:nvSpPr>
          <p:spPr bwMode="auto">
            <a:xfrm>
              <a:off x="2208"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39" name="Oval 68"/>
            <p:cNvSpPr>
              <a:spLocks noChangeArrowheads="1"/>
            </p:cNvSpPr>
            <p:nvPr/>
          </p:nvSpPr>
          <p:spPr bwMode="auto">
            <a:xfrm>
              <a:off x="2016"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0" name="Oval 69"/>
            <p:cNvSpPr>
              <a:spLocks noChangeArrowheads="1"/>
            </p:cNvSpPr>
            <p:nvPr/>
          </p:nvSpPr>
          <p:spPr bwMode="auto">
            <a:xfrm>
              <a:off x="3504"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1" name="Oval 70"/>
            <p:cNvSpPr>
              <a:spLocks noChangeArrowheads="1"/>
            </p:cNvSpPr>
            <p:nvPr/>
          </p:nvSpPr>
          <p:spPr bwMode="auto">
            <a:xfrm>
              <a:off x="3792"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2" name="Oval 71"/>
            <p:cNvSpPr>
              <a:spLocks noChangeArrowheads="1"/>
            </p:cNvSpPr>
            <p:nvPr/>
          </p:nvSpPr>
          <p:spPr bwMode="auto">
            <a:xfrm>
              <a:off x="3648" y="259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3" name="Oval 72"/>
            <p:cNvSpPr>
              <a:spLocks noChangeArrowheads="1"/>
            </p:cNvSpPr>
            <p:nvPr/>
          </p:nvSpPr>
          <p:spPr bwMode="auto">
            <a:xfrm>
              <a:off x="3792"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44" name="Oval 73"/>
            <p:cNvSpPr>
              <a:spLocks noChangeArrowheads="1"/>
            </p:cNvSpPr>
            <p:nvPr/>
          </p:nvSpPr>
          <p:spPr bwMode="auto">
            <a:xfrm>
              <a:off x="3936"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pSp>
    </p:spTree>
    <p:extLst>
      <p:ext uri="{BB962C8B-B14F-4D97-AF65-F5344CB8AC3E}">
        <p14:creationId xmlns:p14="http://schemas.microsoft.com/office/powerpoint/2010/main" val="31643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339737" y="305248"/>
            <a:ext cx="579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hu-HU" altLang="hu-HU" sz="4000" dirty="0" err="1">
                <a:latin typeface="Times New Roman" panose="02020603050405020304" pitchFamily="18" charset="0"/>
              </a:rPr>
              <a:t>I</a:t>
            </a:r>
            <a:r>
              <a:rPr lang="hu-HU" altLang="hu-HU" sz="4000" dirty="0" err="1" smtClean="0">
                <a:latin typeface="Times New Roman" panose="02020603050405020304" pitchFamily="18" charset="0"/>
              </a:rPr>
              <a:t>llustration</a:t>
            </a:r>
            <a:r>
              <a:rPr lang="hu-HU" altLang="hu-HU" sz="4000" dirty="0" smtClean="0">
                <a:latin typeface="Times New Roman" panose="02020603050405020304" pitchFamily="18" charset="0"/>
              </a:rPr>
              <a:t> in 3D</a:t>
            </a:r>
            <a:endParaRPr lang="hu-HU" altLang="hu-HU" sz="4000" dirty="0">
              <a:latin typeface="Times New Roman" panose="02020603050405020304"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2600"/>
            <a:ext cx="8915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Line 5"/>
          <p:cNvSpPr>
            <a:spLocks noChangeShapeType="1"/>
          </p:cNvSpPr>
          <p:nvPr/>
        </p:nvSpPr>
        <p:spPr bwMode="auto">
          <a:xfrm>
            <a:off x="1371600" y="4648200"/>
            <a:ext cx="2743200" cy="10668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 name="Line 6"/>
          <p:cNvSpPr>
            <a:spLocks noChangeShapeType="1"/>
          </p:cNvSpPr>
          <p:nvPr/>
        </p:nvSpPr>
        <p:spPr bwMode="auto">
          <a:xfrm flipV="1">
            <a:off x="1371600" y="4419600"/>
            <a:ext cx="2209800" cy="2286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 name="Line 7"/>
          <p:cNvSpPr>
            <a:spLocks noChangeShapeType="1"/>
          </p:cNvSpPr>
          <p:nvPr/>
        </p:nvSpPr>
        <p:spPr bwMode="auto">
          <a:xfrm rot="21530609" flipV="1">
            <a:off x="1371600" y="2514600"/>
            <a:ext cx="1295400" cy="21336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 name="Text Box 8"/>
          <p:cNvSpPr txBox="1">
            <a:spLocks noChangeArrowheads="1"/>
          </p:cNvSpPr>
          <p:nvPr/>
        </p:nvSpPr>
        <p:spPr bwMode="auto">
          <a:xfrm>
            <a:off x="1567543" y="5486400"/>
            <a:ext cx="1709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hu-HU" altLang="hu-HU" sz="2400" b="1" dirty="0">
                <a:solidFill>
                  <a:srgbClr val="000000"/>
                </a:solidFill>
                <a:latin typeface="Times New Roman" panose="02020603050405020304" pitchFamily="18" charset="0"/>
              </a:rPr>
              <a:t>1. </a:t>
            </a:r>
            <a:r>
              <a:rPr lang="hu-HU" altLang="hu-HU" sz="2400" b="1" dirty="0" err="1" smtClean="0">
                <a:solidFill>
                  <a:srgbClr val="000000"/>
                </a:solidFill>
                <a:latin typeface="Times New Roman" panose="02020603050405020304" pitchFamily="18" charset="0"/>
              </a:rPr>
              <a:t>direction</a:t>
            </a:r>
            <a:endParaRPr lang="hu-HU" altLang="hu-HU" sz="2400" b="1" dirty="0">
              <a:solidFill>
                <a:srgbClr val="000000"/>
              </a:solidFill>
              <a:latin typeface="Times New Roman" panose="02020603050405020304" pitchFamily="18" charset="0"/>
            </a:endParaRPr>
          </a:p>
        </p:txBody>
      </p:sp>
      <p:sp>
        <p:nvSpPr>
          <p:cNvPr id="11" name="Text Box 9"/>
          <p:cNvSpPr txBox="1">
            <a:spLocks noChangeArrowheads="1"/>
          </p:cNvSpPr>
          <p:nvPr/>
        </p:nvSpPr>
        <p:spPr bwMode="auto">
          <a:xfrm>
            <a:off x="304800" y="274320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hu-HU" altLang="hu-HU" sz="2400" b="1" dirty="0">
                <a:solidFill>
                  <a:srgbClr val="000000"/>
                </a:solidFill>
                <a:latin typeface="Times New Roman" panose="02020603050405020304" pitchFamily="18" charset="0"/>
              </a:rPr>
              <a:t>3. </a:t>
            </a:r>
            <a:r>
              <a:rPr lang="hu-HU" altLang="hu-HU" sz="2400" b="1" dirty="0" err="1" smtClean="0">
                <a:solidFill>
                  <a:srgbClr val="000000"/>
                </a:solidFill>
                <a:latin typeface="Times New Roman" panose="02020603050405020304" pitchFamily="18" charset="0"/>
              </a:rPr>
              <a:t>direction</a:t>
            </a:r>
            <a:endParaRPr lang="hu-HU" altLang="hu-HU" sz="2400" b="1" dirty="0">
              <a:solidFill>
                <a:srgbClr val="000000"/>
              </a:solidFill>
              <a:latin typeface="Times New Roman" panose="02020603050405020304" pitchFamily="18" charset="0"/>
            </a:endParaRPr>
          </a:p>
        </p:txBody>
      </p:sp>
      <p:sp>
        <p:nvSpPr>
          <p:cNvPr id="12" name="Text Box 10"/>
          <p:cNvSpPr txBox="1">
            <a:spLocks noChangeArrowheads="1"/>
          </p:cNvSpPr>
          <p:nvPr/>
        </p:nvSpPr>
        <p:spPr bwMode="auto">
          <a:xfrm>
            <a:off x="5181600" y="5867400"/>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hu-HU" altLang="hu-HU" sz="2400" b="1" dirty="0">
                <a:solidFill>
                  <a:srgbClr val="000000"/>
                </a:solidFill>
                <a:latin typeface="Times New Roman" panose="02020603050405020304" pitchFamily="18" charset="0"/>
              </a:rPr>
              <a:t>2. </a:t>
            </a:r>
            <a:r>
              <a:rPr lang="hu-HU" altLang="hu-HU" sz="2400" b="1" dirty="0" err="1" smtClean="0">
                <a:solidFill>
                  <a:srgbClr val="000000"/>
                </a:solidFill>
                <a:latin typeface="Times New Roman" panose="02020603050405020304" pitchFamily="18" charset="0"/>
              </a:rPr>
              <a:t>direction</a:t>
            </a:r>
            <a:endParaRPr lang="hu-HU" altLang="hu-HU" sz="2400" b="1" dirty="0">
              <a:solidFill>
                <a:srgbClr val="000000"/>
              </a:solidFill>
              <a:latin typeface="Times New Roman" panose="02020603050405020304" pitchFamily="18" charset="0"/>
            </a:endParaRPr>
          </a:p>
        </p:txBody>
      </p:sp>
      <p:grpSp>
        <p:nvGrpSpPr>
          <p:cNvPr id="13" name="Group 11"/>
          <p:cNvGrpSpPr>
            <a:grpSpLocks/>
          </p:cNvGrpSpPr>
          <p:nvPr/>
        </p:nvGrpSpPr>
        <p:grpSpPr bwMode="auto">
          <a:xfrm>
            <a:off x="1676400" y="3276600"/>
            <a:ext cx="5638800" cy="1524000"/>
            <a:chOff x="1056" y="2064"/>
            <a:chExt cx="3552" cy="960"/>
          </a:xfrm>
        </p:grpSpPr>
        <p:sp>
          <p:nvSpPr>
            <p:cNvPr id="14" name="Oval 12"/>
            <p:cNvSpPr>
              <a:spLocks noChangeArrowheads="1"/>
            </p:cNvSpPr>
            <p:nvPr/>
          </p:nvSpPr>
          <p:spPr bwMode="auto">
            <a:xfrm>
              <a:off x="4320" y="206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5" name="Oval 13"/>
            <p:cNvSpPr>
              <a:spLocks noChangeArrowheads="1"/>
            </p:cNvSpPr>
            <p:nvPr/>
          </p:nvSpPr>
          <p:spPr bwMode="auto">
            <a:xfrm>
              <a:off x="4416"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6" name="Oval 14"/>
            <p:cNvSpPr>
              <a:spLocks noChangeArrowheads="1"/>
            </p:cNvSpPr>
            <p:nvPr/>
          </p:nvSpPr>
          <p:spPr bwMode="auto">
            <a:xfrm>
              <a:off x="4320"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7" name="Oval 15"/>
            <p:cNvSpPr>
              <a:spLocks noChangeArrowheads="1"/>
            </p:cNvSpPr>
            <p:nvPr/>
          </p:nvSpPr>
          <p:spPr bwMode="auto">
            <a:xfrm>
              <a:off x="4560"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8" name="Oval 16"/>
            <p:cNvSpPr>
              <a:spLocks noChangeArrowheads="1"/>
            </p:cNvSpPr>
            <p:nvPr/>
          </p:nvSpPr>
          <p:spPr bwMode="auto">
            <a:xfrm>
              <a:off x="4128"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9" name="Oval 17"/>
            <p:cNvSpPr>
              <a:spLocks noChangeArrowheads="1"/>
            </p:cNvSpPr>
            <p:nvPr/>
          </p:nvSpPr>
          <p:spPr bwMode="auto">
            <a:xfrm>
              <a:off x="4032" y="220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0" name="Oval 18"/>
            <p:cNvSpPr>
              <a:spLocks noChangeArrowheads="1"/>
            </p:cNvSpPr>
            <p:nvPr/>
          </p:nvSpPr>
          <p:spPr bwMode="auto">
            <a:xfrm>
              <a:off x="1056"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1" name="Oval 19"/>
            <p:cNvSpPr>
              <a:spLocks noChangeArrowheads="1"/>
            </p:cNvSpPr>
            <p:nvPr/>
          </p:nvSpPr>
          <p:spPr bwMode="auto">
            <a:xfrm>
              <a:off x="3840"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2" name="Oval 20"/>
            <p:cNvSpPr>
              <a:spLocks noChangeArrowheads="1"/>
            </p:cNvSpPr>
            <p:nvPr/>
          </p:nvSpPr>
          <p:spPr bwMode="auto">
            <a:xfrm>
              <a:off x="3744"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3" name="Oval 21"/>
            <p:cNvSpPr>
              <a:spLocks noChangeArrowheads="1"/>
            </p:cNvSpPr>
            <p:nvPr/>
          </p:nvSpPr>
          <p:spPr bwMode="auto">
            <a:xfrm>
              <a:off x="4512"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4" name="Oval 22"/>
            <p:cNvSpPr>
              <a:spLocks noChangeArrowheads="1"/>
            </p:cNvSpPr>
            <p:nvPr/>
          </p:nvSpPr>
          <p:spPr bwMode="auto">
            <a:xfrm>
              <a:off x="1680"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5" name="Oval 23"/>
            <p:cNvSpPr>
              <a:spLocks noChangeArrowheads="1"/>
            </p:cNvSpPr>
            <p:nvPr/>
          </p:nvSpPr>
          <p:spPr bwMode="auto">
            <a:xfrm>
              <a:off x="1824"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6" name="Oval 24"/>
            <p:cNvSpPr>
              <a:spLocks noChangeArrowheads="1"/>
            </p:cNvSpPr>
            <p:nvPr/>
          </p:nvSpPr>
          <p:spPr bwMode="auto">
            <a:xfrm>
              <a:off x="1872"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7" name="Oval 25"/>
            <p:cNvSpPr>
              <a:spLocks noChangeArrowheads="1"/>
            </p:cNvSpPr>
            <p:nvPr/>
          </p:nvSpPr>
          <p:spPr bwMode="auto">
            <a:xfrm>
              <a:off x="2016"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8" name="Oval 26"/>
            <p:cNvSpPr>
              <a:spLocks noChangeArrowheads="1"/>
            </p:cNvSpPr>
            <p:nvPr/>
          </p:nvSpPr>
          <p:spPr bwMode="auto">
            <a:xfrm>
              <a:off x="1344"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9" name="Oval 27"/>
            <p:cNvSpPr>
              <a:spLocks noChangeArrowheads="1"/>
            </p:cNvSpPr>
            <p:nvPr/>
          </p:nvSpPr>
          <p:spPr bwMode="auto">
            <a:xfrm>
              <a:off x="2448"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0" name="Oval 28"/>
            <p:cNvSpPr>
              <a:spLocks noChangeArrowheads="1"/>
            </p:cNvSpPr>
            <p:nvPr/>
          </p:nvSpPr>
          <p:spPr bwMode="auto">
            <a:xfrm>
              <a:off x="1392"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1" name="Oval 29"/>
            <p:cNvSpPr>
              <a:spLocks noChangeArrowheads="1"/>
            </p:cNvSpPr>
            <p:nvPr/>
          </p:nvSpPr>
          <p:spPr bwMode="auto">
            <a:xfrm>
              <a:off x="2784"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2" name="Oval 30"/>
            <p:cNvSpPr>
              <a:spLocks noChangeArrowheads="1"/>
            </p:cNvSpPr>
            <p:nvPr/>
          </p:nvSpPr>
          <p:spPr bwMode="auto">
            <a:xfrm>
              <a:off x="2688"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3" name="Oval 31"/>
            <p:cNvSpPr>
              <a:spLocks noChangeArrowheads="1"/>
            </p:cNvSpPr>
            <p:nvPr/>
          </p:nvSpPr>
          <p:spPr bwMode="auto">
            <a:xfrm>
              <a:off x="2880"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4" name="Oval 32"/>
            <p:cNvSpPr>
              <a:spLocks noChangeArrowheads="1"/>
            </p:cNvSpPr>
            <p:nvPr/>
          </p:nvSpPr>
          <p:spPr bwMode="auto">
            <a:xfrm>
              <a:off x="2976"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5" name="Oval 33"/>
            <p:cNvSpPr>
              <a:spLocks noChangeArrowheads="1"/>
            </p:cNvSpPr>
            <p:nvPr/>
          </p:nvSpPr>
          <p:spPr bwMode="auto">
            <a:xfrm>
              <a:off x="2928"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6" name="Oval 34"/>
            <p:cNvSpPr>
              <a:spLocks noChangeArrowheads="1"/>
            </p:cNvSpPr>
            <p:nvPr/>
          </p:nvSpPr>
          <p:spPr bwMode="auto">
            <a:xfrm>
              <a:off x="3120"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7" name="Oval 35"/>
            <p:cNvSpPr>
              <a:spLocks noChangeArrowheads="1"/>
            </p:cNvSpPr>
            <p:nvPr/>
          </p:nvSpPr>
          <p:spPr bwMode="auto">
            <a:xfrm>
              <a:off x="3408"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8" name="Oval 36"/>
            <p:cNvSpPr>
              <a:spLocks noChangeArrowheads="1"/>
            </p:cNvSpPr>
            <p:nvPr/>
          </p:nvSpPr>
          <p:spPr bwMode="auto">
            <a:xfrm>
              <a:off x="3744"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9" name="Oval 37"/>
            <p:cNvSpPr>
              <a:spLocks noChangeArrowheads="1"/>
            </p:cNvSpPr>
            <p:nvPr/>
          </p:nvSpPr>
          <p:spPr bwMode="auto">
            <a:xfrm>
              <a:off x="3504"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0" name="Oval 38"/>
            <p:cNvSpPr>
              <a:spLocks noChangeArrowheads="1"/>
            </p:cNvSpPr>
            <p:nvPr/>
          </p:nvSpPr>
          <p:spPr bwMode="auto">
            <a:xfrm>
              <a:off x="1440"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1" name="Oval 39"/>
            <p:cNvSpPr>
              <a:spLocks noChangeArrowheads="1"/>
            </p:cNvSpPr>
            <p:nvPr/>
          </p:nvSpPr>
          <p:spPr bwMode="auto">
            <a:xfrm>
              <a:off x="1536"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2" name="Oval 40"/>
            <p:cNvSpPr>
              <a:spLocks noChangeArrowheads="1"/>
            </p:cNvSpPr>
            <p:nvPr/>
          </p:nvSpPr>
          <p:spPr bwMode="auto">
            <a:xfrm>
              <a:off x="1680"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3" name="Oval 41"/>
            <p:cNvSpPr>
              <a:spLocks noChangeArrowheads="1"/>
            </p:cNvSpPr>
            <p:nvPr/>
          </p:nvSpPr>
          <p:spPr bwMode="auto">
            <a:xfrm>
              <a:off x="2160" y="297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4" name="Oval 42"/>
            <p:cNvSpPr>
              <a:spLocks noChangeArrowheads="1"/>
            </p:cNvSpPr>
            <p:nvPr/>
          </p:nvSpPr>
          <p:spPr bwMode="auto">
            <a:xfrm>
              <a:off x="2160"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5" name="Oval 43"/>
            <p:cNvSpPr>
              <a:spLocks noChangeArrowheads="1"/>
            </p:cNvSpPr>
            <p:nvPr/>
          </p:nvSpPr>
          <p:spPr bwMode="auto">
            <a:xfrm>
              <a:off x="3312"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6" name="Oval 44"/>
            <p:cNvSpPr>
              <a:spLocks noChangeArrowheads="1"/>
            </p:cNvSpPr>
            <p:nvPr/>
          </p:nvSpPr>
          <p:spPr bwMode="auto">
            <a:xfrm>
              <a:off x="2640"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7" name="Oval 45"/>
            <p:cNvSpPr>
              <a:spLocks noChangeArrowheads="1"/>
            </p:cNvSpPr>
            <p:nvPr/>
          </p:nvSpPr>
          <p:spPr bwMode="auto">
            <a:xfrm>
              <a:off x="2448"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8" name="Oval 46"/>
            <p:cNvSpPr>
              <a:spLocks noChangeArrowheads="1"/>
            </p:cNvSpPr>
            <p:nvPr/>
          </p:nvSpPr>
          <p:spPr bwMode="auto">
            <a:xfrm>
              <a:off x="2640"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9" name="Oval 47"/>
            <p:cNvSpPr>
              <a:spLocks noChangeArrowheads="1"/>
            </p:cNvSpPr>
            <p:nvPr/>
          </p:nvSpPr>
          <p:spPr bwMode="auto">
            <a:xfrm>
              <a:off x="2640"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0" name="Oval 48"/>
            <p:cNvSpPr>
              <a:spLocks noChangeArrowheads="1"/>
            </p:cNvSpPr>
            <p:nvPr/>
          </p:nvSpPr>
          <p:spPr bwMode="auto">
            <a:xfrm>
              <a:off x="2352"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1" name="Oval 49"/>
            <p:cNvSpPr>
              <a:spLocks noChangeArrowheads="1"/>
            </p:cNvSpPr>
            <p:nvPr/>
          </p:nvSpPr>
          <p:spPr bwMode="auto">
            <a:xfrm>
              <a:off x="2688" y="220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2" name="Oval 50"/>
            <p:cNvSpPr>
              <a:spLocks noChangeArrowheads="1"/>
            </p:cNvSpPr>
            <p:nvPr/>
          </p:nvSpPr>
          <p:spPr bwMode="auto">
            <a:xfrm>
              <a:off x="2352"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3" name="Oval 51"/>
            <p:cNvSpPr>
              <a:spLocks noChangeArrowheads="1"/>
            </p:cNvSpPr>
            <p:nvPr/>
          </p:nvSpPr>
          <p:spPr bwMode="auto">
            <a:xfrm>
              <a:off x="2544" y="240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4" name="Oval 52"/>
            <p:cNvSpPr>
              <a:spLocks noChangeArrowheads="1"/>
            </p:cNvSpPr>
            <p:nvPr/>
          </p:nvSpPr>
          <p:spPr bwMode="auto">
            <a:xfrm>
              <a:off x="2736"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5" name="Oval 53"/>
            <p:cNvSpPr>
              <a:spLocks noChangeArrowheads="1"/>
            </p:cNvSpPr>
            <p:nvPr/>
          </p:nvSpPr>
          <p:spPr bwMode="auto">
            <a:xfrm>
              <a:off x="3024"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6" name="Oval 54"/>
            <p:cNvSpPr>
              <a:spLocks noChangeArrowheads="1"/>
            </p:cNvSpPr>
            <p:nvPr/>
          </p:nvSpPr>
          <p:spPr bwMode="auto">
            <a:xfrm>
              <a:off x="1152"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7" name="Oval 55"/>
            <p:cNvSpPr>
              <a:spLocks noChangeArrowheads="1"/>
            </p:cNvSpPr>
            <p:nvPr/>
          </p:nvSpPr>
          <p:spPr bwMode="auto">
            <a:xfrm>
              <a:off x="1248"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8" name="Oval 56"/>
            <p:cNvSpPr>
              <a:spLocks noChangeArrowheads="1"/>
            </p:cNvSpPr>
            <p:nvPr/>
          </p:nvSpPr>
          <p:spPr bwMode="auto">
            <a:xfrm>
              <a:off x="2256"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9" name="Oval 57"/>
            <p:cNvSpPr>
              <a:spLocks noChangeArrowheads="1"/>
            </p:cNvSpPr>
            <p:nvPr/>
          </p:nvSpPr>
          <p:spPr bwMode="auto">
            <a:xfrm>
              <a:off x="2544"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0" name="Oval 58"/>
            <p:cNvSpPr>
              <a:spLocks noChangeArrowheads="1"/>
            </p:cNvSpPr>
            <p:nvPr/>
          </p:nvSpPr>
          <p:spPr bwMode="auto">
            <a:xfrm>
              <a:off x="2832"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1" name="Oval 59"/>
            <p:cNvSpPr>
              <a:spLocks noChangeArrowheads="1"/>
            </p:cNvSpPr>
            <p:nvPr/>
          </p:nvSpPr>
          <p:spPr bwMode="auto">
            <a:xfrm>
              <a:off x="2784"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2" name="Oval 60"/>
            <p:cNvSpPr>
              <a:spLocks noChangeArrowheads="1"/>
            </p:cNvSpPr>
            <p:nvPr/>
          </p:nvSpPr>
          <p:spPr bwMode="auto">
            <a:xfrm>
              <a:off x="2976"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3" name="Oval 61"/>
            <p:cNvSpPr>
              <a:spLocks noChangeArrowheads="1"/>
            </p:cNvSpPr>
            <p:nvPr/>
          </p:nvSpPr>
          <p:spPr bwMode="auto">
            <a:xfrm>
              <a:off x="3072" y="259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4" name="Oval 62"/>
            <p:cNvSpPr>
              <a:spLocks noChangeArrowheads="1"/>
            </p:cNvSpPr>
            <p:nvPr/>
          </p:nvSpPr>
          <p:spPr bwMode="auto">
            <a:xfrm>
              <a:off x="3408"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5" name="Oval 63"/>
            <p:cNvSpPr>
              <a:spLocks noChangeArrowheads="1"/>
            </p:cNvSpPr>
            <p:nvPr/>
          </p:nvSpPr>
          <p:spPr bwMode="auto">
            <a:xfrm>
              <a:off x="2112"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6" name="Oval 64"/>
            <p:cNvSpPr>
              <a:spLocks noChangeArrowheads="1"/>
            </p:cNvSpPr>
            <p:nvPr/>
          </p:nvSpPr>
          <p:spPr bwMode="auto">
            <a:xfrm>
              <a:off x="2256"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7" name="Oval 65"/>
            <p:cNvSpPr>
              <a:spLocks noChangeArrowheads="1"/>
            </p:cNvSpPr>
            <p:nvPr/>
          </p:nvSpPr>
          <p:spPr bwMode="auto">
            <a:xfrm>
              <a:off x="2304"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8" name="Oval 66"/>
            <p:cNvSpPr>
              <a:spLocks noChangeArrowheads="1"/>
            </p:cNvSpPr>
            <p:nvPr/>
          </p:nvSpPr>
          <p:spPr bwMode="auto">
            <a:xfrm>
              <a:off x="2208"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9" name="Oval 67"/>
            <p:cNvSpPr>
              <a:spLocks noChangeArrowheads="1"/>
            </p:cNvSpPr>
            <p:nvPr/>
          </p:nvSpPr>
          <p:spPr bwMode="auto">
            <a:xfrm>
              <a:off x="2016"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0" name="Oval 68"/>
            <p:cNvSpPr>
              <a:spLocks noChangeArrowheads="1"/>
            </p:cNvSpPr>
            <p:nvPr/>
          </p:nvSpPr>
          <p:spPr bwMode="auto">
            <a:xfrm>
              <a:off x="3504"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1" name="Oval 69"/>
            <p:cNvSpPr>
              <a:spLocks noChangeArrowheads="1"/>
            </p:cNvSpPr>
            <p:nvPr/>
          </p:nvSpPr>
          <p:spPr bwMode="auto">
            <a:xfrm>
              <a:off x="3792"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2" name="Oval 70"/>
            <p:cNvSpPr>
              <a:spLocks noChangeArrowheads="1"/>
            </p:cNvSpPr>
            <p:nvPr/>
          </p:nvSpPr>
          <p:spPr bwMode="auto">
            <a:xfrm>
              <a:off x="3648" y="259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3" name="Oval 71"/>
            <p:cNvSpPr>
              <a:spLocks noChangeArrowheads="1"/>
            </p:cNvSpPr>
            <p:nvPr/>
          </p:nvSpPr>
          <p:spPr bwMode="auto">
            <a:xfrm>
              <a:off x="3792"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4" name="Oval 72"/>
            <p:cNvSpPr>
              <a:spLocks noChangeArrowheads="1"/>
            </p:cNvSpPr>
            <p:nvPr/>
          </p:nvSpPr>
          <p:spPr bwMode="auto">
            <a:xfrm>
              <a:off x="3936"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pSp>
      <p:sp>
        <p:nvSpPr>
          <p:cNvPr id="75" name="Oval 73"/>
          <p:cNvSpPr>
            <a:spLocks noChangeArrowheads="1"/>
          </p:cNvSpPr>
          <p:nvPr/>
        </p:nvSpPr>
        <p:spPr bwMode="auto">
          <a:xfrm rot="20994176">
            <a:off x="1371600" y="3505200"/>
            <a:ext cx="6169025" cy="10668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sz="2400">
              <a:solidFill>
                <a:srgbClr val="000000"/>
              </a:solidFill>
              <a:latin typeface="Times New Roman" panose="02020603050405020304" pitchFamily="18" charset="0"/>
            </a:endParaRPr>
          </a:p>
        </p:txBody>
      </p:sp>
      <p:sp>
        <p:nvSpPr>
          <p:cNvPr id="76" name="Text Box 74"/>
          <p:cNvSpPr txBox="1">
            <a:spLocks noChangeArrowheads="1"/>
          </p:cNvSpPr>
          <p:nvPr/>
        </p:nvSpPr>
        <p:spPr bwMode="auto">
          <a:xfrm>
            <a:off x="6733000" y="1116749"/>
            <a:ext cx="4267200"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eaLnBrk="0" fontAlgn="base" hangingPunct="0">
              <a:spcBef>
                <a:spcPct val="0"/>
              </a:spcBef>
              <a:spcAft>
                <a:spcPct val="0"/>
              </a:spcAft>
            </a:pPr>
            <a:r>
              <a:rPr kumimoji="0" lang="en-US" altLang="hu-HU" sz="2800" b="0" i="0" u="none" strike="noStrike" kern="0" cap="none" spc="0" normalizeH="0" baseline="0" noProof="0" dirty="0" smtClean="0">
                <a:ln>
                  <a:noFill/>
                </a:ln>
                <a:solidFill>
                  <a:srgbClr val="000000"/>
                </a:solidFill>
                <a:effectLst/>
                <a:uLnTx/>
                <a:uFillTx/>
                <a:latin typeface="Times New Roman" panose="02020603050405020304" pitchFamily="18" charset="0"/>
              </a:rPr>
              <a:t>We se</a:t>
            </a:r>
            <a:r>
              <a:rPr kumimoji="0" lang="hu-HU" altLang="hu-HU" sz="2800" b="0" i="0" u="none" strike="noStrike" kern="0" cap="none" spc="0" normalizeH="0" baseline="0" noProof="0" dirty="0" smtClean="0">
                <a:ln>
                  <a:noFill/>
                </a:ln>
                <a:solidFill>
                  <a:srgbClr val="000000"/>
                </a:solidFill>
                <a:effectLst/>
                <a:uLnTx/>
                <a:uFillTx/>
                <a:latin typeface="Times New Roman" panose="02020603050405020304" pitchFamily="18" charset="0"/>
              </a:rPr>
              <a:t>e</a:t>
            </a:r>
            <a:r>
              <a:rPr kumimoji="0" lang="en-US" altLang="hu-HU" sz="2800" b="0" i="0" u="none" strike="noStrike" kern="0" cap="none" spc="0" normalizeH="0" baseline="0" noProof="0" dirty="0" smtClean="0">
                <a:ln>
                  <a:noFill/>
                </a:ln>
                <a:solidFill>
                  <a:srgbClr val="000000"/>
                </a:solidFill>
                <a:effectLst/>
                <a:uLnTx/>
                <a:uFillTx/>
                <a:latin typeface="Times New Roman" panose="02020603050405020304" pitchFamily="18" charset="0"/>
              </a:rPr>
              <a:t>k the longest axis of the scatter dots</a:t>
            </a:r>
            <a:r>
              <a:rPr kumimoji="0" lang="hu-HU" altLang="hu-HU" sz="2800" b="0" i="0" u="none" strike="noStrike" kern="0" cap="none" spc="0" normalizeH="0" baseline="0" noProof="0" dirty="0" smtClean="0">
                <a:ln>
                  <a:noFill/>
                </a:ln>
                <a:solidFill>
                  <a:srgbClr val="000000"/>
                </a:solidFill>
                <a:effectLst/>
                <a:uLnTx/>
                <a:uFillTx/>
                <a:latin typeface="Times New Roman" panose="02020603050405020304" pitchFamily="18" charset="0"/>
              </a:rPr>
              <a:t> </a:t>
            </a:r>
            <a:r>
              <a:rPr lang="hu-HU" altLang="hu-HU" sz="28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kumimoji="0" lang="en-US" altLang="hu-HU" sz="2800" b="0" i="0" u="none" strike="noStrike" kern="0" cap="none" spc="0" normalizeH="0" baseline="0" noProof="0" dirty="0" smtClean="0">
                <a:ln>
                  <a:noFill/>
                </a:ln>
                <a:solidFill>
                  <a:srgbClr val="000000"/>
                </a:solidFill>
                <a:effectLst/>
                <a:uLnTx/>
                <a:uFillTx/>
                <a:latin typeface="Times New Roman" panose="02020603050405020304" pitchFamily="18" charset="0"/>
              </a:rPr>
              <a:t> this is the first</a:t>
            </a:r>
            <a:r>
              <a:rPr kumimoji="0" lang="hu-HU" altLang="hu-HU" sz="2800" b="0" i="0" u="none" strike="noStrike" kern="0" cap="none" spc="0" normalizeH="0" noProof="0" dirty="0" smtClean="0">
                <a:ln>
                  <a:noFill/>
                </a:ln>
                <a:solidFill>
                  <a:srgbClr val="000000"/>
                </a:solidFill>
                <a:effectLst/>
                <a:uLnTx/>
                <a:uFillTx/>
                <a:latin typeface="Times New Roman" panose="02020603050405020304" pitchFamily="18" charset="0"/>
              </a:rPr>
              <a:t> </a:t>
            </a:r>
            <a:r>
              <a:rPr kumimoji="0" lang="hu-HU" altLang="hu-HU" sz="2800" b="0" i="0" u="none" strike="noStrike" kern="0" cap="none" spc="0" normalizeH="0" noProof="0" dirty="0" err="1" smtClean="0">
                <a:ln>
                  <a:noFill/>
                </a:ln>
                <a:solidFill>
                  <a:srgbClr val="000000"/>
                </a:solidFill>
                <a:effectLst/>
                <a:uLnTx/>
                <a:uFillTx/>
                <a:latin typeface="Times New Roman" panose="02020603050405020304" pitchFamily="18" charset="0"/>
              </a:rPr>
              <a:t>principal</a:t>
            </a:r>
            <a:r>
              <a:rPr kumimoji="0" lang="hu-HU" altLang="hu-HU" sz="2800" b="0" i="0" u="none" strike="noStrike" kern="0" cap="none" spc="0" normalizeH="0" noProof="0" dirty="0" smtClean="0">
                <a:ln>
                  <a:noFill/>
                </a:ln>
                <a:solidFill>
                  <a:srgbClr val="000000"/>
                </a:solidFill>
                <a:effectLst/>
                <a:uLnTx/>
                <a:uFillTx/>
                <a:latin typeface="Times New Roman" panose="02020603050405020304" pitchFamily="18" charset="0"/>
              </a:rPr>
              <a:t> </a:t>
            </a:r>
            <a:r>
              <a:rPr kumimoji="0" lang="hu-HU" altLang="hu-HU" sz="2800" b="0" i="0" u="none" strike="noStrike" kern="0" cap="none" spc="0" normalizeH="0" noProof="0" dirty="0" err="1" smtClean="0">
                <a:ln>
                  <a:noFill/>
                </a:ln>
                <a:solidFill>
                  <a:srgbClr val="000000"/>
                </a:solidFill>
                <a:effectLst/>
                <a:uLnTx/>
                <a:uFillTx/>
                <a:latin typeface="Times New Roman" panose="02020603050405020304" pitchFamily="18" charset="0"/>
              </a:rPr>
              <a:t>direction</a:t>
            </a:r>
            <a:endParaRPr kumimoji="0" lang="hu-HU" altLang="hu-HU" sz="2800" b="1" i="0" u="none" strike="noStrike" kern="0" cap="none" spc="0" normalizeH="0" baseline="0" noProof="0" dirty="0" smtClean="0">
              <a:ln>
                <a:noFill/>
              </a:ln>
              <a:solidFill>
                <a:srgbClr val="FF0000"/>
              </a:solidFill>
              <a:effectLst/>
              <a:uLnTx/>
              <a:uFillTx/>
              <a:latin typeface="Times New Roman" panose="02020603050405020304" pitchFamily="18" charset="0"/>
              <a:sym typeface="Wingdings" panose="05000000000000000000" pitchFamily="2" charset="2"/>
            </a:endParaRPr>
          </a:p>
        </p:txBody>
      </p:sp>
      <p:sp>
        <p:nvSpPr>
          <p:cNvPr id="77" name="Line 75"/>
          <p:cNvSpPr>
            <a:spLocks noChangeShapeType="1"/>
          </p:cNvSpPr>
          <p:nvPr/>
        </p:nvSpPr>
        <p:spPr bwMode="auto">
          <a:xfrm flipV="1">
            <a:off x="1447800" y="3276600"/>
            <a:ext cx="6858000" cy="1295400"/>
          </a:xfrm>
          <a:prstGeom prst="line">
            <a:avLst/>
          </a:prstGeom>
          <a:noFill/>
          <a:ln w="603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a:solidFill>
                <a:srgbClr val="000000"/>
              </a:solidFill>
              <a:latin typeface="Times New Roman" panose="02020603050405020304" pitchFamily="18" charset="0"/>
            </a:endParaRPr>
          </a:p>
        </p:txBody>
      </p:sp>
      <p:sp>
        <p:nvSpPr>
          <p:cNvPr id="78" name="Text Box 76"/>
          <p:cNvSpPr txBox="1">
            <a:spLocks noChangeArrowheads="1"/>
          </p:cNvSpPr>
          <p:nvPr/>
        </p:nvSpPr>
        <p:spPr bwMode="auto">
          <a:xfrm>
            <a:off x="914400" y="1673500"/>
            <a:ext cx="8534400" cy="1200329"/>
          </a:xfrm>
          <a:prstGeom prst="rect">
            <a:avLst/>
          </a:prstGeom>
          <a:solidFill>
            <a:srgbClr val="00FFFF"/>
          </a:solidFill>
          <a:ln w="349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eaLnBrk="0" fontAlgn="base" hangingPunct="0">
              <a:spcBef>
                <a:spcPct val="50000"/>
              </a:spcBef>
              <a:spcAft>
                <a:spcPct val="0"/>
              </a:spcAft>
            </a:pPr>
            <a:r>
              <a:rPr kumimoji="0" lang="en-US" altLang="hu-HU" sz="2400" b="1" i="0" u="none" strike="noStrike" kern="0" cap="none" spc="0" normalizeH="0" baseline="0" noProof="0" dirty="0" smtClean="0">
                <a:ln>
                  <a:noFill/>
                </a:ln>
                <a:solidFill>
                  <a:srgbClr val="000000"/>
                </a:solidFill>
                <a:effectLst/>
                <a:uLnTx/>
                <a:uFillTx/>
                <a:latin typeface="Times New Roman" panose="02020603050405020304" pitchFamily="18" charset="0"/>
              </a:rPr>
              <a:t>In this direction, we can best differentiate between points. The length (importance) of the main components is characterized by eigenvalue, which is the interpreted variance.</a:t>
            </a:r>
            <a:endParaRPr kumimoji="0" lang="hu-HU" altLang="hu-HU" sz="2400" b="1"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53369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left)">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left)">
                                      <p:cBhvr>
                                        <p:cTn id="1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autoUpdateAnimBg="0"/>
      <p:bldP spid="78"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339737" y="305248"/>
            <a:ext cx="5791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hu-HU" altLang="hu-HU" sz="4000" dirty="0" err="1">
                <a:latin typeface="Times New Roman" panose="02020603050405020304" pitchFamily="18" charset="0"/>
              </a:rPr>
              <a:t>I</a:t>
            </a:r>
            <a:r>
              <a:rPr lang="hu-HU" altLang="hu-HU" sz="4000" dirty="0" err="1" smtClean="0">
                <a:latin typeface="Times New Roman" panose="02020603050405020304" pitchFamily="18" charset="0"/>
              </a:rPr>
              <a:t>llustration</a:t>
            </a:r>
            <a:r>
              <a:rPr lang="hu-HU" altLang="hu-HU" sz="4000" dirty="0" smtClean="0">
                <a:latin typeface="Times New Roman" panose="02020603050405020304" pitchFamily="18" charset="0"/>
              </a:rPr>
              <a:t> in 3D</a:t>
            </a:r>
            <a:endParaRPr lang="hu-HU" altLang="hu-HU" sz="4000" dirty="0">
              <a:latin typeface="Times New Roman" panose="02020603050405020304"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2600"/>
            <a:ext cx="89154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Line 5"/>
          <p:cNvSpPr>
            <a:spLocks noChangeShapeType="1"/>
          </p:cNvSpPr>
          <p:nvPr/>
        </p:nvSpPr>
        <p:spPr bwMode="auto">
          <a:xfrm>
            <a:off x="1371600" y="4648200"/>
            <a:ext cx="2743200" cy="10668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8" name="Line 6"/>
          <p:cNvSpPr>
            <a:spLocks noChangeShapeType="1"/>
          </p:cNvSpPr>
          <p:nvPr/>
        </p:nvSpPr>
        <p:spPr bwMode="auto">
          <a:xfrm flipV="1">
            <a:off x="1371600" y="4419600"/>
            <a:ext cx="2209800" cy="2286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9" name="Line 7"/>
          <p:cNvSpPr>
            <a:spLocks noChangeShapeType="1"/>
          </p:cNvSpPr>
          <p:nvPr/>
        </p:nvSpPr>
        <p:spPr bwMode="auto">
          <a:xfrm rot="21530609" flipV="1">
            <a:off x="1371600" y="2514600"/>
            <a:ext cx="1295400" cy="2133600"/>
          </a:xfrm>
          <a:prstGeom prst="line">
            <a:avLst/>
          </a:prstGeom>
          <a:noFill/>
          <a:ln w="349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0" name="Text Box 8"/>
          <p:cNvSpPr txBox="1">
            <a:spLocks noChangeArrowheads="1"/>
          </p:cNvSpPr>
          <p:nvPr/>
        </p:nvSpPr>
        <p:spPr bwMode="auto">
          <a:xfrm>
            <a:off x="1447800" y="5486400"/>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hu-HU" altLang="hu-HU" sz="2400" b="1" dirty="0" smtClean="0">
                <a:solidFill>
                  <a:srgbClr val="000000"/>
                </a:solidFill>
                <a:latin typeface="Times New Roman" panose="02020603050405020304" pitchFamily="18" charset="0"/>
              </a:rPr>
              <a:t>1st </a:t>
            </a:r>
            <a:r>
              <a:rPr lang="hu-HU" altLang="hu-HU" sz="2400" b="1" dirty="0" err="1" smtClean="0">
                <a:solidFill>
                  <a:srgbClr val="000000"/>
                </a:solidFill>
                <a:latin typeface="Times New Roman" panose="02020603050405020304" pitchFamily="18" charset="0"/>
              </a:rPr>
              <a:t>direction</a:t>
            </a:r>
            <a:endParaRPr lang="hu-HU" altLang="hu-HU" sz="2400" b="1" dirty="0">
              <a:solidFill>
                <a:srgbClr val="000000"/>
              </a:solidFill>
              <a:latin typeface="Times New Roman" panose="02020603050405020304" pitchFamily="18" charset="0"/>
            </a:endParaRPr>
          </a:p>
        </p:txBody>
      </p:sp>
      <p:sp>
        <p:nvSpPr>
          <p:cNvPr id="11" name="Text Box 9"/>
          <p:cNvSpPr txBox="1">
            <a:spLocks noChangeArrowheads="1"/>
          </p:cNvSpPr>
          <p:nvPr/>
        </p:nvSpPr>
        <p:spPr bwMode="auto">
          <a:xfrm>
            <a:off x="131000" y="2743200"/>
            <a:ext cx="192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hu-HU" altLang="hu-HU" sz="2400" b="1" dirty="0" smtClean="0">
                <a:solidFill>
                  <a:srgbClr val="000000"/>
                </a:solidFill>
                <a:latin typeface="Times New Roman" panose="02020603050405020304" pitchFamily="18" charset="0"/>
              </a:rPr>
              <a:t>3rd </a:t>
            </a:r>
            <a:r>
              <a:rPr lang="hu-HU" altLang="hu-HU" sz="2400" b="1" dirty="0" err="1" smtClean="0">
                <a:solidFill>
                  <a:srgbClr val="000000"/>
                </a:solidFill>
                <a:latin typeface="Times New Roman" panose="02020603050405020304" pitchFamily="18" charset="0"/>
              </a:rPr>
              <a:t>direction</a:t>
            </a:r>
            <a:endParaRPr lang="hu-HU" altLang="hu-HU" sz="2400" b="1" dirty="0">
              <a:solidFill>
                <a:srgbClr val="000000"/>
              </a:solidFill>
              <a:latin typeface="Times New Roman" panose="02020603050405020304" pitchFamily="18" charset="0"/>
            </a:endParaRPr>
          </a:p>
        </p:txBody>
      </p:sp>
      <p:sp>
        <p:nvSpPr>
          <p:cNvPr id="12" name="Text Box 10"/>
          <p:cNvSpPr txBox="1">
            <a:spLocks noChangeArrowheads="1"/>
          </p:cNvSpPr>
          <p:nvPr/>
        </p:nvSpPr>
        <p:spPr bwMode="auto">
          <a:xfrm>
            <a:off x="5181600" y="5867400"/>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hu-HU" altLang="hu-HU" sz="2400" b="1" dirty="0" smtClean="0">
                <a:solidFill>
                  <a:srgbClr val="000000"/>
                </a:solidFill>
                <a:latin typeface="Times New Roman" panose="02020603050405020304" pitchFamily="18" charset="0"/>
              </a:rPr>
              <a:t>2nd </a:t>
            </a:r>
            <a:r>
              <a:rPr lang="hu-HU" altLang="hu-HU" sz="2400" b="1" dirty="0" err="1" smtClean="0">
                <a:solidFill>
                  <a:srgbClr val="000000"/>
                </a:solidFill>
                <a:latin typeface="Times New Roman" panose="02020603050405020304" pitchFamily="18" charset="0"/>
              </a:rPr>
              <a:t>direction</a:t>
            </a:r>
            <a:endParaRPr lang="hu-HU" altLang="hu-HU" sz="2400" b="1" dirty="0">
              <a:solidFill>
                <a:srgbClr val="000000"/>
              </a:solidFill>
              <a:latin typeface="Times New Roman" panose="02020603050405020304" pitchFamily="18" charset="0"/>
            </a:endParaRPr>
          </a:p>
        </p:txBody>
      </p:sp>
      <p:grpSp>
        <p:nvGrpSpPr>
          <p:cNvPr id="13" name="Group 11"/>
          <p:cNvGrpSpPr>
            <a:grpSpLocks/>
          </p:cNvGrpSpPr>
          <p:nvPr/>
        </p:nvGrpSpPr>
        <p:grpSpPr bwMode="auto">
          <a:xfrm>
            <a:off x="1676400" y="3276600"/>
            <a:ext cx="5638800" cy="1524000"/>
            <a:chOff x="1056" y="2064"/>
            <a:chExt cx="3552" cy="960"/>
          </a:xfrm>
        </p:grpSpPr>
        <p:sp>
          <p:nvSpPr>
            <p:cNvPr id="14" name="Oval 12"/>
            <p:cNvSpPr>
              <a:spLocks noChangeArrowheads="1"/>
            </p:cNvSpPr>
            <p:nvPr/>
          </p:nvSpPr>
          <p:spPr bwMode="auto">
            <a:xfrm>
              <a:off x="4320" y="206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5" name="Oval 13"/>
            <p:cNvSpPr>
              <a:spLocks noChangeArrowheads="1"/>
            </p:cNvSpPr>
            <p:nvPr/>
          </p:nvSpPr>
          <p:spPr bwMode="auto">
            <a:xfrm>
              <a:off x="4416"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6" name="Oval 14"/>
            <p:cNvSpPr>
              <a:spLocks noChangeArrowheads="1"/>
            </p:cNvSpPr>
            <p:nvPr/>
          </p:nvSpPr>
          <p:spPr bwMode="auto">
            <a:xfrm>
              <a:off x="4320"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7" name="Oval 15"/>
            <p:cNvSpPr>
              <a:spLocks noChangeArrowheads="1"/>
            </p:cNvSpPr>
            <p:nvPr/>
          </p:nvSpPr>
          <p:spPr bwMode="auto">
            <a:xfrm>
              <a:off x="4560"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8" name="Oval 16"/>
            <p:cNvSpPr>
              <a:spLocks noChangeArrowheads="1"/>
            </p:cNvSpPr>
            <p:nvPr/>
          </p:nvSpPr>
          <p:spPr bwMode="auto">
            <a:xfrm>
              <a:off x="4128"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19" name="Oval 17"/>
            <p:cNvSpPr>
              <a:spLocks noChangeArrowheads="1"/>
            </p:cNvSpPr>
            <p:nvPr/>
          </p:nvSpPr>
          <p:spPr bwMode="auto">
            <a:xfrm>
              <a:off x="4032" y="220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0" name="Oval 18"/>
            <p:cNvSpPr>
              <a:spLocks noChangeArrowheads="1"/>
            </p:cNvSpPr>
            <p:nvPr/>
          </p:nvSpPr>
          <p:spPr bwMode="auto">
            <a:xfrm>
              <a:off x="1056"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1" name="Oval 19"/>
            <p:cNvSpPr>
              <a:spLocks noChangeArrowheads="1"/>
            </p:cNvSpPr>
            <p:nvPr/>
          </p:nvSpPr>
          <p:spPr bwMode="auto">
            <a:xfrm>
              <a:off x="3840"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2" name="Oval 20"/>
            <p:cNvSpPr>
              <a:spLocks noChangeArrowheads="1"/>
            </p:cNvSpPr>
            <p:nvPr/>
          </p:nvSpPr>
          <p:spPr bwMode="auto">
            <a:xfrm>
              <a:off x="3744"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3" name="Oval 21"/>
            <p:cNvSpPr>
              <a:spLocks noChangeArrowheads="1"/>
            </p:cNvSpPr>
            <p:nvPr/>
          </p:nvSpPr>
          <p:spPr bwMode="auto">
            <a:xfrm>
              <a:off x="4512"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4" name="Oval 22"/>
            <p:cNvSpPr>
              <a:spLocks noChangeArrowheads="1"/>
            </p:cNvSpPr>
            <p:nvPr/>
          </p:nvSpPr>
          <p:spPr bwMode="auto">
            <a:xfrm>
              <a:off x="1680"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5" name="Oval 23"/>
            <p:cNvSpPr>
              <a:spLocks noChangeArrowheads="1"/>
            </p:cNvSpPr>
            <p:nvPr/>
          </p:nvSpPr>
          <p:spPr bwMode="auto">
            <a:xfrm>
              <a:off x="1824"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6" name="Oval 24"/>
            <p:cNvSpPr>
              <a:spLocks noChangeArrowheads="1"/>
            </p:cNvSpPr>
            <p:nvPr/>
          </p:nvSpPr>
          <p:spPr bwMode="auto">
            <a:xfrm>
              <a:off x="1872"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7" name="Oval 25"/>
            <p:cNvSpPr>
              <a:spLocks noChangeArrowheads="1"/>
            </p:cNvSpPr>
            <p:nvPr/>
          </p:nvSpPr>
          <p:spPr bwMode="auto">
            <a:xfrm>
              <a:off x="2016"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8" name="Oval 26"/>
            <p:cNvSpPr>
              <a:spLocks noChangeArrowheads="1"/>
            </p:cNvSpPr>
            <p:nvPr/>
          </p:nvSpPr>
          <p:spPr bwMode="auto">
            <a:xfrm>
              <a:off x="1344"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29" name="Oval 27"/>
            <p:cNvSpPr>
              <a:spLocks noChangeArrowheads="1"/>
            </p:cNvSpPr>
            <p:nvPr/>
          </p:nvSpPr>
          <p:spPr bwMode="auto">
            <a:xfrm>
              <a:off x="2448"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0" name="Oval 28"/>
            <p:cNvSpPr>
              <a:spLocks noChangeArrowheads="1"/>
            </p:cNvSpPr>
            <p:nvPr/>
          </p:nvSpPr>
          <p:spPr bwMode="auto">
            <a:xfrm>
              <a:off x="1392"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1" name="Oval 29"/>
            <p:cNvSpPr>
              <a:spLocks noChangeArrowheads="1"/>
            </p:cNvSpPr>
            <p:nvPr/>
          </p:nvSpPr>
          <p:spPr bwMode="auto">
            <a:xfrm>
              <a:off x="2784"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2" name="Oval 30"/>
            <p:cNvSpPr>
              <a:spLocks noChangeArrowheads="1"/>
            </p:cNvSpPr>
            <p:nvPr/>
          </p:nvSpPr>
          <p:spPr bwMode="auto">
            <a:xfrm>
              <a:off x="2688"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3" name="Oval 31"/>
            <p:cNvSpPr>
              <a:spLocks noChangeArrowheads="1"/>
            </p:cNvSpPr>
            <p:nvPr/>
          </p:nvSpPr>
          <p:spPr bwMode="auto">
            <a:xfrm>
              <a:off x="2880"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4" name="Oval 32"/>
            <p:cNvSpPr>
              <a:spLocks noChangeArrowheads="1"/>
            </p:cNvSpPr>
            <p:nvPr/>
          </p:nvSpPr>
          <p:spPr bwMode="auto">
            <a:xfrm>
              <a:off x="2976"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5" name="Oval 33"/>
            <p:cNvSpPr>
              <a:spLocks noChangeArrowheads="1"/>
            </p:cNvSpPr>
            <p:nvPr/>
          </p:nvSpPr>
          <p:spPr bwMode="auto">
            <a:xfrm>
              <a:off x="2928"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6" name="Oval 34"/>
            <p:cNvSpPr>
              <a:spLocks noChangeArrowheads="1"/>
            </p:cNvSpPr>
            <p:nvPr/>
          </p:nvSpPr>
          <p:spPr bwMode="auto">
            <a:xfrm>
              <a:off x="3120"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7" name="Oval 35"/>
            <p:cNvSpPr>
              <a:spLocks noChangeArrowheads="1"/>
            </p:cNvSpPr>
            <p:nvPr/>
          </p:nvSpPr>
          <p:spPr bwMode="auto">
            <a:xfrm>
              <a:off x="3408"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8" name="Oval 36"/>
            <p:cNvSpPr>
              <a:spLocks noChangeArrowheads="1"/>
            </p:cNvSpPr>
            <p:nvPr/>
          </p:nvSpPr>
          <p:spPr bwMode="auto">
            <a:xfrm>
              <a:off x="3744"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39" name="Oval 37"/>
            <p:cNvSpPr>
              <a:spLocks noChangeArrowheads="1"/>
            </p:cNvSpPr>
            <p:nvPr/>
          </p:nvSpPr>
          <p:spPr bwMode="auto">
            <a:xfrm>
              <a:off x="3504"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0" name="Oval 38"/>
            <p:cNvSpPr>
              <a:spLocks noChangeArrowheads="1"/>
            </p:cNvSpPr>
            <p:nvPr/>
          </p:nvSpPr>
          <p:spPr bwMode="auto">
            <a:xfrm>
              <a:off x="1440"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1" name="Oval 39"/>
            <p:cNvSpPr>
              <a:spLocks noChangeArrowheads="1"/>
            </p:cNvSpPr>
            <p:nvPr/>
          </p:nvSpPr>
          <p:spPr bwMode="auto">
            <a:xfrm>
              <a:off x="1536"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2" name="Oval 40"/>
            <p:cNvSpPr>
              <a:spLocks noChangeArrowheads="1"/>
            </p:cNvSpPr>
            <p:nvPr/>
          </p:nvSpPr>
          <p:spPr bwMode="auto">
            <a:xfrm>
              <a:off x="1680"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3" name="Oval 41"/>
            <p:cNvSpPr>
              <a:spLocks noChangeArrowheads="1"/>
            </p:cNvSpPr>
            <p:nvPr/>
          </p:nvSpPr>
          <p:spPr bwMode="auto">
            <a:xfrm>
              <a:off x="2160" y="297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4" name="Oval 42"/>
            <p:cNvSpPr>
              <a:spLocks noChangeArrowheads="1"/>
            </p:cNvSpPr>
            <p:nvPr/>
          </p:nvSpPr>
          <p:spPr bwMode="auto">
            <a:xfrm>
              <a:off x="2160"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5" name="Oval 43"/>
            <p:cNvSpPr>
              <a:spLocks noChangeArrowheads="1"/>
            </p:cNvSpPr>
            <p:nvPr/>
          </p:nvSpPr>
          <p:spPr bwMode="auto">
            <a:xfrm>
              <a:off x="3312"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6" name="Oval 44"/>
            <p:cNvSpPr>
              <a:spLocks noChangeArrowheads="1"/>
            </p:cNvSpPr>
            <p:nvPr/>
          </p:nvSpPr>
          <p:spPr bwMode="auto">
            <a:xfrm>
              <a:off x="2640"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7" name="Oval 45"/>
            <p:cNvSpPr>
              <a:spLocks noChangeArrowheads="1"/>
            </p:cNvSpPr>
            <p:nvPr/>
          </p:nvSpPr>
          <p:spPr bwMode="auto">
            <a:xfrm>
              <a:off x="2448"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8" name="Oval 46"/>
            <p:cNvSpPr>
              <a:spLocks noChangeArrowheads="1"/>
            </p:cNvSpPr>
            <p:nvPr/>
          </p:nvSpPr>
          <p:spPr bwMode="auto">
            <a:xfrm>
              <a:off x="2640"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49" name="Oval 47"/>
            <p:cNvSpPr>
              <a:spLocks noChangeArrowheads="1"/>
            </p:cNvSpPr>
            <p:nvPr/>
          </p:nvSpPr>
          <p:spPr bwMode="auto">
            <a:xfrm>
              <a:off x="2640"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0" name="Oval 48"/>
            <p:cNvSpPr>
              <a:spLocks noChangeArrowheads="1"/>
            </p:cNvSpPr>
            <p:nvPr/>
          </p:nvSpPr>
          <p:spPr bwMode="auto">
            <a:xfrm>
              <a:off x="2352"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1" name="Oval 49"/>
            <p:cNvSpPr>
              <a:spLocks noChangeArrowheads="1"/>
            </p:cNvSpPr>
            <p:nvPr/>
          </p:nvSpPr>
          <p:spPr bwMode="auto">
            <a:xfrm>
              <a:off x="2688" y="220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2" name="Oval 50"/>
            <p:cNvSpPr>
              <a:spLocks noChangeArrowheads="1"/>
            </p:cNvSpPr>
            <p:nvPr/>
          </p:nvSpPr>
          <p:spPr bwMode="auto">
            <a:xfrm>
              <a:off x="2352"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3" name="Oval 51"/>
            <p:cNvSpPr>
              <a:spLocks noChangeArrowheads="1"/>
            </p:cNvSpPr>
            <p:nvPr/>
          </p:nvSpPr>
          <p:spPr bwMode="auto">
            <a:xfrm>
              <a:off x="2544" y="240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4" name="Oval 52"/>
            <p:cNvSpPr>
              <a:spLocks noChangeArrowheads="1"/>
            </p:cNvSpPr>
            <p:nvPr/>
          </p:nvSpPr>
          <p:spPr bwMode="auto">
            <a:xfrm>
              <a:off x="2736"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5" name="Oval 53"/>
            <p:cNvSpPr>
              <a:spLocks noChangeArrowheads="1"/>
            </p:cNvSpPr>
            <p:nvPr/>
          </p:nvSpPr>
          <p:spPr bwMode="auto">
            <a:xfrm>
              <a:off x="3024"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6" name="Oval 54"/>
            <p:cNvSpPr>
              <a:spLocks noChangeArrowheads="1"/>
            </p:cNvSpPr>
            <p:nvPr/>
          </p:nvSpPr>
          <p:spPr bwMode="auto">
            <a:xfrm>
              <a:off x="1152" y="288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7" name="Oval 55"/>
            <p:cNvSpPr>
              <a:spLocks noChangeArrowheads="1"/>
            </p:cNvSpPr>
            <p:nvPr/>
          </p:nvSpPr>
          <p:spPr bwMode="auto">
            <a:xfrm>
              <a:off x="1248" y="278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8" name="Oval 56"/>
            <p:cNvSpPr>
              <a:spLocks noChangeArrowheads="1"/>
            </p:cNvSpPr>
            <p:nvPr/>
          </p:nvSpPr>
          <p:spPr bwMode="auto">
            <a:xfrm>
              <a:off x="2256" y="268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59" name="Oval 57"/>
            <p:cNvSpPr>
              <a:spLocks noChangeArrowheads="1"/>
            </p:cNvSpPr>
            <p:nvPr/>
          </p:nvSpPr>
          <p:spPr bwMode="auto">
            <a:xfrm>
              <a:off x="2544" y="283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0" name="Oval 58"/>
            <p:cNvSpPr>
              <a:spLocks noChangeArrowheads="1"/>
            </p:cNvSpPr>
            <p:nvPr/>
          </p:nvSpPr>
          <p:spPr bwMode="auto">
            <a:xfrm>
              <a:off x="2832"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1" name="Oval 59"/>
            <p:cNvSpPr>
              <a:spLocks noChangeArrowheads="1"/>
            </p:cNvSpPr>
            <p:nvPr/>
          </p:nvSpPr>
          <p:spPr bwMode="auto">
            <a:xfrm>
              <a:off x="2784" y="230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2" name="Oval 60"/>
            <p:cNvSpPr>
              <a:spLocks noChangeArrowheads="1"/>
            </p:cNvSpPr>
            <p:nvPr/>
          </p:nvSpPr>
          <p:spPr bwMode="auto">
            <a:xfrm>
              <a:off x="2976"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3" name="Oval 61"/>
            <p:cNvSpPr>
              <a:spLocks noChangeArrowheads="1"/>
            </p:cNvSpPr>
            <p:nvPr/>
          </p:nvSpPr>
          <p:spPr bwMode="auto">
            <a:xfrm>
              <a:off x="3072" y="259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4" name="Oval 62"/>
            <p:cNvSpPr>
              <a:spLocks noChangeArrowheads="1"/>
            </p:cNvSpPr>
            <p:nvPr/>
          </p:nvSpPr>
          <p:spPr bwMode="auto">
            <a:xfrm>
              <a:off x="3408" y="216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5" name="Oval 63"/>
            <p:cNvSpPr>
              <a:spLocks noChangeArrowheads="1"/>
            </p:cNvSpPr>
            <p:nvPr/>
          </p:nvSpPr>
          <p:spPr bwMode="auto">
            <a:xfrm>
              <a:off x="2112" y="273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6" name="Oval 64"/>
            <p:cNvSpPr>
              <a:spLocks noChangeArrowheads="1"/>
            </p:cNvSpPr>
            <p:nvPr/>
          </p:nvSpPr>
          <p:spPr bwMode="auto">
            <a:xfrm>
              <a:off x="2256" y="244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7" name="Oval 65"/>
            <p:cNvSpPr>
              <a:spLocks noChangeArrowheads="1"/>
            </p:cNvSpPr>
            <p:nvPr/>
          </p:nvSpPr>
          <p:spPr bwMode="auto">
            <a:xfrm>
              <a:off x="2304" y="2928"/>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8" name="Oval 66"/>
            <p:cNvSpPr>
              <a:spLocks noChangeArrowheads="1"/>
            </p:cNvSpPr>
            <p:nvPr/>
          </p:nvSpPr>
          <p:spPr bwMode="auto">
            <a:xfrm>
              <a:off x="2208" y="2640"/>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69" name="Oval 67"/>
            <p:cNvSpPr>
              <a:spLocks noChangeArrowheads="1"/>
            </p:cNvSpPr>
            <p:nvPr/>
          </p:nvSpPr>
          <p:spPr bwMode="auto">
            <a:xfrm>
              <a:off x="2016"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0" name="Oval 68"/>
            <p:cNvSpPr>
              <a:spLocks noChangeArrowheads="1"/>
            </p:cNvSpPr>
            <p:nvPr/>
          </p:nvSpPr>
          <p:spPr bwMode="auto">
            <a:xfrm>
              <a:off x="3504" y="225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1" name="Oval 69"/>
            <p:cNvSpPr>
              <a:spLocks noChangeArrowheads="1"/>
            </p:cNvSpPr>
            <p:nvPr/>
          </p:nvSpPr>
          <p:spPr bwMode="auto">
            <a:xfrm>
              <a:off x="3792" y="235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2" name="Oval 70"/>
            <p:cNvSpPr>
              <a:spLocks noChangeArrowheads="1"/>
            </p:cNvSpPr>
            <p:nvPr/>
          </p:nvSpPr>
          <p:spPr bwMode="auto">
            <a:xfrm>
              <a:off x="3648" y="2592"/>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3" name="Oval 71"/>
            <p:cNvSpPr>
              <a:spLocks noChangeArrowheads="1"/>
            </p:cNvSpPr>
            <p:nvPr/>
          </p:nvSpPr>
          <p:spPr bwMode="auto">
            <a:xfrm>
              <a:off x="3792" y="2544"/>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sp>
          <p:nvSpPr>
            <p:cNvPr id="74" name="Oval 72"/>
            <p:cNvSpPr>
              <a:spLocks noChangeArrowheads="1"/>
            </p:cNvSpPr>
            <p:nvPr/>
          </p:nvSpPr>
          <p:spPr bwMode="auto">
            <a:xfrm>
              <a:off x="3936" y="2496"/>
              <a:ext cx="48" cy="48"/>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hu-HU" sz="2400" b="0" i="0" u="none" strike="noStrike" kern="0" cap="none" spc="0" normalizeH="0" baseline="0" noProof="0" smtClean="0">
                <a:ln>
                  <a:noFill/>
                </a:ln>
                <a:solidFill>
                  <a:srgbClr val="000000"/>
                </a:solidFill>
                <a:effectLst/>
                <a:uLnTx/>
                <a:uFillTx/>
                <a:latin typeface="Times New Roman" panose="02020603050405020304" pitchFamily="18" charset="0"/>
              </a:endParaRPr>
            </a:p>
          </p:txBody>
        </p:sp>
      </p:grpSp>
      <p:sp>
        <p:nvSpPr>
          <p:cNvPr id="75" name="Oval 73"/>
          <p:cNvSpPr>
            <a:spLocks noChangeArrowheads="1"/>
          </p:cNvSpPr>
          <p:nvPr/>
        </p:nvSpPr>
        <p:spPr bwMode="auto">
          <a:xfrm rot="20994176">
            <a:off x="1371600" y="3505200"/>
            <a:ext cx="6169025" cy="1066800"/>
          </a:xfrm>
          <a:prstGeom prst="ellipse">
            <a:avLst/>
          </a:prstGeom>
          <a:noFill/>
          <a:ln w="349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sz="2400">
              <a:solidFill>
                <a:srgbClr val="000000"/>
              </a:solidFill>
              <a:latin typeface="Times New Roman" panose="02020603050405020304" pitchFamily="18" charset="0"/>
            </a:endParaRPr>
          </a:p>
        </p:txBody>
      </p:sp>
      <p:sp>
        <p:nvSpPr>
          <p:cNvPr id="76" name="Text Box 74"/>
          <p:cNvSpPr txBox="1">
            <a:spLocks noChangeArrowheads="1"/>
          </p:cNvSpPr>
          <p:nvPr/>
        </p:nvSpPr>
        <p:spPr bwMode="auto">
          <a:xfrm>
            <a:off x="7162800" y="914848"/>
            <a:ext cx="4419600" cy="2246769"/>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hu-HU" sz="2800" dirty="0" smtClean="0">
                <a:solidFill>
                  <a:srgbClr val="000000"/>
                </a:solidFill>
                <a:latin typeface="Times New Roman" panose="02020603050405020304" pitchFamily="18" charset="0"/>
              </a:rPr>
              <a:t>Now we look for the longest axis perpendicular to the first principal direction</a:t>
            </a:r>
            <a:r>
              <a:rPr lang="hu-HU" altLang="hu-HU" sz="2800" dirty="0" smtClean="0">
                <a:solidFill>
                  <a:srgbClr val="000000"/>
                </a:solidFill>
                <a:latin typeface="Times New Roman" panose="02020603050405020304" pitchFamily="18" charset="0"/>
              </a:rPr>
              <a:t> </a:t>
            </a:r>
            <a:r>
              <a:rPr lang="hu-HU" altLang="hu-HU" sz="28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altLang="hu-HU" sz="2800" dirty="0" smtClean="0">
              <a:solidFill>
                <a:srgbClr val="000000"/>
              </a:solidFill>
              <a:latin typeface="Times New Roman" panose="02020603050405020304" pitchFamily="18" charset="0"/>
            </a:endParaRPr>
          </a:p>
          <a:p>
            <a:pPr eaLnBrk="0" fontAlgn="base" hangingPunct="0">
              <a:spcBef>
                <a:spcPct val="0"/>
              </a:spcBef>
              <a:spcAft>
                <a:spcPct val="0"/>
              </a:spcAft>
            </a:pPr>
            <a:r>
              <a:rPr lang="en-US" altLang="hu-HU" sz="2800" dirty="0" smtClean="0">
                <a:solidFill>
                  <a:srgbClr val="000000"/>
                </a:solidFill>
                <a:latin typeface="Times New Roman" panose="02020603050405020304" pitchFamily="18" charset="0"/>
              </a:rPr>
              <a:t>this is the second principal direction</a:t>
            </a:r>
            <a:r>
              <a:rPr lang="hu-HU" altLang="hu-HU" sz="2800" b="1" dirty="0" smtClean="0">
                <a:solidFill>
                  <a:srgbClr val="000000"/>
                </a:solidFill>
                <a:latin typeface="Times New Roman" panose="02020603050405020304" pitchFamily="18" charset="0"/>
              </a:rPr>
              <a:t> </a:t>
            </a:r>
            <a:endParaRPr lang="hu-HU" altLang="hu-HU" sz="2800" b="1" dirty="0">
              <a:solidFill>
                <a:srgbClr val="000000"/>
              </a:solidFill>
              <a:latin typeface="Times New Roman" panose="02020603050405020304" pitchFamily="18" charset="0"/>
            </a:endParaRPr>
          </a:p>
        </p:txBody>
      </p:sp>
      <p:sp>
        <p:nvSpPr>
          <p:cNvPr id="77" name="Line 75"/>
          <p:cNvSpPr>
            <a:spLocks noChangeShapeType="1"/>
          </p:cNvSpPr>
          <p:nvPr/>
        </p:nvSpPr>
        <p:spPr bwMode="auto">
          <a:xfrm flipV="1">
            <a:off x="1447800" y="3276600"/>
            <a:ext cx="6858000" cy="1295400"/>
          </a:xfrm>
          <a:prstGeom prst="line">
            <a:avLst/>
          </a:prstGeom>
          <a:noFill/>
          <a:ln w="603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a:solidFill>
                <a:srgbClr val="000000"/>
              </a:solidFill>
              <a:latin typeface="Times New Roman" panose="02020603050405020304" pitchFamily="18" charset="0"/>
            </a:endParaRPr>
          </a:p>
        </p:txBody>
      </p:sp>
      <p:sp>
        <p:nvSpPr>
          <p:cNvPr id="78" name="Oval 76"/>
          <p:cNvSpPr>
            <a:spLocks noChangeArrowheads="1"/>
          </p:cNvSpPr>
          <p:nvPr/>
        </p:nvSpPr>
        <p:spPr bwMode="auto">
          <a:xfrm>
            <a:off x="4267200" y="3505200"/>
            <a:ext cx="304800" cy="1066800"/>
          </a:xfrm>
          <a:prstGeom prst="ellipse">
            <a:avLst/>
          </a:prstGeom>
          <a:noFill/>
          <a:ln w="476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sz="2400">
              <a:solidFill>
                <a:srgbClr val="000000"/>
              </a:solidFill>
              <a:latin typeface="Times New Roman" panose="02020603050405020304" pitchFamily="18" charset="0"/>
            </a:endParaRPr>
          </a:p>
        </p:txBody>
      </p:sp>
      <p:sp>
        <p:nvSpPr>
          <p:cNvPr id="79" name="Line 77"/>
          <p:cNvSpPr>
            <a:spLocks noChangeShapeType="1"/>
          </p:cNvSpPr>
          <p:nvPr/>
        </p:nvSpPr>
        <p:spPr bwMode="auto">
          <a:xfrm flipV="1">
            <a:off x="4419600" y="3124200"/>
            <a:ext cx="0" cy="1447800"/>
          </a:xfrm>
          <a:prstGeom prst="line">
            <a:avLst/>
          </a:prstGeom>
          <a:noFill/>
          <a:ln w="476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hu-HU" sz="2400">
              <a:solidFill>
                <a:srgbClr val="000000"/>
              </a:solidFill>
              <a:latin typeface="Times New Roman" panose="02020603050405020304" pitchFamily="18" charset="0"/>
            </a:endParaRPr>
          </a:p>
        </p:txBody>
      </p:sp>
      <p:sp>
        <p:nvSpPr>
          <p:cNvPr id="80" name="Text Box 78"/>
          <p:cNvSpPr txBox="1">
            <a:spLocks noChangeArrowheads="1"/>
          </p:cNvSpPr>
          <p:nvPr/>
        </p:nvSpPr>
        <p:spPr bwMode="auto">
          <a:xfrm>
            <a:off x="381000" y="609600"/>
            <a:ext cx="8382000" cy="2246769"/>
          </a:xfrm>
          <a:prstGeom prst="rect">
            <a:avLst/>
          </a:prstGeom>
          <a:solidFill>
            <a:srgbClr val="33CCFF"/>
          </a:solidFill>
          <a:ln w="349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eaLnBrk="0" fontAlgn="base" hangingPunct="0">
              <a:spcBef>
                <a:spcPct val="50000"/>
              </a:spcBef>
              <a:spcAft>
                <a:spcPct val="0"/>
              </a:spcAft>
            </a:pPr>
            <a:r>
              <a:rPr kumimoji="0" lang="en-US" altLang="hu-HU" sz="2800" b="0" i="0" u="none" strike="noStrike" kern="0" cap="none" spc="0" normalizeH="0" baseline="0" noProof="0" dirty="0" smtClean="0">
                <a:ln>
                  <a:noFill/>
                </a:ln>
                <a:solidFill>
                  <a:srgbClr val="000000"/>
                </a:solidFill>
                <a:effectLst/>
                <a:uLnTx/>
                <a:uFillTx/>
                <a:latin typeface="Times New Roman" panose="02020603050405020304" pitchFamily="18" charset="0"/>
              </a:rPr>
              <a:t>The procedure could be continued by finding the third principal component, but in this particular case it makes no sense, because scattering is already insignificant in this direction so 2 dimensions are enough to describe the data!</a:t>
            </a:r>
            <a:endParaRPr kumimoji="0" lang="hu-HU" altLang="hu-HU" sz="2800" b="1" i="1" u="none" strike="noStrike" kern="0" cap="none" spc="0" normalizeH="0" baseline="0" noProof="0" dirty="0" smtClean="0">
              <a:ln>
                <a:noFill/>
              </a:ln>
              <a:solidFill>
                <a:srgbClr val="000000"/>
              </a:solidFill>
              <a:effectLst/>
              <a:uLnTx/>
              <a:uFillTx/>
              <a:latin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39630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down)">
                                      <p:cBhvr>
                                        <p:cTn id="12" dur="500"/>
                                        <p:tgtEl>
                                          <p:spTgt spid="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wipe(down)">
                                      <p:cBhvr>
                                        <p:cTn id="17" dur="500"/>
                                        <p:tgtEl>
                                          <p:spTgt spid="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left)">
                                      <p:cBhvr>
                                        <p:cTn id="2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autoUpdateAnimBg="0"/>
      <p:bldP spid="8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33499" y="349220"/>
            <a:ext cx="2073003" cy="584775"/>
          </a:xfrm>
          <a:prstGeom prst="rect">
            <a:avLst/>
          </a:prstGeom>
          <a:noFill/>
        </p:spPr>
        <p:txBody>
          <a:bodyPr wrap="none" rtlCol="0">
            <a:spAutoFit/>
          </a:bodyPr>
          <a:lstStyle/>
          <a:p>
            <a:r>
              <a:rPr lang="hu-HU" sz="3200" dirty="0" smtClean="0">
                <a:solidFill>
                  <a:srgbClr val="FF0000"/>
                </a:solidFill>
              </a:rPr>
              <a:t>EXAMPLE 1</a:t>
            </a:r>
            <a:endParaRPr lang="hu-HU" sz="3200" dirty="0">
              <a:solidFill>
                <a:srgbClr val="FF0000"/>
              </a:solidFill>
            </a:endParaRPr>
          </a:p>
        </p:txBody>
      </p:sp>
      <p:sp>
        <p:nvSpPr>
          <p:cNvPr id="3" name="Szövegdoboz 2"/>
          <p:cNvSpPr txBox="1"/>
          <p:nvPr/>
        </p:nvSpPr>
        <p:spPr>
          <a:xfrm>
            <a:off x="247416" y="1861842"/>
            <a:ext cx="4887312" cy="1200329"/>
          </a:xfrm>
          <a:prstGeom prst="rect">
            <a:avLst/>
          </a:prstGeom>
          <a:noFill/>
        </p:spPr>
        <p:txBody>
          <a:bodyPr wrap="square" rtlCol="0">
            <a:spAutoFit/>
          </a:bodyPr>
          <a:lstStyle/>
          <a:p>
            <a:r>
              <a:rPr lang="en-US" sz="2400" dirty="0"/>
              <a:t>World95.sav file contains data about 109 countries. We execute the factor analysis with the next </a:t>
            </a:r>
            <a:r>
              <a:rPr lang="hu-HU" sz="2400" dirty="0" smtClean="0"/>
              <a:t>19</a:t>
            </a:r>
            <a:r>
              <a:rPr lang="en-US" sz="2400" dirty="0" smtClean="0"/>
              <a:t> </a:t>
            </a:r>
            <a:r>
              <a:rPr lang="en-US" sz="2400" dirty="0"/>
              <a:t>variables.</a:t>
            </a:r>
            <a:endParaRPr lang="hu-HU" sz="2400" dirty="0"/>
          </a:p>
        </p:txBody>
      </p:sp>
      <p:sp>
        <p:nvSpPr>
          <p:cNvPr id="5" name="Téglalap 4"/>
          <p:cNvSpPr/>
          <p:nvPr/>
        </p:nvSpPr>
        <p:spPr>
          <a:xfrm>
            <a:off x="5259849" y="855452"/>
            <a:ext cx="6764563" cy="5355312"/>
          </a:xfrm>
          <a:prstGeom prst="rect">
            <a:avLst/>
          </a:prstGeom>
        </p:spPr>
        <p:txBody>
          <a:bodyPr wrap="square">
            <a:spAutoFit/>
          </a:bodyPr>
          <a:lstStyle/>
          <a:p>
            <a:r>
              <a:rPr lang="hu-HU" dirty="0" err="1">
                <a:solidFill>
                  <a:srgbClr val="FF0000"/>
                </a:solidFill>
                <a:latin typeface="Calibri" panose="020F0502020204030204" pitchFamily="34" charset="0"/>
              </a:rPr>
              <a:t>populatn</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hu-HU" dirty="0" err="1" smtClean="0">
                <a:solidFill>
                  <a:srgbClr val="000000"/>
                </a:solidFill>
                <a:latin typeface="Calibri" panose="020F0502020204030204" pitchFamily="34" charset="0"/>
              </a:rPr>
              <a:t>Population</a:t>
            </a:r>
            <a:r>
              <a:rPr lang="hu-HU" dirty="0" smtClean="0">
                <a:solidFill>
                  <a:srgbClr val="000000"/>
                </a:solidFill>
                <a:latin typeface="Calibri" panose="020F0502020204030204" pitchFamily="34" charset="0"/>
              </a:rPr>
              <a:t> </a:t>
            </a:r>
            <a:r>
              <a:rPr lang="hu-HU" dirty="0">
                <a:solidFill>
                  <a:srgbClr val="000000"/>
                </a:solidFill>
                <a:latin typeface="Calibri" panose="020F0502020204030204" pitchFamily="34" charset="0"/>
              </a:rPr>
              <a:t>in </a:t>
            </a:r>
            <a:r>
              <a:rPr lang="hu-HU" dirty="0" err="1">
                <a:solidFill>
                  <a:srgbClr val="000000"/>
                </a:solidFill>
                <a:latin typeface="Calibri" panose="020F0502020204030204" pitchFamily="34" charset="0"/>
              </a:rPr>
              <a:t>thousands</a:t>
            </a:r>
            <a:r>
              <a:rPr lang="hu-HU" dirty="0">
                <a:solidFill>
                  <a:srgbClr val="000000"/>
                </a:solidFill>
                <a:latin typeface="Calibri" panose="020F0502020204030204" pitchFamily="34" charset="0"/>
              </a:rPr>
              <a:t>	</a:t>
            </a:r>
          </a:p>
          <a:p>
            <a:r>
              <a:rPr lang="en-US" dirty="0">
                <a:solidFill>
                  <a:srgbClr val="FF0000"/>
                </a:solidFill>
                <a:latin typeface="Calibri" panose="020F0502020204030204" pitchFamily="34" charset="0"/>
              </a:rPr>
              <a:t>density</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Number </a:t>
            </a:r>
            <a:r>
              <a:rPr lang="en-US" dirty="0">
                <a:solidFill>
                  <a:srgbClr val="000000"/>
                </a:solidFill>
                <a:latin typeface="Calibri" panose="020F0502020204030204" pitchFamily="34" charset="0"/>
              </a:rPr>
              <a:t>of people / sq. kilometer	</a:t>
            </a:r>
          </a:p>
          <a:p>
            <a:r>
              <a:rPr lang="en-US" dirty="0">
                <a:solidFill>
                  <a:srgbClr val="FF0000"/>
                </a:solidFill>
                <a:latin typeface="Calibri" panose="020F0502020204030204" pitchFamily="34" charset="0"/>
              </a:rPr>
              <a:t>urban</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People </a:t>
            </a:r>
            <a:r>
              <a:rPr lang="en-US" dirty="0">
                <a:solidFill>
                  <a:srgbClr val="000000"/>
                </a:solidFill>
                <a:latin typeface="Calibri" panose="020F0502020204030204" pitchFamily="34" charset="0"/>
              </a:rPr>
              <a:t>living in cities (%)	</a:t>
            </a:r>
          </a:p>
          <a:p>
            <a:r>
              <a:rPr lang="en-US" dirty="0" err="1">
                <a:solidFill>
                  <a:srgbClr val="FF0000"/>
                </a:solidFill>
                <a:latin typeface="Calibri" panose="020F0502020204030204" pitchFamily="34" charset="0"/>
              </a:rPr>
              <a:t>lifeexpf</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Average </a:t>
            </a:r>
            <a:r>
              <a:rPr lang="en-US" dirty="0">
                <a:solidFill>
                  <a:srgbClr val="000000"/>
                </a:solidFill>
                <a:latin typeface="Calibri" panose="020F0502020204030204" pitchFamily="34" charset="0"/>
              </a:rPr>
              <a:t>female life expectancy	</a:t>
            </a:r>
          </a:p>
          <a:p>
            <a:r>
              <a:rPr lang="en-US" dirty="0" err="1">
                <a:solidFill>
                  <a:srgbClr val="FF0000"/>
                </a:solidFill>
                <a:latin typeface="Calibri" panose="020F0502020204030204" pitchFamily="34" charset="0"/>
              </a:rPr>
              <a:t>lifeexpm</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Average </a:t>
            </a:r>
            <a:r>
              <a:rPr lang="en-US" dirty="0">
                <a:solidFill>
                  <a:srgbClr val="000000"/>
                </a:solidFill>
                <a:latin typeface="Calibri" panose="020F0502020204030204" pitchFamily="34" charset="0"/>
              </a:rPr>
              <a:t>male life expectancy	</a:t>
            </a:r>
          </a:p>
          <a:p>
            <a:r>
              <a:rPr lang="hu-HU" dirty="0" err="1">
                <a:solidFill>
                  <a:srgbClr val="FF0000"/>
                </a:solidFill>
                <a:latin typeface="Calibri" panose="020F0502020204030204" pitchFamily="34" charset="0"/>
              </a:rPr>
              <a:t>literacy</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hu-HU" dirty="0" err="1" smtClean="0">
                <a:solidFill>
                  <a:srgbClr val="000000"/>
                </a:solidFill>
                <a:latin typeface="Calibri" panose="020F0502020204030204" pitchFamily="34" charset="0"/>
              </a:rPr>
              <a:t>People</a:t>
            </a:r>
            <a:r>
              <a:rPr lang="hu-HU" dirty="0" smtClean="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who</a:t>
            </a:r>
            <a:r>
              <a:rPr lang="hu-HU" dirty="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read</a:t>
            </a:r>
            <a:r>
              <a:rPr lang="hu-HU" dirty="0">
                <a:solidFill>
                  <a:srgbClr val="000000"/>
                </a:solidFill>
                <a:latin typeface="Calibri" panose="020F0502020204030204" pitchFamily="34" charset="0"/>
              </a:rPr>
              <a:t> (%)	</a:t>
            </a:r>
          </a:p>
          <a:p>
            <a:r>
              <a:rPr lang="en-US" dirty="0" err="1">
                <a:solidFill>
                  <a:srgbClr val="FF0000"/>
                </a:solidFill>
                <a:latin typeface="Calibri" panose="020F0502020204030204" pitchFamily="34" charset="0"/>
              </a:rPr>
              <a:t>pop_incr</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Population </a:t>
            </a:r>
            <a:r>
              <a:rPr lang="en-US" dirty="0">
                <a:solidFill>
                  <a:srgbClr val="000000"/>
                </a:solidFill>
                <a:latin typeface="Calibri" panose="020F0502020204030204" pitchFamily="34" charset="0"/>
              </a:rPr>
              <a:t>increase (% per year)	</a:t>
            </a:r>
          </a:p>
          <a:p>
            <a:r>
              <a:rPr lang="hu-HU" dirty="0" err="1">
                <a:solidFill>
                  <a:srgbClr val="FF0000"/>
                </a:solidFill>
                <a:latin typeface="Calibri" panose="020F0502020204030204" pitchFamily="34" charset="0"/>
              </a:rPr>
              <a:t>b</a:t>
            </a:r>
            <a:r>
              <a:rPr lang="en-US" dirty="0" err="1" smtClean="0">
                <a:solidFill>
                  <a:srgbClr val="FF0000"/>
                </a:solidFill>
                <a:latin typeface="Calibri" panose="020F0502020204030204" pitchFamily="34" charset="0"/>
              </a:rPr>
              <a:t>abymort</a:t>
            </a:r>
            <a:r>
              <a:rPr lang="hu-HU" dirty="0" smtClean="0">
                <a:solidFill>
                  <a:srgbClr val="FF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Infant </a:t>
            </a:r>
            <a:r>
              <a:rPr lang="en-US" dirty="0">
                <a:solidFill>
                  <a:srgbClr val="000000"/>
                </a:solidFill>
                <a:latin typeface="Calibri" panose="020F0502020204030204" pitchFamily="34" charset="0"/>
              </a:rPr>
              <a:t>mortality (deaths per 1000 live births)	</a:t>
            </a:r>
          </a:p>
          <a:p>
            <a:r>
              <a:rPr lang="en-US" dirty="0" err="1">
                <a:solidFill>
                  <a:srgbClr val="FF0000"/>
                </a:solidFill>
                <a:latin typeface="Calibri" panose="020F0502020204030204" pitchFamily="34" charset="0"/>
              </a:rPr>
              <a:t>gdp_cap</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Gross </a:t>
            </a:r>
            <a:r>
              <a:rPr lang="en-US" dirty="0">
                <a:solidFill>
                  <a:srgbClr val="000000"/>
                </a:solidFill>
                <a:latin typeface="Calibri" panose="020F0502020204030204" pitchFamily="34" charset="0"/>
              </a:rPr>
              <a:t>domestic product / </a:t>
            </a:r>
            <a:r>
              <a:rPr lang="en-US" dirty="0" smtClean="0">
                <a:solidFill>
                  <a:srgbClr val="000000"/>
                </a:solidFill>
                <a:latin typeface="Calibri" panose="020F0502020204030204" pitchFamily="34" charset="0"/>
              </a:rPr>
              <a:t>capita</a:t>
            </a:r>
            <a:r>
              <a:rPr lang="hu-HU" dirty="0" smtClean="0">
                <a:solidFill>
                  <a:srgbClr val="000000"/>
                </a:solidFill>
                <a:latin typeface="Calibri" panose="020F0502020204030204" pitchFamily="34" charset="0"/>
              </a:rPr>
              <a:t>l</a:t>
            </a:r>
            <a:r>
              <a:rPr lang="en-US" dirty="0">
                <a:solidFill>
                  <a:srgbClr val="000000"/>
                </a:solidFill>
                <a:latin typeface="Calibri" panose="020F0502020204030204" pitchFamily="34" charset="0"/>
              </a:rPr>
              <a:t>		</a:t>
            </a:r>
          </a:p>
          <a:p>
            <a:r>
              <a:rPr lang="hu-HU" dirty="0" err="1">
                <a:solidFill>
                  <a:srgbClr val="FF0000"/>
                </a:solidFill>
                <a:latin typeface="Calibri" panose="020F0502020204030204" pitchFamily="34" charset="0"/>
              </a:rPr>
              <a:t>calories</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Daily </a:t>
            </a:r>
            <a:r>
              <a:rPr lang="hu-HU" dirty="0" err="1">
                <a:solidFill>
                  <a:srgbClr val="000000"/>
                </a:solidFill>
                <a:latin typeface="Calibri" panose="020F0502020204030204" pitchFamily="34" charset="0"/>
              </a:rPr>
              <a:t>calorie</a:t>
            </a:r>
            <a:r>
              <a:rPr lang="hu-HU" dirty="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intake</a:t>
            </a:r>
            <a:r>
              <a:rPr lang="hu-HU" dirty="0">
                <a:solidFill>
                  <a:srgbClr val="000000"/>
                </a:solidFill>
                <a:latin typeface="Calibri" panose="020F0502020204030204" pitchFamily="34" charset="0"/>
              </a:rPr>
              <a:t>	</a:t>
            </a:r>
          </a:p>
          <a:p>
            <a:r>
              <a:rPr lang="hu-HU" dirty="0" err="1">
                <a:solidFill>
                  <a:srgbClr val="FF0000"/>
                </a:solidFill>
                <a:latin typeface="Calibri" panose="020F0502020204030204" pitchFamily="34" charset="0"/>
              </a:rPr>
              <a:t>aids</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hu-HU" dirty="0" err="1" smtClean="0">
                <a:solidFill>
                  <a:srgbClr val="000000"/>
                </a:solidFill>
                <a:latin typeface="Calibri" panose="020F0502020204030204" pitchFamily="34" charset="0"/>
              </a:rPr>
              <a:t>Aids</a:t>
            </a:r>
            <a:r>
              <a:rPr lang="hu-HU" dirty="0" smtClean="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cases</a:t>
            </a:r>
            <a:r>
              <a:rPr lang="hu-HU" dirty="0">
                <a:solidFill>
                  <a:srgbClr val="000000"/>
                </a:solidFill>
                <a:latin typeface="Calibri" panose="020F0502020204030204" pitchFamily="34" charset="0"/>
              </a:rPr>
              <a:t>	</a:t>
            </a:r>
          </a:p>
          <a:p>
            <a:r>
              <a:rPr lang="en-US" dirty="0" err="1">
                <a:solidFill>
                  <a:srgbClr val="FF0000"/>
                </a:solidFill>
                <a:latin typeface="Calibri" panose="020F0502020204030204" pitchFamily="34" charset="0"/>
              </a:rPr>
              <a:t>birth_rt</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Birth </a:t>
            </a:r>
            <a:r>
              <a:rPr lang="en-US" dirty="0">
                <a:solidFill>
                  <a:srgbClr val="000000"/>
                </a:solidFill>
                <a:latin typeface="Calibri" panose="020F0502020204030204" pitchFamily="34" charset="0"/>
              </a:rPr>
              <a:t>rate per 1000 people	</a:t>
            </a:r>
          </a:p>
          <a:p>
            <a:r>
              <a:rPr lang="en-US" dirty="0" err="1">
                <a:solidFill>
                  <a:srgbClr val="FF0000"/>
                </a:solidFill>
                <a:latin typeface="Calibri" panose="020F0502020204030204" pitchFamily="34" charset="0"/>
              </a:rPr>
              <a:t>death_rt</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Death </a:t>
            </a:r>
            <a:r>
              <a:rPr lang="en-US" dirty="0">
                <a:solidFill>
                  <a:srgbClr val="000000"/>
                </a:solidFill>
                <a:latin typeface="Calibri" panose="020F0502020204030204" pitchFamily="34" charset="0"/>
              </a:rPr>
              <a:t>rate per 1000 people	</a:t>
            </a:r>
          </a:p>
          <a:p>
            <a:r>
              <a:rPr lang="en-US" dirty="0" err="1">
                <a:solidFill>
                  <a:srgbClr val="FF0000"/>
                </a:solidFill>
                <a:latin typeface="Calibri" panose="020F0502020204030204" pitchFamily="34" charset="0"/>
              </a:rPr>
              <a:t>aids_rt</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Number </a:t>
            </a:r>
            <a:r>
              <a:rPr lang="en-US" dirty="0">
                <a:solidFill>
                  <a:srgbClr val="000000"/>
                </a:solidFill>
                <a:latin typeface="Calibri" panose="020F0502020204030204" pitchFamily="34" charset="0"/>
              </a:rPr>
              <a:t>of aids cases / 100000 people	</a:t>
            </a:r>
          </a:p>
          <a:p>
            <a:r>
              <a:rPr lang="en-US" dirty="0" err="1">
                <a:solidFill>
                  <a:srgbClr val="FF0000"/>
                </a:solidFill>
                <a:latin typeface="Calibri" panose="020F0502020204030204" pitchFamily="34" charset="0"/>
              </a:rPr>
              <a:t>b_to_d</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Birth </a:t>
            </a:r>
            <a:r>
              <a:rPr lang="en-US" dirty="0">
                <a:solidFill>
                  <a:srgbClr val="000000"/>
                </a:solidFill>
                <a:latin typeface="Calibri" panose="020F0502020204030204" pitchFamily="34" charset="0"/>
              </a:rPr>
              <a:t>to death ratio	</a:t>
            </a:r>
          </a:p>
          <a:p>
            <a:r>
              <a:rPr lang="en-US" dirty="0" err="1">
                <a:solidFill>
                  <a:srgbClr val="FF0000"/>
                </a:solidFill>
                <a:latin typeface="Calibri" panose="020F0502020204030204" pitchFamily="34" charset="0"/>
              </a:rPr>
              <a:t>fertilty</a:t>
            </a:r>
            <a:r>
              <a:rPr lang="en-US"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Fertility</a:t>
            </a:r>
            <a:r>
              <a:rPr lang="en-US" dirty="0">
                <a:solidFill>
                  <a:srgbClr val="000000"/>
                </a:solidFill>
                <a:latin typeface="Calibri" panose="020F0502020204030204" pitchFamily="34" charset="0"/>
              </a:rPr>
              <a:t>: average number of kids	</a:t>
            </a:r>
          </a:p>
          <a:p>
            <a:r>
              <a:rPr lang="hu-HU" dirty="0" err="1">
                <a:solidFill>
                  <a:srgbClr val="FF0000"/>
                </a:solidFill>
                <a:latin typeface="Calibri" panose="020F0502020204030204" pitchFamily="34" charset="0"/>
              </a:rPr>
              <a:t>cropgrow</a:t>
            </a:r>
            <a:r>
              <a:rPr lang="hu-HU" dirty="0">
                <a:solidFill>
                  <a:srgbClr val="FF0000"/>
                </a:solidFill>
                <a:latin typeface="Calibri" panose="020F0502020204030204" pitchFamily="34" charset="0"/>
              </a:rPr>
              <a:t>	</a:t>
            </a:r>
            <a:r>
              <a:rPr lang="hu-HU" dirty="0" smtClean="0">
                <a:solidFill>
                  <a:srgbClr val="000000"/>
                </a:solidFill>
                <a:latin typeface="Calibri" panose="020F0502020204030204" pitchFamily="34" charset="0"/>
              </a:rPr>
              <a:t>	</a:t>
            </a:r>
            <a:r>
              <a:rPr lang="hu-HU" dirty="0" err="1" smtClean="0">
                <a:solidFill>
                  <a:srgbClr val="000000"/>
                </a:solidFill>
                <a:latin typeface="Calibri" panose="020F0502020204030204" pitchFamily="34" charset="0"/>
              </a:rPr>
              <a:t>crop</a:t>
            </a:r>
            <a:r>
              <a:rPr lang="hu-HU" dirty="0" smtClean="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growth</a:t>
            </a:r>
            <a:r>
              <a:rPr lang="hu-HU" dirty="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rate</a:t>
            </a:r>
            <a:r>
              <a:rPr lang="hu-HU" dirty="0">
                <a:solidFill>
                  <a:srgbClr val="000000"/>
                </a:solidFill>
                <a:latin typeface="Calibri" panose="020F0502020204030204" pitchFamily="34" charset="0"/>
              </a:rPr>
              <a:t>	</a:t>
            </a:r>
          </a:p>
          <a:p>
            <a:r>
              <a:rPr lang="hu-HU" dirty="0" err="1">
                <a:solidFill>
                  <a:srgbClr val="FF0000"/>
                </a:solidFill>
                <a:latin typeface="Calibri" panose="020F0502020204030204" pitchFamily="34" charset="0"/>
              </a:rPr>
              <a:t>lit_male</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hu-HU" dirty="0" err="1" smtClean="0">
                <a:solidFill>
                  <a:srgbClr val="000000"/>
                </a:solidFill>
                <a:latin typeface="Calibri" panose="020F0502020204030204" pitchFamily="34" charset="0"/>
              </a:rPr>
              <a:t>Males</a:t>
            </a:r>
            <a:r>
              <a:rPr lang="hu-HU" dirty="0" smtClean="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who</a:t>
            </a:r>
            <a:r>
              <a:rPr lang="hu-HU" dirty="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read</a:t>
            </a:r>
            <a:r>
              <a:rPr lang="hu-HU" dirty="0">
                <a:solidFill>
                  <a:srgbClr val="000000"/>
                </a:solidFill>
                <a:latin typeface="Calibri" panose="020F0502020204030204" pitchFamily="34" charset="0"/>
              </a:rPr>
              <a:t> (%)	</a:t>
            </a:r>
          </a:p>
          <a:p>
            <a:r>
              <a:rPr lang="hu-HU" dirty="0" err="1">
                <a:solidFill>
                  <a:srgbClr val="FF0000"/>
                </a:solidFill>
                <a:latin typeface="Calibri" panose="020F0502020204030204" pitchFamily="34" charset="0"/>
              </a:rPr>
              <a:t>lit_fema</a:t>
            </a:r>
            <a:r>
              <a:rPr lang="hu-HU" dirty="0">
                <a:solidFill>
                  <a:srgbClr val="000000"/>
                </a:solidFill>
                <a:latin typeface="Calibri" panose="020F0502020204030204" pitchFamily="34" charset="0"/>
              </a:rPr>
              <a:t>	</a:t>
            </a:r>
            <a:r>
              <a:rPr lang="hu-HU" dirty="0" smtClean="0">
                <a:solidFill>
                  <a:srgbClr val="000000"/>
                </a:solidFill>
                <a:latin typeface="Calibri" panose="020F0502020204030204" pitchFamily="34" charset="0"/>
              </a:rPr>
              <a:t>	</a:t>
            </a:r>
            <a:r>
              <a:rPr lang="hu-HU" dirty="0" err="1" smtClean="0">
                <a:solidFill>
                  <a:srgbClr val="000000"/>
                </a:solidFill>
                <a:latin typeface="Calibri" panose="020F0502020204030204" pitchFamily="34" charset="0"/>
              </a:rPr>
              <a:t>Females</a:t>
            </a:r>
            <a:r>
              <a:rPr lang="hu-HU" dirty="0" smtClean="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who</a:t>
            </a:r>
            <a:r>
              <a:rPr lang="hu-HU" dirty="0">
                <a:solidFill>
                  <a:srgbClr val="000000"/>
                </a:solidFill>
                <a:latin typeface="Calibri" panose="020F0502020204030204" pitchFamily="34" charset="0"/>
              </a:rPr>
              <a:t> </a:t>
            </a:r>
            <a:r>
              <a:rPr lang="hu-HU" dirty="0" err="1">
                <a:solidFill>
                  <a:srgbClr val="000000"/>
                </a:solidFill>
                <a:latin typeface="Calibri" panose="020F0502020204030204" pitchFamily="34" charset="0"/>
              </a:rPr>
              <a:t>read</a:t>
            </a:r>
            <a:r>
              <a:rPr lang="hu-HU" dirty="0">
                <a:solidFill>
                  <a:srgbClr val="000000"/>
                </a:solidFill>
                <a:latin typeface="Calibri" panose="020F0502020204030204" pitchFamily="34" charset="0"/>
              </a:rPr>
              <a:t> (%)	</a:t>
            </a:r>
          </a:p>
        </p:txBody>
      </p:sp>
      <p:cxnSp>
        <p:nvCxnSpPr>
          <p:cNvPr id="7" name="Egyenes összekötő 6"/>
          <p:cNvCxnSpPr/>
          <p:nvPr/>
        </p:nvCxnSpPr>
        <p:spPr>
          <a:xfrm flipH="1">
            <a:off x="5190565" y="134471"/>
            <a:ext cx="13447" cy="6508376"/>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8" name="Kép 7"/>
          <p:cNvPicPr>
            <a:picLocks noChangeAspect="1"/>
          </p:cNvPicPr>
          <p:nvPr/>
        </p:nvPicPr>
        <p:blipFill>
          <a:blip r:embed="rId2"/>
          <a:stretch>
            <a:fillRect/>
          </a:stretch>
        </p:blipFill>
        <p:spPr>
          <a:xfrm>
            <a:off x="637663" y="3671608"/>
            <a:ext cx="3915554" cy="2325780"/>
          </a:xfrm>
          <a:prstGeom prst="rect">
            <a:avLst/>
          </a:prstGeom>
        </p:spPr>
      </p:pic>
    </p:spTree>
    <p:extLst>
      <p:ext uri="{BB962C8B-B14F-4D97-AF65-F5344CB8AC3E}">
        <p14:creationId xmlns:p14="http://schemas.microsoft.com/office/powerpoint/2010/main" val="26410110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13955" y="857949"/>
            <a:ext cx="11051176" cy="830997"/>
          </a:xfrm>
          <a:prstGeom prst="rect">
            <a:avLst/>
          </a:prstGeom>
          <a:noFill/>
        </p:spPr>
        <p:txBody>
          <a:bodyPr wrap="square" rtlCol="0">
            <a:spAutoFit/>
          </a:bodyPr>
          <a:lstStyle/>
          <a:p>
            <a:r>
              <a:rPr lang="en-US" sz="2400" dirty="0" smtClean="0"/>
              <a:t>Let's examine the relationship between the variables of the world 95 file!</a:t>
            </a:r>
            <a:r>
              <a:rPr lang="hu-HU" sz="2400" dirty="0" smtClean="0"/>
              <a:t> </a:t>
            </a:r>
            <a:r>
              <a:rPr lang="en-US" sz="2400" dirty="0"/>
              <a:t>In the last </a:t>
            </a:r>
            <a:r>
              <a:rPr lang="en-US" sz="2400" dirty="0" err="1"/>
              <a:t>coloumn</a:t>
            </a:r>
            <a:r>
              <a:rPr lang="en-US" sz="2400" dirty="0"/>
              <a:t> stand the MSA indicators of the variables.</a:t>
            </a:r>
            <a:endParaRPr lang="hu-HU" sz="2400" dirty="0"/>
          </a:p>
        </p:txBody>
      </p:sp>
      <p:sp>
        <p:nvSpPr>
          <p:cNvPr id="3" name="Szövegdoboz 2"/>
          <p:cNvSpPr txBox="1"/>
          <p:nvPr/>
        </p:nvSpPr>
        <p:spPr>
          <a:xfrm>
            <a:off x="4598125" y="166340"/>
            <a:ext cx="2073003" cy="584775"/>
          </a:xfrm>
          <a:prstGeom prst="rect">
            <a:avLst/>
          </a:prstGeom>
          <a:noFill/>
        </p:spPr>
        <p:txBody>
          <a:bodyPr wrap="none" rtlCol="0">
            <a:spAutoFit/>
          </a:bodyPr>
          <a:lstStyle/>
          <a:p>
            <a:r>
              <a:rPr lang="hu-HU" sz="3200" dirty="0" smtClean="0">
                <a:solidFill>
                  <a:srgbClr val="FF0000"/>
                </a:solidFill>
              </a:rPr>
              <a:t>EXAMPLE 1</a:t>
            </a:r>
            <a:endParaRPr lang="hu-HU" sz="3200" dirty="0">
              <a:solidFill>
                <a:srgbClr val="FF0000"/>
              </a:solidFill>
            </a:endParaRPr>
          </a:p>
        </p:txBody>
      </p:sp>
      <p:graphicFrame>
        <p:nvGraphicFramePr>
          <p:cNvPr id="7" name="Objektum 6"/>
          <p:cNvGraphicFramePr>
            <a:graphicFrameLocks noChangeAspect="1"/>
          </p:cNvGraphicFramePr>
          <p:nvPr>
            <p:extLst>
              <p:ext uri="{D42A27DB-BD31-4B8C-83A1-F6EECF244321}">
                <p14:modId xmlns:p14="http://schemas.microsoft.com/office/powerpoint/2010/main" val="1896767039"/>
              </p:ext>
            </p:extLst>
          </p:nvPr>
        </p:nvGraphicFramePr>
        <p:xfrm>
          <a:off x="2709752" y="1795781"/>
          <a:ext cx="5849750" cy="4866277"/>
        </p:xfrm>
        <a:graphic>
          <a:graphicData uri="http://schemas.openxmlformats.org/presentationml/2006/ole">
            <mc:AlternateContent xmlns:mc="http://schemas.openxmlformats.org/markup-compatibility/2006">
              <mc:Choice xmlns:v="urn:schemas-microsoft-com:vml" Requires="v">
                <p:oleObj spid="_x0000_s2059" name="Munkalap" r:id="rId3" imgW="4362314" imgH="3629012" progId="Excel.Sheet.12">
                  <p:embed/>
                </p:oleObj>
              </mc:Choice>
              <mc:Fallback>
                <p:oleObj name="Munkalap" r:id="rId3" imgW="4362314" imgH="3629012" progId="Excel.Sheet.12">
                  <p:embed/>
                  <p:pic>
                    <p:nvPicPr>
                      <p:cNvPr id="0" name=""/>
                      <p:cNvPicPr/>
                      <p:nvPr/>
                    </p:nvPicPr>
                    <p:blipFill>
                      <a:blip r:embed="rId4"/>
                      <a:stretch>
                        <a:fillRect/>
                      </a:stretch>
                    </p:blipFill>
                    <p:spPr>
                      <a:xfrm>
                        <a:off x="2709752" y="1795781"/>
                        <a:ext cx="5849750" cy="4866277"/>
                      </a:xfrm>
                      <a:prstGeom prst="rect">
                        <a:avLst/>
                      </a:prstGeom>
                    </p:spPr>
                  </p:pic>
                </p:oleObj>
              </mc:Fallback>
            </mc:AlternateContent>
          </a:graphicData>
        </a:graphic>
      </p:graphicFrame>
    </p:spTree>
    <p:extLst>
      <p:ext uri="{BB962C8B-B14F-4D97-AF65-F5344CB8AC3E}">
        <p14:creationId xmlns:p14="http://schemas.microsoft.com/office/powerpoint/2010/main" val="3731131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598126" y="349220"/>
            <a:ext cx="2073003" cy="584775"/>
          </a:xfrm>
          <a:prstGeom prst="rect">
            <a:avLst/>
          </a:prstGeom>
          <a:noFill/>
        </p:spPr>
        <p:txBody>
          <a:bodyPr wrap="none" rtlCol="0">
            <a:spAutoFit/>
          </a:bodyPr>
          <a:lstStyle/>
          <a:p>
            <a:r>
              <a:rPr lang="hu-HU" sz="3200" dirty="0" smtClean="0">
                <a:solidFill>
                  <a:srgbClr val="FF0000"/>
                </a:solidFill>
              </a:rPr>
              <a:t>EXAMPLE 1</a:t>
            </a:r>
            <a:endParaRPr lang="hu-HU" sz="3200" dirty="0">
              <a:solidFill>
                <a:srgbClr val="FF0000"/>
              </a:solidFill>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97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223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txBox="1">
            <a:spLocks/>
          </p:cNvSpPr>
          <p:nvPr/>
        </p:nvSpPr>
        <p:spPr bwMode="auto">
          <a:xfrm>
            <a:off x="2031274"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hu-HU"/>
            </a:defPPr>
            <a:lvl1pPr algn="l"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6DECCF7-3AA5-470C-B783-8B08DEE0C756}" type="datetime1">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2018. 04. 15.</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 name="Élőláb helye 2"/>
          <p:cNvSpPr txBox="1">
            <a:spLocks/>
          </p:cNvSpPr>
          <p:nvPr/>
        </p:nvSpPr>
        <p:spPr bwMode="auto">
          <a:xfrm>
            <a:off x="4469674"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hu-HU"/>
            </a:defPPr>
            <a:lvl1pPr algn="ct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Dr Ketskeméty László előadása</a:t>
            </a:r>
          </a:p>
        </p:txBody>
      </p:sp>
      <p:sp>
        <p:nvSpPr>
          <p:cNvPr id="4" name="Dia számának helye 3"/>
          <p:cNvSpPr txBox="1">
            <a:spLocks/>
          </p:cNvSpPr>
          <p:nvPr/>
        </p:nvSpPr>
        <p:spPr bwMode="auto">
          <a:xfrm>
            <a:off x="7898674"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hu-HU"/>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DEAE08-28E3-423C-980C-6C8B9493E379}"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787" y="114300"/>
            <a:ext cx="89916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036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004457" y="326572"/>
            <a:ext cx="4901663" cy="646331"/>
          </a:xfrm>
          <a:prstGeom prst="rect">
            <a:avLst/>
          </a:prstGeom>
          <a:noFill/>
        </p:spPr>
        <p:txBody>
          <a:bodyPr wrap="none" rtlCol="0">
            <a:spAutoFit/>
          </a:bodyPr>
          <a:lstStyle/>
          <a:p>
            <a:r>
              <a:rPr lang="hu-HU" sz="3600" dirty="0" err="1">
                <a:solidFill>
                  <a:srgbClr val="9A0000"/>
                </a:solidFill>
              </a:rPr>
              <a:t>Factor</a:t>
            </a:r>
            <a:r>
              <a:rPr lang="hu-HU" sz="3600" dirty="0">
                <a:solidFill>
                  <a:srgbClr val="9A0000"/>
                </a:solidFill>
              </a:rPr>
              <a:t> </a:t>
            </a:r>
            <a:r>
              <a:rPr lang="hu-HU" sz="3600" dirty="0" err="1">
                <a:solidFill>
                  <a:srgbClr val="9A0000"/>
                </a:solidFill>
              </a:rPr>
              <a:t>Analysis</a:t>
            </a:r>
            <a:r>
              <a:rPr lang="hu-HU" sz="3600" dirty="0">
                <a:solidFill>
                  <a:srgbClr val="9A0000"/>
                </a:solidFill>
              </a:rPr>
              <a:t> - </a:t>
            </a:r>
            <a:r>
              <a:rPr lang="hu-HU" sz="3600" dirty="0" err="1">
                <a:solidFill>
                  <a:srgbClr val="9A0000"/>
                </a:solidFill>
              </a:rPr>
              <a:t>Example</a:t>
            </a:r>
            <a:endParaRPr lang="hu-HU" sz="3600" dirty="0"/>
          </a:p>
        </p:txBody>
      </p:sp>
      <p:sp>
        <p:nvSpPr>
          <p:cNvPr id="3" name="Szövegdoboz 2"/>
          <p:cNvSpPr txBox="1"/>
          <p:nvPr/>
        </p:nvSpPr>
        <p:spPr>
          <a:xfrm>
            <a:off x="600891" y="1423850"/>
            <a:ext cx="1085523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 A marketing </a:t>
            </a:r>
            <a:r>
              <a:rPr lang="hu-HU" sz="2400" dirty="0" smtClean="0"/>
              <a:t>fi</a:t>
            </a:r>
            <a:r>
              <a:rPr lang="en-US" sz="2400" dirty="0" err="1" smtClean="0"/>
              <a:t>rm</a:t>
            </a:r>
            <a:r>
              <a:rPr lang="en-US" sz="2400" dirty="0" smtClean="0"/>
              <a:t> </a:t>
            </a:r>
            <a:r>
              <a:rPr lang="en-US" sz="2400" dirty="0"/>
              <a:t>wishes to determine how consumers </a:t>
            </a:r>
            <a:r>
              <a:rPr lang="en-US" sz="2400" dirty="0" smtClean="0"/>
              <a:t>choose</a:t>
            </a:r>
            <a:r>
              <a:rPr lang="hu-HU" sz="2400" dirty="0" smtClean="0"/>
              <a:t> </a:t>
            </a:r>
            <a:r>
              <a:rPr lang="hu-HU" sz="2400" dirty="0" err="1" smtClean="0"/>
              <a:t>to</a:t>
            </a:r>
            <a:r>
              <a:rPr lang="hu-HU" sz="2400" dirty="0" smtClean="0"/>
              <a:t> </a:t>
            </a:r>
            <a:r>
              <a:rPr lang="hu-HU" sz="2400" dirty="0" err="1"/>
              <a:t>patronize</a:t>
            </a:r>
            <a:r>
              <a:rPr lang="hu-HU" sz="2400" dirty="0"/>
              <a:t> </a:t>
            </a:r>
            <a:r>
              <a:rPr lang="hu-HU" sz="2400" dirty="0" err="1"/>
              <a:t>certain</a:t>
            </a:r>
            <a:r>
              <a:rPr lang="hu-HU" sz="2400" dirty="0"/>
              <a:t> </a:t>
            </a:r>
            <a:r>
              <a:rPr lang="hu-HU" sz="2400" dirty="0" err="1"/>
              <a:t>stores</a:t>
            </a:r>
            <a:r>
              <a:rPr lang="hu-HU" sz="2400" dirty="0" smtClean="0"/>
              <a:t>.</a:t>
            </a:r>
            <a:br>
              <a:rPr lang="hu-HU" sz="2400" dirty="0" smtClean="0"/>
            </a:br>
            <a:endParaRPr lang="hu-HU" sz="2400" dirty="0"/>
          </a:p>
          <a:p>
            <a:pPr marL="342900" indent="-342900">
              <a:buFont typeface="Arial" panose="020B0604020202020204" pitchFamily="34" charset="0"/>
              <a:buChar char="•"/>
            </a:pPr>
            <a:r>
              <a:rPr lang="en-US" sz="2400" dirty="0"/>
              <a:t> Customers at various stores were asked to complete a </a:t>
            </a:r>
            <a:r>
              <a:rPr lang="en-US" sz="2400" dirty="0" smtClean="0"/>
              <a:t>survey</a:t>
            </a:r>
            <a:r>
              <a:rPr lang="hu-HU" sz="2400" dirty="0" smtClean="0"/>
              <a:t> </a:t>
            </a:r>
            <a:r>
              <a:rPr lang="en-US" sz="2400" dirty="0" smtClean="0"/>
              <a:t>with </a:t>
            </a:r>
            <a:r>
              <a:rPr lang="en-US" sz="2400" dirty="0"/>
              <a:t>about </a:t>
            </a:r>
            <a:r>
              <a:rPr lang="en-US" sz="2400" i="1" dirty="0"/>
              <a:t>p</a:t>
            </a:r>
            <a:r>
              <a:rPr lang="en-US" sz="2400" dirty="0"/>
              <a:t> = 80 questions</a:t>
            </a:r>
            <a:r>
              <a:rPr lang="en-US" sz="2400" dirty="0" smtClean="0"/>
              <a:t>.</a:t>
            </a:r>
            <a:r>
              <a:rPr lang="hu-HU" sz="2400" dirty="0" smtClean="0"/>
              <a:t/>
            </a:r>
            <a:br>
              <a:rPr lang="hu-HU" sz="2400" dirty="0" smtClean="0"/>
            </a:br>
            <a:endParaRPr lang="en-US" sz="2400" dirty="0"/>
          </a:p>
          <a:p>
            <a:pPr marL="342900" indent="-342900">
              <a:buFont typeface="Arial" panose="020B0604020202020204" pitchFamily="34" charset="0"/>
              <a:buChar char="•"/>
            </a:pPr>
            <a:r>
              <a:rPr lang="en-US" sz="2400" dirty="0"/>
              <a:t> Marketing researchers postulate that consumer choices </a:t>
            </a:r>
            <a:r>
              <a:rPr lang="en-US" sz="2400" dirty="0" smtClean="0"/>
              <a:t>are</a:t>
            </a:r>
            <a:r>
              <a:rPr lang="hu-HU" sz="2400" dirty="0" smtClean="0"/>
              <a:t> </a:t>
            </a:r>
            <a:r>
              <a:rPr lang="en-US" sz="2400" dirty="0" smtClean="0"/>
              <a:t>based </a:t>
            </a:r>
            <a:r>
              <a:rPr lang="en-US" sz="2400" dirty="0"/>
              <a:t>on a few underlying factors such as: friendliness </a:t>
            </a:r>
            <a:r>
              <a:rPr lang="en-US" sz="2400" dirty="0" smtClean="0"/>
              <a:t>of</a:t>
            </a:r>
            <a:r>
              <a:rPr lang="hu-HU" sz="2400" dirty="0" smtClean="0"/>
              <a:t> </a:t>
            </a:r>
            <a:r>
              <a:rPr lang="en-US" sz="2400" dirty="0" smtClean="0"/>
              <a:t>personnel</a:t>
            </a:r>
            <a:r>
              <a:rPr lang="en-US" sz="2400" dirty="0"/>
              <a:t>, level of customer service, store </a:t>
            </a:r>
            <a:r>
              <a:rPr lang="en-US" sz="2400" dirty="0" smtClean="0"/>
              <a:t>atmosphere,</a:t>
            </a:r>
            <a:r>
              <a:rPr lang="hu-HU" sz="2400" dirty="0" smtClean="0"/>
              <a:t> </a:t>
            </a:r>
            <a:r>
              <a:rPr lang="en-US" sz="2400" dirty="0" smtClean="0"/>
              <a:t>product </a:t>
            </a:r>
            <a:r>
              <a:rPr lang="en-US" sz="2400" dirty="0"/>
              <a:t>assortment, product quality and general price level</a:t>
            </a:r>
            <a:r>
              <a:rPr lang="en-US" sz="2400" dirty="0" smtClean="0"/>
              <a:t>.</a:t>
            </a:r>
            <a:r>
              <a:rPr lang="hu-HU" sz="2400" dirty="0" smtClean="0"/>
              <a:t/>
            </a:r>
            <a:br>
              <a:rPr lang="hu-HU" sz="2400" dirty="0" smtClean="0"/>
            </a:br>
            <a:endParaRPr lang="en-US" sz="2400" dirty="0"/>
          </a:p>
          <a:p>
            <a:pPr marL="342900" indent="-342900">
              <a:buFont typeface="Arial" panose="020B0604020202020204" pitchFamily="34" charset="0"/>
              <a:buChar char="•"/>
            </a:pPr>
            <a:r>
              <a:rPr lang="en-US" sz="2400" dirty="0"/>
              <a:t> A factor analysis would use correlations among responses </a:t>
            </a:r>
            <a:r>
              <a:rPr lang="en-US" sz="2400" dirty="0" smtClean="0"/>
              <a:t>to</a:t>
            </a:r>
            <a:r>
              <a:rPr lang="hu-HU" sz="2400" dirty="0" smtClean="0"/>
              <a:t> </a:t>
            </a:r>
            <a:r>
              <a:rPr lang="en-US" sz="2400" dirty="0" smtClean="0"/>
              <a:t>the </a:t>
            </a:r>
            <a:r>
              <a:rPr lang="en-US" sz="2400" dirty="0"/>
              <a:t>80 questions to determine if they can be grouped into </a:t>
            </a:r>
            <a:r>
              <a:rPr lang="en-US" sz="2400" dirty="0" smtClean="0"/>
              <a:t>six</a:t>
            </a:r>
            <a:r>
              <a:rPr lang="hu-HU" sz="2400" dirty="0" smtClean="0"/>
              <a:t> </a:t>
            </a:r>
            <a:r>
              <a:rPr lang="en-US" sz="2400" dirty="0" smtClean="0"/>
              <a:t>sub-groups </a:t>
            </a:r>
            <a:r>
              <a:rPr lang="en-US" sz="2400" dirty="0"/>
              <a:t>that </a:t>
            </a:r>
            <a:r>
              <a:rPr lang="en-US" sz="2400" dirty="0" smtClean="0"/>
              <a:t>re</a:t>
            </a:r>
            <a:r>
              <a:rPr lang="hu-HU" sz="2400" dirty="0" err="1" smtClean="0"/>
              <a:t>fl</a:t>
            </a:r>
            <a:r>
              <a:rPr lang="en-US" sz="2400" dirty="0" err="1" smtClean="0"/>
              <a:t>ect</a:t>
            </a:r>
            <a:r>
              <a:rPr lang="en-US" sz="2400" dirty="0" smtClean="0"/>
              <a:t> </a:t>
            </a:r>
            <a:r>
              <a:rPr lang="en-US" sz="2400" dirty="0"/>
              <a:t>variation in the six postulated factors.</a:t>
            </a:r>
            <a:endParaRPr lang="hu-HU" sz="2400" dirty="0"/>
          </a:p>
        </p:txBody>
      </p:sp>
    </p:spTree>
    <p:extLst>
      <p:ext uri="{BB962C8B-B14F-4D97-AF65-F5344CB8AC3E}">
        <p14:creationId xmlns:p14="http://schemas.microsoft.com/office/powerpoint/2010/main" val="368035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1730829" y="6324600"/>
            <a:ext cx="1905000" cy="457200"/>
          </a:xfrm>
        </p:spPr>
        <p:txBody>
          <a:bodyPr/>
          <a:lstStyle/>
          <a:p>
            <a:fld id="{79E6B470-CC91-4514-AA29-387FD1B00F58}" type="datetime1">
              <a:rPr lang="hu-HU" altLang="hu-HU"/>
              <a:pPr/>
              <a:t>2018. 04. 15.</a:t>
            </a:fld>
            <a:endParaRPr lang="hu-HU" altLang="hu-HU"/>
          </a:p>
        </p:txBody>
      </p:sp>
      <p:sp>
        <p:nvSpPr>
          <p:cNvPr id="3" name="Élőláb helye 2"/>
          <p:cNvSpPr>
            <a:spLocks noGrp="1"/>
          </p:cNvSpPr>
          <p:nvPr>
            <p:ph type="ftr" sz="quarter" idx="11"/>
          </p:nvPr>
        </p:nvSpPr>
        <p:spPr>
          <a:xfrm>
            <a:off x="4169229" y="6324600"/>
            <a:ext cx="2895600" cy="457200"/>
          </a:xfrm>
        </p:spPr>
        <p:txBody>
          <a:bodyPr/>
          <a:lstStyle/>
          <a:p>
            <a:r>
              <a:rPr lang="hu-HU" altLang="hu-HU"/>
              <a:t>Dr Ketskeméty László előadása</a:t>
            </a:r>
          </a:p>
        </p:txBody>
      </p:sp>
      <p:sp>
        <p:nvSpPr>
          <p:cNvPr id="4" name="Dia számának helye 3"/>
          <p:cNvSpPr>
            <a:spLocks noGrp="1"/>
          </p:cNvSpPr>
          <p:nvPr>
            <p:ph type="sldNum" sz="quarter" idx="12"/>
          </p:nvPr>
        </p:nvSpPr>
        <p:spPr>
          <a:xfrm>
            <a:off x="7598229" y="6324600"/>
            <a:ext cx="1905000" cy="457200"/>
          </a:xfrm>
        </p:spPr>
        <p:txBody>
          <a:bodyPr/>
          <a:lstStyle/>
          <a:p>
            <a:fld id="{B71A2519-0AD2-4C0C-B8E4-7DBDAAD31E48}" type="slidenum">
              <a:rPr lang="hu-HU" altLang="hu-HU"/>
              <a:pPr/>
              <a:t>50</a:t>
            </a:fld>
            <a:endParaRPr lang="hu-HU" altLang="hu-HU"/>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229" y="0"/>
            <a:ext cx="8675688" cy="69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901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36389" y="33233"/>
            <a:ext cx="8919221" cy="6791533"/>
          </a:xfrm>
          <a:prstGeom prst="rect">
            <a:avLst/>
          </a:prstGeom>
        </p:spPr>
      </p:pic>
    </p:spTree>
    <p:extLst>
      <p:ext uri="{BB962C8B-B14F-4D97-AF65-F5344CB8AC3E}">
        <p14:creationId xmlns:p14="http://schemas.microsoft.com/office/powerpoint/2010/main" val="1881407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1639438" y="42378"/>
            <a:ext cx="8913124" cy="6773243"/>
          </a:xfrm>
          <a:prstGeom prst="rect">
            <a:avLst/>
          </a:prstGeom>
        </p:spPr>
      </p:pic>
    </p:spTree>
    <p:extLst>
      <p:ext uri="{BB962C8B-B14F-4D97-AF65-F5344CB8AC3E}">
        <p14:creationId xmlns:p14="http://schemas.microsoft.com/office/powerpoint/2010/main" val="338655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67812" y="254918"/>
            <a:ext cx="5736553" cy="6399538"/>
          </a:xfrm>
          <a:prstGeom prst="rect">
            <a:avLst/>
          </a:prstGeom>
        </p:spPr>
      </p:pic>
    </p:spTree>
    <p:extLst>
      <p:ext uri="{BB962C8B-B14F-4D97-AF65-F5344CB8AC3E}">
        <p14:creationId xmlns:p14="http://schemas.microsoft.com/office/powerpoint/2010/main" val="835369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24840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
          <p:cNvSpPr>
            <a:spLocks noChangeArrowheads="1"/>
          </p:cNvSpPr>
          <p:nvPr/>
        </p:nvSpPr>
        <p:spPr bwMode="auto">
          <a:xfrm>
            <a:off x="1116013" y="4292600"/>
            <a:ext cx="4248150" cy="576263"/>
          </a:xfrm>
          <a:prstGeom prst="wedgeRoundRectCallout">
            <a:avLst>
              <a:gd name="adj1" fmla="val 84644"/>
              <a:gd name="adj2" fmla="val -349171"/>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r>
              <a:rPr lang="hu-HU" altLang="hu-HU" b="1" kern="0" dirty="0">
                <a:solidFill>
                  <a:srgbClr val="000000"/>
                </a:solidFill>
                <a:latin typeface="Comic Sans MS" panose="030F0702030302020204" pitchFamily="66" charset="0"/>
              </a:rPr>
              <a:t>KMO „</a:t>
            </a:r>
            <a:r>
              <a:rPr lang="hu-HU" altLang="hu-HU" b="1" kern="0" dirty="0" err="1">
                <a:solidFill>
                  <a:srgbClr val="000000"/>
                </a:solidFill>
                <a:latin typeface="Comic Sans MS" panose="030F0702030302020204" pitchFamily="66" charset="0"/>
              </a:rPr>
              <a:t>meritorious</a:t>
            </a:r>
            <a:r>
              <a:rPr lang="hu-HU" altLang="hu-HU" b="1" kern="0" dirty="0">
                <a:solidFill>
                  <a:srgbClr val="000000"/>
                </a:solidFill>
                <a:latin typeface="Comic Sans MS" panose="030F0702030302020204" pitchFamily="66" charset="0"/>
              </a:rPr>
              <a:t>” </a:t>
            </a:r>
            <a:r>
              <a:rPr kumimoji="0" lang="hu-HU" altLang="hu-HU" sz="1800" b="1" i="0" u="none" strike="noStrike" kern="0" cap="none" spc="0" normalizeH="0" baseline="0" noProof="0" dirty="0" smtClean="0">
                <a:ln>
                  <a:noFill/>
                </a:ln>
                <a:solidFill>
                  <a:srgbClr val="000000"/>
                </a:solidFill>
                <a:effectLst/>
                <a:uLnTx/>
                <a:uFillTx/>
                <a:latin typeface="Comic Sans MS" panose="030F0702030302020204" pitchFamily="66" charset="0"/>
              </a:rPr>
              <a:t>!</a:t>
            </a:r>
          </a:p>
        </p:txBody>
      </p:sp>
      <p:sp>
        <p:nvSpPr>
          <p:cNvPr id="20" name="AutoShape 6"/>
          <p:cNvSpPr>
            <a:spLocks noChangeArrowheads="1"/>
          </p:cNvSpPr>
          <p:nvPr/>
        </p:nvSpPr>
        <p:spPr bwMode="auto">
          <a:xfrm>
            <a:off x="7474177" y="5013325"/>
            <a:ext cx="2592387" cy="1079500"/>
          </a:xfrm>
          <a:prstGeom prst="wedgeRoundRectCallout">
            <a:avLst>
              <a:gd name="adj1" fmla="val -58309"/>
              <a:gd name="adj2" fmla="val -171336"/>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hu-HU" altLang="hu-HU" sz="1800" b="1" i="0" u="none" strike="noStrike" kern="0" cap="none" spc="0" normalizeH="0" baseline="0" noProof="0" dirty="0" smtClean="0">
                <a:ln>
                  <a:noFill/>
                </a:ln>
                <a:solidFill>
                  <a:srgbClr val="000000"/>
                </a:solidFill>
                <a:effectLst/>
                <a:uLnTx/>
                <a:uFillTx/>
                <a:latin typeface="Comic Sans MS" panose="030F0702030302020204" pitchFamily="66" charset="0"/>
              </a:rPr>
              <a:t>A Bartlett-</a:t>
            </a:r>
            <a:r>
              <a:rPr kumimoji="0" lang="hu-HU" altLang="hu-HU" sz="1800" b="1" i="0" u="none" strike="noStrike" kern="0" cap="none" spc="0" normalizeH="0" baseline="0" noProof="0" dirty="0" err="1" smtClean="0">
                <a:ln>
                  <a:noFill/>
                </a:ln>
                <a:solidFill>
                  <a:srgbClr val="000000"/>
                </a:solidFill>
                <a:effectLst/>
                <a:uLnTx/>
                <a:uFillTx/>
                <a:latin typeface="Comic Sans MS" panose="030F0702030302020204" pitchFamily="66" charset="0"/>
              </a:rPr>
              <a:t>spherical</a:t>
            </a:r>
            <a:r>
              <a:rPr kumimoji="0" lang="hu-HU" altLang="hu-HU" sz="1800" b="1" i="0" u="none" strike="noStrike" kern="0" cap="none" spc="0" normalizeH="0" noProof="0" dirty="0" smtClean="0">
                <a:ln>
                  <a:noFill/>
                </a:ln>
                <a:solidFill>
                  <a:srgbClr val="000000"/>
                </a:solidFill>
                <a:effectLst/>
                <a:uLnTx/>
                <a:uFillTx/>
                <a:latin typeface="Comic Sans MS" panose="030F0702030302020204" pitchFamily="66" charset="0"/>
              </a:rPr>
              <a:t> test </a:t>
            </a:r>
            <a:r>
              <a:rPr kumimoji="0" lang="hu-HU" altLang="hu-HU" sz="1800" b="1" i="0" u="none" strike="noStrike" kern="0" cap="none" spc="0" normalizeH="0" noProof="0" dirty="0" err="1" smtClean="0">
                <a:ln>
                  <a:noFill/>
                </a:ln>
                <a:solidFill>
                  <a:srgbClr val="000000"/>
                </a:solidFill>
                <a:effectLst/>
                <a:uLnTx/>
                <a:uFillTx/>
                <a:latin typeface="Comic Sans MS" panose="030F0702030302020204" pitchFamily="66" charset="0"/>
              </a:rPr>
              <a:t>refuse</a:t>
            </a:r>
            <a:r>
              <a:rPr kumimoji="0" lang="hu-HU" altLang="hu-HU" sz="1800" b="1" i="0" u="none" strike="noStrike" kern="0" cap="none" spc="0" normalizeH="0" noProof="0" dirty="0" smtClean="0">
                <a:ln>
                  <a:noFill/>
                </a:ln>
                <a:solidFill>
                  <a:srgbClr val="000000"/>
                </a:solidFill>
                <a:effectLst/>
                <a:uLnTx/>
                <a:uFillTx/>
                <a:latin typeface="Comic Sans MS" panose="030F0702030302020204" pitchFamily="66" charset="0"/>
              </a:rPr>
              <a:t> </a:t>
            </a:r>
            <a:r>
              <a:rPr kumimoji="0" lang="hu-HU" altLang="hu-HU" sz="1800" b="1" i="0" u="none" strike="noStrike" kern="0" cap="none" spc="0" normalizeH="0" noProof="0" dirty="0" err="1" smtClean="0">
                <a:ln>
                  <a:noFill/>
                </a:ln>
                <a:solidFill>
                  <a:srgbClr val="000000"/>
                </a:solidFill>
                <a:effectLst/>
                <a:uLnTx/>
                <a:uFillTx/>
                <a:latin typeface="Comic Sans MS" panose="030F0702030302020204" pitchFamily="66" charset="0"/>
              </a:rPr>
              <a:t>the</a:t>
            </a:r>
            <a:r>
              <a:rPr kumimoji="0" lang="hu-HU" altLang="hu-HU" sz="1800" b="1" i="0" u="none" strike="noStrike" kern="0" cap="none" spc="0" normalizeH="0" noProof="0" dirty="0" smtClean="0">
                <a:ln>
                  <a:noFill/>
                </a:ln>
                <a:solidFill>
                  <a:srgbClr val="000000"/>
                </a:solidFill>
                <a:effectLst/>
                <a:uLnTx/>
                <a:uFillTx/>
                <a:latin typeface="Comic Sans MS" panose="030F0702030302020204" pitchFamily="66" charset="0"/>
              </a:rPr>
              <a:t> </a:t>
            </a:r>
            <a:r>
              <a:rPr kumimoji="0" lang="hu-HU" altLang="hu-HU" sz="1800" b="1" i="0" u="none" strike="noStrike" kern="0" cap="none" spc="0" normalizeH="0" noProof="0" dirty="0" err="1" smtClean="0">
                <a:ln>
                  <a:noFill/>
                </a:ln>
                <a:solidFill>
                  <a:srgbClr val="000000"/>
                </a:solidFill>
                <a:effectLst/>
                <a:uLnTx/>
                <a:uFillTx/>
                <a:latin typeface="Comic Sans MS" panose="030F0702030302020204" pitchFamily="66" charset="0"/>
              </a:rPr>
              <a:t>independency</a:t>
            </a:r>
            <a:endParaRPr kumimoji="0" lang="hu-HU" altLang="hu-HU" sz="1800" b="1" i="0" u="none" strike="noStrike" kern="0" cap="none" spc="0" normalizeH="0" baseline="0" noProof="0" dirty="0" smtClean="0">
              <a:ln>
                <a:noFill/>
              </a:ln>
              <a:solidFill>
                <a:srgbClr val="000000"/>
              </a:solidFill>
              <a:effectLst/>
              <a:uLnTx/>
              <a:uFillTx/>
              <a:latin typeface="Comic Sans MS" panose="030F0702030302020204" pitchFamily="66" charset="0"/>
            </a:endParaRPr>
          </a:p>
        </p:txBody>
      </p:sp>
    </p:spTree>
    <p:extLst>
      <p:ext uri="{BB962C8B-B14F-4D97-AF65-F5344CB8AC3E}">
        <p14:creationId xmlns:p14="http://schemas.microsoft.com/office/powerpoint/2010/main" val="5042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148" y="778238"/>
            <a:ext cx="3611562"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5"/>
          <p:cNvSpPr>
            <a:spLocks noChangeArrowheads="1"/>
          </p:cNvSpPr>
          <p:nvPr/>
        </p:nvSpPr>
        <p:spPr bwMode="auto">
          <a:xfrm>
            <a:off x="6572885" y="1857738"/>
            <a:ext cx="3600450" cy="3960589"/>
          </a:xfrm>
          <a:prstGeom prst="wedgeRoundRectCallout">
            <a:avLst>
              <a:gd name="adj1" fmla="val -77292"/>
              <a:gd name="adj2" fmla="val -5902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hu-HU" sz="1800" b="1" dirty="0" smtClean="0">
                <a:latin typeface="Comic Sans MS" panose="030F0702030302020204" pitchFamily="66" charset="0"/>
              </a:rPr>
              <a:t>One hundred times the value of </a:t>
            </a:r>
            <a:r>
              <a:rPr lang="hu-HU" altLang="hu-HU" b="1" dirty="0" err="1" smtClean="0">
                <a:latin typeface="Comic Sans MS" panose="030F0702030302020204" pitchFamily="66" charset="0"/>
              </a:rPr>
              <a:t>c</a:t>
            </a:r>
            <a:r>
              <a:rPr lang="hu-HU" altLang="hu-HU" b="1" dirty="0" err="1">
                <a:latin typeface="Comic Sans MS" panose="030F0702030302020204" pitchFamily="66" charset="0"/>
              </a:rPr>
              <a:t>o</a:t>
            </a:r>
            <a:r>
              <a:rPr lang="en-US" altLang="hu-HU" sz="1800" b="1" dirty="0" err="1" smtClean="0">
                <a:latin typeface="Comic Sans MS" panose="030F0702030302020204" pitchFamily="66" charset="0"/>
              </a:rPr>
              <a:t>mmunality</a:t>
            </a:r>
            <a:r>
              <a:rPr lang="en-US" altLang="hu-HU" sz="1800" b="1" dirty="0" smtClean="0">
                <a:latin typeface="Comic Sans MS" panose="030F0702030302020204" pitchFamily="66" charset="0"/>
              </a:rPr>
              <a:t> shows how many percent of each variables can be "explained" by the common factors. The variables with small </a:t>
            </a:r>
            <a:r>
              <a:rPr lang="hu-HU" altLang="hu-HU" b="1" dirty="0" err="1" smtClean="0">
                <a:latin typeface="Comic Sans MS" panose="030F0702030302020204" pitchFamily="66" charset="0"/>
              </a:rPr>
              <a:t>c</a:t>
            </a:r>
            <a:r>
              <a:rPr lang="hu-HU" altLang="hu-HU" b="1" dirty="0" err="1">
                <a:latin typeface="Comic Sans MS" panose="030F0702030302020204" pitchFamily="66" charset="0"/>
              </a:rPr>
              <a:t>o</a:t>
            </a:r>
            <a:r>
              <a:rPr lang="en-US" altLang="hu-HU" sz="1800" b="1" dirty="0" err="1" smtClean="0">
                <a:latin typeface="Comic Sans MS" panose="030F0702030302020204" pitchFamily="66" charset="0"/>
              </a:rPr>
              <a:t>mmunality</a:t>
            </a:r>
            <a:r>
              <a:rPr lang="en-US" altLang="hu-HU" sz="1800" b="1" dirty="0" smtClean="0">
                <a:latin typeface="Comic Sans MS" panose="030F0702030302020204" pitchFamily="66" charset="0"/>
              </a:rPr>
              <a:t> value are "point out" from the common information space. If we left out them, a better factor analysis can be provided for the remaining variables.</a:t>
            </a:r>
            <a:endParaRPr lang="hu-HU" altLang="hu-HU" sz="1800" b="1" dirty="0">
              <a:latin typeface="Comic Sans MS" panose="030F0702030302020204" pitchFamily="66" charset="0"/>
            </a:endParaRPr>
          </a:p>
        </p:txBody>
      </p:sp>
    </p:spTree>
    <p:extLst>
      <p:ext uri="{BB962C8B-B14F-4D97-AF65-F5344CB8AC3E}">
        <p14:creationId xmlns:p14="http://schemas.microsoft.com/office/powerpoint/2010/main" val="31378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836613"/>
            <a:ext cx="83851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p:cNvSpPr>
            <a:spLocks noChangeArrowheads="1"/>
          </p:cNvSpPr>
          <p:nvPr/>
        </p:nvSpPr>
        <p:spPr bwMode="auto">
          <a:xfrm>
            <a:off x="2195513" y="4652963"/>
            <a:ext cx="5040312" cy="1223962"/>
          </a:xfrm>
          <a:prstGeom prst="wedgeRoundRectCallout">
            <a:avLst>
              <a:gd name="adj1" fmla="val 69653"/>
              <a:gd name="adj2" fmla="val -2541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hu-HU" dirty="0">
                <a:latin typeface="Comic Sans MS" panose="030F0702030302020204" pitchFamily="66" charset="0"/>
              </a:rPr>
              <a:t>With four factors, explanation is almost 80%, </a:t>
            </a:r>
            <a:r>
              <a:rPr lang="en-US" altLang="hu-HU" dirty="0" err="1">
                <a:latin typeface="Comic Sans MS" panose="030F0702030302020204" pitchFamily="66" charset="0"/>
              </a:rPr>
              <a:t>ie</a:t>
            </a:r>
            <a:r>
              <a:rPr lang="en-US" altLang="hu-HU" dirty="0">
                <a:latin typeface="Comic Sans MS" panose="030F0702030302020204" pitchFamily="66" charset="0"/>
              </a:rPr>
              <a:t> 13 dimensions reduced into 4 and "only" 20% of the information was lost!</a:t>
            </a:r>
            <a:endParaRPr lang="hu-HU" altLang="hu-HU" sz="1800" dirty="0">
              <a:latin typeface="Comic Sans MS" panose="030F0702030302020204" pitchFamily="66" charset="0"/>
            </a:endParaRPr>
          </a:p>
        </p:txBody>
      </p:sp>
    </p:spTree>
    <p:extLst>
      <p:ext uri="{BB962C8B-B14F-4D97-AF65-F5344CB8AC3E}">
        <p14:creationId xmlns:p14="http://schemas.microsoft.com/office/powerpoint/2010/main" val="7431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58" y="444002"/>
            <a:ext cx="59531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p:cNvSpPr>
            <a:spLocks noChangeArrowheads="1"/>
          </p:cNvSpPr>
          <p:nvPr/>
        </p:nvSpPr>
        <p:spPr bwMode="auto">
          <a:xfrm>
            <a:off x="1912121" y="5196977"/>
            <a:ext cx="7848600" cy="1008062"/>
          </a:xfrm>
          <a:prstGeom prst="wedgeRoundRectCallout">
            <a:avLst>
              <a:gd name="adj1" fmla="val -11144"/>
              <a:gd name="adj2" fmla="val -16322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hu-HU" b="1" dirty="0">
                <a:latin typeface="Comic Sans MS" panose="030F0702030302020204" pitchFamily="66" charset="0"/>
              </a:rPr>
              <a:t>The decreasing of the importance of each principal components  can see in the scree plot. In our case, the first four principal components were held.</a:t>
            </a:r>
            <a:r>
              <a:rPr lang="hu-HU" altLang="hu-HU" sz="1800" b="1" dirty="0" smtClean="0">
                <a:latin typeface="Comic Sans MS" panose="030F0702030302020204" pitchFamily="66" charset="0"/>
              </a:rPr>
              <a:t>.</a:t>
            </a:r>
            <a:endParaRPr lang="hu-HU" altLang="hu-HU" sz="1800" b="1" dirty="0">
              <a:latin typeface="Comic Sans MS" panose="030F0702030302020204" pitchFamily="66" charset="0"/>
            </a:endParaRPr>
          </a:p>
        </p:txBody>
      </p:sp>
    </p:spTree>
    <p:extLst>
      <p:ext uri="{BB962C8B-B14F-4D97-AF65-F5344CB8AC3E}">
        <p14:creationId xmlns:p14="http://schemas.microsoft.com/office/powerpoint/2010/main" val="18784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554" y="1156244"/>
            <a:ext cx="44069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
          <p:cNvSpPr>
            <a:spLocks noChangeArrowheads="1"/>
          </p:cNvSpPr>
          <p:nvPr/>
        </p:nvSpPr>
        <p:spPr bwMode="auto">
          <a:xfrm>
            <a:off x="7966166" y="2669082"/>
            <a:ext cx="2951163" cy="1944514"/>
          </a:xfrm>
          <a:prstGeom prst="wedgeRoundRectCallout">
            <a:avLst>
              <a:gd name="adj1" fmla="val -150451"/>
              <a:gd name="adj2" fmla="val -113532"/>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hu-HU" sz="1800" b="1" i="0" u="none" strike="noStrike" kern="0" cap="none" spc="0" normalizeH="0" baseline="0" noProof="0" dirty="0" smtClean="0">
                <a:ln>
                  <a:noFill/>
                </a:ln>
                <a:solidFill>
                  <a:srgbClr val="000000"/>
                </a:solidFill>
                <a:effectLst/>
                <a:uLnTx/>
                <a:uFillTx/>
                <a:latin typeface="Comic Sans MS" panose="030F0702030302020204" pitchFamily="66" charset="0"/>
              </a:rPr>
              <a:t>This table shows the loading matrix. It can be seen how weights are involved in the production of each variables</a:t>
            </a:r>
            <a:endParaRPr kumimoji="0" lang="hu-HU" altLang="hu-HU" sz="1800" b="1" i="0" u="none" strike="noStrike" kern="0" cap="none" spc="0" normalizeH="0" baseline="0" noProof="0" dirty="0" smtClean="0">
              <a:ln>
                <a:noFill/>
              </a:ln>
              <a:solidFill>
                <a:srgbClr val="000000"/>
              </a:solidFill>
              <a:effectLst/>
              <a:uLnTx/>
              <a:uFillTx/>
              <a:latin typeface="Comic Sans MS" panose="030F0702030302020204" pitchFamily="66" charset="0"/>
            </a:endParaRPr>
          </a:p>
        </p:txBody>
      </p:sp>
    </p:spTree>
    <p:extLst>
      <p:ext uri="{BB962C8B-B14F-4D97-AF65-F5344CB8AC3E}">
        <p14:creationId xmlns:p14="http://schemas.microsoft.com/office/powerpoint/2010/main" val="127406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3" y="785132"/>
            <a:ext cx="44069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p:cNvSpPr>
            <a:spLocks noChangeArrowheads="1"/>
          </p:cNvSpPr>
          <p:nvPr/>
        </p:nvSpPr>
        <p:spPr bwMode="auto">
          <a:xfrm>
            <a:off x="6519863" y="4817382"/>
            <a:ext cx="3455987" cy="1008063"/>
          </a:xfrm>
          <a:prstGeom prst="wedgeRoundRectCallout">
            <a:avLst>
              <a:gd name="adj1" fmla="val -99657"/>
              <a:gd name="adj2" fmla="val -45278"/>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r>
              <a:rPr lang="en-US" altLang="hu-HU" b="1" kern="0" dirty="0">
                <a:solidFill>
                  <a:srgbClr val="000000"/>
                </a:solidFill>
                <a:latin typeface="Comic Sans MS" panose="030F0702030302020204" pitchFamily="66" charset="0"/>
              </a:rPr>
              <a:t>The loading matrix generated after the </a:t>
            </a:r>
            <a:r>
              <a:rPr lang="en-US" altLang="hu-HU" b="1" kern="0" dirty="0" err="1">
                <a:solidFill>
                  <a:srgbClr val="000000"/>
                </a:solidFill>
                <a:latin typeface="Comic Sans MS" panose="030F0702030302020204" pitchFamily="66" charset="0"/>
              </a:rPr>
              <a:t>varimax</a:t>
            </a:r>
            <a:r>
              <a:rPr lang="en-US" altLang="hu-HU" b="1" kern="0" dirty="0">
                <a:solidFill>
                  <a:srgbClr val="000000"/>
                </a:solidFill>
                <a:latin typeface="Comic Sans MS" panose="030F0702030302020204" pitchFamily="66" charset="0"/>
              </a:rPr>
              <a:t> rotation.</a:t>
            </a:r>
            <a:endParaRPr kumimoji="0" lang="hu-HU" altLang="hu-HU" sz="1800" b="1" i="0" u="none" strike="noStrike" kern="0" cap="none" spc="0" normalizeH="0" baseline="0" noProof="0" dirty="0" smtClean="0">
              <a:ln>
                <a:noFill/>
              </a:ln>
              <a:solidFill>
                <a:srgbClr val="000000"/>
              </a:solidFill>
              <a:effectLst/>
              <a:uLnTx/>
              <a:uFillTx/>
              <a:latin typeface="Comic Sans MS" panose="030F0702030302020204" pitchFamily="66" charset="0"/>
            </a:endParaRPr>
          </a:p>
        </p:txBody>
      </p:sp>
      <p:sp>
        <p:nvSpPr>
          <p:cNvPr id="7" name="AutoShape 6"/>
          <p:cNvSpPr>
            <a:spLocks noChangeArrowheads="1"/>
          </p:cNvSpPr>
          <p:nvPr/>
        </p:nvSpPr>
        <p:spPr bwMode="auto">
          <a:xfrm>
            <a:off x="7167563" y="353332"/>
            <a:ext cx="2952750" cy="2735263"/>
          </a:xfrm>
          <a:prstGeom prst="wedgeRoundRectCallout">
            <a:avLst>
              <a:gd name="adj1" fmla="val -123546"/>
              <a:gd name="adj2" fmla="val -29222"/>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r>
              <a:rPr lang="en-US" altLang="hu-HU" b="1" kern="0" dirty="0">
                <a:solidFill>
                  <a:srgbClr val="000000"/>
                </a:solidFill>
                <a:latin typeface="Comic Sans MS" panose="030F0702030302020204" pitchFamily="66" charset="0"/>
              </a:rPr>
              <a:t>After rotating, we get a better interpretable model. This helps us to understand the factors and to explore the relationship system of variables.</a:t>
            </a:r>
            <a:endParaRPr kumimoji="0" lang="hu-HU" altLang="hu-HU" sz="1800" b="1" i="0" u="none" strike="noStrike" kern="0" cap="none" spc="0" normalizeH="0" baseline="0" noProof="0" dirty="0" smtClean="0">
              <a:ln>
                <a:noFill/>
              </a:ln>
              <a:solidFill>
                <a:srgbClr val="000000"/>
              </a:solidFill>
              <a:effectLst/>
              <a:uLnTx/>
              <a:uFillTx/>
              <a:latin typeface="Comic Sans MS" panose="030F0702030302020204" pitchFamily="66" charset="0"/>
            </a:endParaRPr>
          </a:p>
        </p:txBody>
      </p:sp>
    </p:spTree>
    <p:extLst>
      <p:ext uri="{BB962C8B-B14F-4D97-AF65-F5344CB8AC3E}">
        <p14:creationId xmlns:p14="http://schemas.microsoft.com/office/powerpoint/2010/main" val="375990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10297" y="308196"/>
            <a:ext cx="2964081" cy="584775"/>
          </a:xfrm>
          <a:prstGeom prst="rect">
            <a:avLst/>
          </a:prstGeom>
          <a:noFill/>
        </p:spPr>
        <p:txBody>
          <a:bodyPr wrap="none" rtlCol="0">
            <a:spAutoFit/>
          </a:bodyPr>
          <a:lstStyle/>
          <a:p>
            <a:r>
              <a:rPr lang="hu-HU" sz="3200" b="0" i="0" u="none" strike="noStrike" baseline="0" dirty="0" err="1" smtClean="0">
                <a:latin typeface="TTdcr10"/>
              </a:rPr>
              <a:t>Factor</a:t>
            </a:r>
            <a:r>
              <a:rPr lang="hu-HU" sz="3200" b="0" i="0" u="none" strike="noStrike" baseline="0" dirty="0" smtClean="0">
                <a:latin typeface="TTdcr10"/>
              </a:rPr>
              <a:t> </a:t>
            </a:r>
            <a:r>
              <a:rPr lang="hu-HU" sz="3200" b="0" i="0" u="none" strike="noStrike" baseline="0" dirty="0" err="1" smtClean="0">
                <a:latin typeface="TTdcr10"/>
              </a:rPr>
              <a:t>Analysis</a:t>
            </a:r>
            <a:endParaRPr lang="hu-HU" sz="3200" dirty="0"/>
          </a:p>
        </p:txBody>
      </p:sp>
      <p:sp>
        <p:nvSpPr>
          <p:cNvPr id="3" name="Szövegdoboz 2"/>
          <p:cNvSpPr txBox="1"/>
          <p:nvPr/>
        </p:nvSpPr>
        <p:spPr>
          <a:xfrm>
            <a:off x="4114300" y="1241764"/>
            <a:ext cx="2860078" cy="461665"/>
          </a:xfrm>
          <a:prstGeom prst="rect">
            <a:avLst/>
          </a:prstGeom>
          <a:noFill/>
        </p:spPr>
        <p:txBody>
          <a:bodyPr wrap="none" rtlCol="0">
            <a:spAutoFit/>
          </a:bodyPr>
          <a:lstStyle/>
          <a:p>
            <a:r>
              <a:rPr lang="hu-HU" sz="2400" b="0" i="0" u="none" strike="noStrike" baseline="0" dirty="0" smtClean="0">
                <a:latin typeface="TTdcr10"/>
              </a:rPr>
              <a:t>The </a:t>
            </a:r>
            <a:r>
              <a:rPr lang="hu-HU" sz="2400" b="0" i="0" u="none" strike="noStrike" baseline="0" dirty="0" smtClean="0">
                <a:latin typeface="cmmi10" panose="020B0500000000000000" pitchFamily="34" charset="2"/>
              </a:rPr>
              <a:t>k</a:t>
            </a:r>
            <a:r>
              <a:rPr lang="hu-HU" sz="2400" b="0" i="0" u="none" strike="noStrike" baseline="0" dirty="0" smtClean="0">
                <a:latin typeface="TTdcr10"/>
              </a:rPr>
              <a:t>-</a:t>
            </a:r>
            <a:r>
              <a:rPr lang="hu-HU" sz="2400" b="0" i="0" u="none" strike="noStrike" baseline="0" dirty="0" err="1" smtClean="0">
                <a:latin typeface="TTdcr10"/>
              </a:rPr>
              <a:t>Factor</a:t>
            </a:r>
            <a:r>
              <a:rPr lang="hu-HU" sz="2400" b="0" i="0" u="none" strike="noStrike" baseline="0" dirty="0" smtClean="0">
                <a:latin typeface="TTdcr10"/>
              </a:rPr>
              <a:t> </a:t>
            </a:r>
            <a:r>
              <a:rPr lang="hu-HU" sz="2400" b="0" i="0" u="none" strike="noStrike" baseline="0" dirty="0" err="1" smtClean="0">
                <a:latin typeface="TTdcr10"/>
              </a:rPr>
              <a:t>Model</a:t>
            </a:r>
            <a:endParaRPr lang="hu-HU" sz="2400" dirty="0"/>
          </a:p>
        </p:txBody>
      </p:sp>
      <p:sp>
        <p:nvSpPr>
          <p:cNvPr id="4" name="Szövegdoboz 3"/>
          <p:cNvSpPr txBox="1"/>
          <p:nvPr/>
        </p:nvSpPr>
        <p:spPr>
          <a:xfrm>
            <a:off x="953588" y="2378594"/>
            <a:ext cx="5206746" cy="461665"/>
          </a:xfrm>
          <a:prstGeom prst="rect">
            <a:avLst/>
          </a:prstGeom>
          <a:noFill/>
        </p:spPr>
        <p:txBody>
          <a:bodyPr wrap="none" rtlCol="0">
            <a:spAutoFit/>
          </a:bodyPr>
          <a:lstStyle/>
          <a:p>
            <a:r>
              <a:rPr lang="en-US" sz="2400" dirty="0"/>
              <a:t>The vector of the observed </a:t>
            </a:r>
            <a:r>
              <a:rPr lang="en-US" sz="2400" dirty="0" smtClean="0"/>
              <a:t>variables</a:t>
            </a:r>
            <a:r>
              <a:rPr lang="hu-HU" sz="2400" dirty="0" smtClean="0"/>
              <a:t> </a:t>
            </a:r>
            <a:r>
              <a:rPr lang="hu-HU" sz="2400" dirty="0" err="1" smtClean="0"/>
              <a:t>are</a:t>
            </a:r>
            <a:endParaRPr lang="hu-HU" sz="2400" dirty="0"/>
          </a:p>
        </p:txBody>
      </p:sp>
      <p:pic>
        <p:nvPicPr>
          <p:cNvPr id="5" name="Kép 4"/>
          <p:cNvPicPr>
            <a:picLocks noChangeAspect="1"/>
          </p:cNvPicPr>
          <p:nvPr/>
        </p:nvPicPr>
        <p:blipFill>
          <a:blip r:embed="rId2"/>
          <a:stretch>
            <a:fillRect/>
          </a:stretch>
        </p:blipFill>
        <p:spPr>
          <a:xfrm>
            <a:off x="4114300" y="3209784"/>
            <a:ext cx="3283450" cy="700349"/>
          </a:xfrm>
          <a:prstGeom prst="rect">
            <a:avLst/>
          </a:prstGeom>
        </p:spPr>
      </p:pic>
      <p:sp>
        <p:nvSpPr>
          <p:cNvPr id="6" name="Szövegdoboz 5"/>
          <p:cNvSpPr txBox="1"/>
          <p:nvPr/>
        </p:nvSpPr>
        <p:spPr>
          <a:xfrm>
            <a:off x="953588" y="4104013"/>
            <a:ext cx="1828065" cy="461665"/>
          </a:xfrm>
          <a:prstGeom prst="rect">
            <a:avLst/>
          </a:prstGeom>
          <a:noFill/>
        </p:spPr>
        <p:txBody>
          <a:bodyPr wrap="none" rtlCol="0">
            <a:spAutoFit/>
          </a:bodyPr>
          <a:lstStyle/>
          <a:p>
            <a:r>
              <a:rPr lang="hu-HU" sz="2400" dirty="0" err="1" smtClean="0"/>
              <a:t>Suppose</a:t>
            </a:r>
            <a:r>
              <a:rPr lang="hu-HU" sz="2400" dirty="0" smtClean="0"/>
              <a:t> </a:t>
            </a:r>
            <a:r>
              <a:rPr lang="hu-HU" sz="2400" dirty="0" err="1" smtClean="0"/>
              <a:t>that</a:t>
            </a:r>
            <a:endParaRPr lang="hu-HU" sz="2400" dirty="0"/>
          </a:p>
        </p:txBody>
      </p:sp>
      <p:pic>
        <p:nvPicPr>
          <p:cNvPr id="7" name="Kép 6"/>
          <p:cNvPicPr>
            <a:picLocks noChangeAspect="1"/>
          </p:cNvPicPr>
          <p:nvPr/>
        </p:nvPicPr>
        <p:blipFill>
          <a:blip r:embed="rId3"/>
          <a:stretch>
            <a:fillRect/>
          </a:stretch>
        </p:blipFill>
        <p:spPr>
          <a:xfrm>
            <a:off x="4043244" y="4980008"/>
            <a:ext cx="3250503" cy="663146"/>
          </a:xfrm>
          <a:prstGeom prst="rect">
            <a:avLst/>
          </a:prstGeom>
        </p:spPr>
      </p:pic>
      <p:cxnSp>
        <p:nvCxnSpPr>
          <p:cNvPr id="9" name="Egyenes összekötő 8"/>
          <p:cNvCxnSpPr/>
          <p:nvPr/>
        </p:nvCxnSpPr>
        <p:spPr>
          <a:xfrm>
            <a:off x="4043244" y="1703429"/>
            <a:ext cx="293113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401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7089401" y="366433"/>
            <a:ext cx="4171950" cy="6286500"/>
          </a:xfrm>
          <a:prstGeom prst="rect">
            <a:avLst/>
          </a:prstGeom>
        </p:spPr>
      </p:pic>
      <p:sp>
        <p:nvSpPr>
          <p:cNvPr id="3" name="Szövegdoboz 2"/>
          <p:cNvSpPr txBox="1"/>
          <p:nvPr/>
        </p:nvSpPr>
        <p:spPr>
          <a:xfrm>
            <a:off x="470647" y="1828800"/>
            <a:ext cx="5903259" cy="1938992"/>
          </a:xfrm>
          <a:prstGeom prst="rect">
            <a:avLst/>
          </a:prstGeom>
          <a:noFill/>
        </p:spPr>
        <p:txBody>
          <a:bodyPr wrap="square" rtlCol="0">
            <a:spAutoFit/>
          </a:bodyPr>
          <a:lstStyle/>
          <a:p>
            <a:r>
              <a:rPr lang="en-US" sz="2400" dirty="0"/>
              <a:t>If we suppress the small values in the table, it becomes clearer. It is apparent that only the factor 1 is involved in the production of the first two variables. So factor 1 is related to the level of culture.</a:t>
            </a:r>
            <a:endParaRPr lang="hu-HU" sz="2400" dirty="0"/>
          </a:p>
        </p:txBody>
      </p:sp>
      <p:sp>
        <p:nvSpPr>
          <p:cNvPr id="4" name="Ellipszis 3"/>
          <p:cNvSpPr/>
          <p:nvPr/>
        </p:nvSpPr>
        <p:spPr>
          <a:xfrm>
            <a:off x="8780929" y="995082"/>
            <a:ext cx="537883" cy="4975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49132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888658" y="313133"/>
            <a:ext cx="4170025" cy="6285521"/>
          </a:xfrm>
          <a:prstGeom prst="rect">
            <a:avLst/>
          </a:prstGeom>
        </p:spPr>
      </p:pic>
      <p:sp>
        <p:nvSpPr>
          <p:cNvPr id="3" name="Szövegdoboz 2"/>
          <p:cNvSpPr txBox="1"/>
          <p:nvPr/>
        </p:nvSpPr>
        <p:spPr>
          <a:xfrm>
            <a:off x="753035" y="2420471"/>
            <a:ext cx="5056094" cy="830997"/>
          </a:xfrm>
          <a:prstGeom prst="rect">
            <a:avLst/>
          </a:prstGeom>
          <a:noFill/>
        </p:spPr>
        <p:txBody>
          <a:bodyPr wrap="square" rtlCol="0">
            <a:spAutoFit/>
          </a:bodyPr>
          <a:lstStyle/>
          <a:p>
            <a:r>
              <a:rPr lang="en-US" sz="2400" dirty="0"/>
              <a:t>Factor 2 is related to yield, agricultural development. </a:t>
            </a:r>
            <a:endParaRPr lang="hu-HU" sz="2400" dirty="0"/>
          </a:p>
        </p:txBody>
      </p:sp>
      <p:sp>
        <p:nvSpPr>
          <p:cNvPr id="4" name="Ellipszis 3"/>
          <p:cNvSpPr/>
          <p:nvPr/>
        </p:nvSpPr>
        <p:spPr>
          <a:xfrm>
            <a:off x="9251576" y="4410635"/>
            <a:ext cx="389965" cy="3092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956526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996234" y="447604"/>
            <a:ext cx="4170025" cy="6285521"/>
          </a:xfrm>
          <a:prstGeom prst="rect">
            <a:avLst/>
          </a:prstGeom>
        </p:spPr>
      </p:pic>
      <p:sp>
        <p:nvSpPr>
          <p:cNvPr id="3" name="Szövegdoboz 2"/>
          <p:cNvSpPr txBox="1"/>
          <p:nvPr/>
        </p:nvSpPr>
        <p:spPr>
          <a:xfrm>
            <a:off x="753036" y="1855694"/>
            <a:ext cx="5378823" cy="1569660"/>
          </a:xfrm>
          <a:prstGeom prst="rect">
            <a:avLst/>
          </a:prstGeom>
          <a:noFill/>
        </p:spPr>
        <p:txBody>
          <a:bodyPr wrap="square" rtlCol="0">
            <a:spAutoFit/>
          </a:bodyPr>
          <a:lstStyle/>
          <a:p>
            <a:r>
              <a:rPr lang="en-US" sz="2400" dirty="0"/>
              <a:t>Factor 3 can be related to the development of healthcare because it has a high value for variables such as number of aids cases</a:t>
            </a:r>
            <a:r>
              <a:rPr lang="en-US" sz="2400" dirty="0" smtClean="0"/>
              <a:t>, </a:t>
            </a:r>
            <a:r>
              <a:rPr lang="en-US" sz="2400" dirty="0"/>
              <a:t>death rate. </a:t>
            </a:r>
            <a:endParaRPr lang="hu-HU" sz="2400" dirty="0"/>
          </a:p>
        </p:txBody>
      </p:sp>
      <p:sp>
        <p:nvSpPr>
          <p:cNvPr id="4" name="Ellipszis 3"/>
          <p:cNvSpPr/>
          <p:nvPr/>
        </p:nvSpPr>
        <p:spPr>
          <a:xfrm>
            <a:off x="10125635" y="5257800"/>
            <a:ext cx="336177" cy="29583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Ellipszis 5"/>
          <p:cNvSpPr/>
          <p:nvPr/>
        </p:nvSpPr>
        <p:spPr>
          <a:xfrm>
            <a:off x="9977719" y="3281082"/>
            <a:ext cx="484094" cy="49754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9304192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6996234" y="447604"/>
            <a:ext cx="4170025" cy="6285521"/>
          </a:xfrm>
          <a:prstGeom prst="rect">
            <a:avLst/>
          </a:prstGeom>
        </p:spPr>
      </p:pic>
      <p:sp>
        <p:nvSpPr>
          <p:cNvPr id="3" name="Szövegdoboz 2"/>
          <p:cNvSpPr txBox="1"/>
          <p:nvPr/>
        </p:nvSpPr>
        <p:spPr>
          <a:xfrm>
            <a:off x="578224" y="3128699"/>
            <a:ext cx="5424690" cy="461665"/>
          </a:xfrm>
          <a:prstGeom prst="rect">
            <a:avLst/>
          </a:prstGeom>
          <a:noFill/>
        </p:spPr>
        <p:txBody>
          <a:bodyPr wrap="none" rtlCol="0">
            <a:spAutoFit/>
          </a:bodyPr>
          <a:lstStyle/>
          <a:p>
            <a:r>
              <a:rPr lang="en-US" sz="2400" dirty="0"/>
              <a:t>Factor 4 is related to population densities.</a:t>
            </a:r>
            <a:endParaRPr lang="hu-HU" sz="2400" dirty="0"/>
          </a:p>
        </p:txBody>
      </p:sp>
      <p:sp>
        <p:nvSpPr>
          <p:cNvPr id="4" name="Ellipszis 3"/>
          <p:cNvSpPr/>
          <p:nvPr/>
        </p:nvSpPr>
        <p:spPr>
          <a:xfrm>
            <a:off x="10623176" y="5459506"/>
            <a:ext cx="543083" cy="36307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2161240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803" y="0"/>
            <a:ext cx="3721100"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741" y="1295400"/>
            <a:ext cx="59531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6"/>
          <p:cNvSpPr>
            <a:spLocks noChangeArrowheads="1"/>
          </p:cNvSpPr>
          <p:nvPr/>
        </p:nvSpPr>
        <p:spPr bwMode="auto">
          <a:xfrm>
            <a:off x="1584778" y="1511300"/>
            <a:ext cx="3744913" cy="720725"/>
          </a:xfrm>
          <a:prstGeom prst="wedgeRoundRectCallout">
            <a:avLst>
              <a:gd name="adj1" fmla="val 47162"/>
              <a:gd name="adj2" fmla="val -223569"/>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lang="hu-HU" altLang="hu-HU" b="1" kern="0" dirty="0" smtClean="0">
                <a:solidFill>
                  <a:srgbClr val="000000"/>
                </a:solidFill>
                <a:latin typeface="Comic Sans MS" panose="030F0702030302020204" pitchFamily="66" charset="0"/>
              </a:rPr>
              <a:t>The </a:t>
            </a:r>
            <a:r>
              <a:rPr lang="hu-HU" altLang="hu-HU" b="1" kern="0" dirty="0" err="1" smtClean="0">
                <a:solidFill>
                  <a:srgbClr val="000000"/>
                </a:solidFill>
                <a:latin typeface="Comic Sans MS" panose="030F0702030302020204" pitchFamily="66" charset="0"/>
              </a:rPr>
              <a:t>orthogonal</a:t>
            </a:r>
            <a:r>
              <a:rPr lang="hu-HU" altLang="hu-HU" b="1" kern="0" dirty="0" smtClean="0">
                <a:solidFill>
                  <a:srgbClr val="000000"/>
                </a:solidFill>
                <a:latin typeface="Comic Sans MS" panose="030F0702030302020204" pitchFamily="66" charset="0"/>
              </a:rPr>
              <a:t> </a:t>
            </a:r>
            <a:r>
              <a:rPr lang="hu-HU" altLang="hu-HU" b="1" kern="0" dirty="0" err="1" smtClean="0">
                <a:solidFill>
                  <a:srgbClr val="000000"/>
                </a:solidFill>
                <a:latin typeface="Comic Sans MS" panose="030F0702030302020204" pitchFamily="66" charset="0"/>
              </a:rPr>
              <a:t>matrix</a:t>
            </a:r>
            <a:r>
              <a:rPr lang="hu-HU" altLang="hu-HU" b="1" kern="0" dirty="0" smtClean="0">
                <a:solidFill>
                  <a:srgbClr val="000000"/>
                </a:solidFill>
                <a:latin typeface="Comic Sans MS" panose="030F0702030302020204" pitchFamily="66" charset="0"/>
              </a:rPr>
              <a:t> of </a:t>
            </a:r>
            <a:r>
              <a:rPr lang="hu-HU" altLang="hu-HU" b="1" kern="0" dirty="0" err="1" smtClean="0">
                <a:solidFill>
                  <a:srgbClr val="000000"/>
                </a:solidFill>
                <a:latin typeface="Comic Sans MS" panose="030F0702030302020204" pitchFamily="66" charset="0"/>
              </a:rPr>
              <a:t>the</a:t>
            </a:r>
            <a:r>
              <a:rPr lang="hu-HU" altLang="hu-HU" b="1" kern="0" dirty="0" smtClean="0">
                <a:solidFill>
                  <a:srgbClr val="000000"/>
                </a:solidFill>
                <a:latin typeface="Comic Sans MS" panose="030F0702030302020204" pitchFamily="66" charset="0"/>
              </a:rPr>
              <a:t> </a:t>
            </a:r>
            <a:r>
              <a:rPr lang="hu-HU" altLang="hu-HU" b="1" kern="0" dirty="0" err="1" smtClean="0">
                <a:solidFill>
                  <a:srgbClr val="000000"/>
                </a:solidFill>
                <a:latin typeface="Comic Sans MS" panose="030F0702030302020204" pitchFamily="66" charset="0"/>
              </a:rPr>
              <a:t>rotation</a:t>
            </a:r>
            <a:endParaRPr kumimoji="0" lang="hu-HU" altLang="hu-HU" sz="1800" b="1" i="0" u="none" strike="noStrike" kern="0" cap="none" spc="0" normalizeH="0" baseline="0" noProof="0" dirty="0" smtClean="0">
              <a:ln>
                <a:noFill/>
              </a:ln>
              <a:solidFill>
                <a:srgbClr val="000000"/>
              </a:solidFill>
              <a:effectLst/>
              <a:uLnTx/>
              <a:uFillTx/>
              <a:latin typeface="Comic Sans MS" panose="030F0702030302020204" pitchFamily="66" charset="0"/>
            </a:endParaRPr>
          </a:p>
        </p:txBody>
      </p:sp>
      <p:sp>
        <p:nvSpPr>
          <p:cNvPr id="8" name="AutoShape 7"/>
          <p:cNvSpPr>
            <a:spLocks noChangeArrowheads="1"/>
          </p:cNvSpPr>
          <p:nvPr/>
        </p:nvSpPr>
        <p:spPr bwMode="auto">
          <a:xfrm>
            <a:off x="6997359" y="1218928"/>
            <a:ext cx="3529013" cy="1743256"/>
          </a:xfrm>
          <a:prstGeom prst="wedgeRoundRectCallout">
            <a:avLst>
              <a:gd name="adj1" fmla="val -30657"/>
              <a:gd name="adj2" fmla="val 61634"/>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hu-HU" b="1" dirty="0">
                <a:latin typeface="Comic Sans MS" panose="030F0702030302020204" pitchFamily="66" charset="0"/>
              </a:rPr>
              <a:t>In the space spanned by the first three principal direction vectors we can illustrate the locations of the examined variables.</a:t>
            </a:r>
            <a:endParaRPr lang="hu-HU" altLang="hu-HU" b="1" dirty="0">
              <a:latin typeface="Comic Sans MS" panose="030F0702030302020204" pitchFamily="66" charset="0"/>
            </a:endParaRPr>
          </a:p>
        </p:txBody>
      </p:sp>
    </p:spTree>
    <p:extLst>
      <p:ext uri="{BB962C8B-B14F-4D97-AF65-F5344CB8AC3E}">
        <p14:creationId xmlns:p14="http://schemas.microsoft.com/office/powerpoint/2010/main" val="9522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05"/>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 calcmode="lin" valueType="num">
                                      <p:cBhvr>
                                        <p:cTn id="19" dur="500" fill="hold"/>
                                        <p:tgtEl>
                                          <p:spTgt spid="8"/>
                                        </p:tgtEl>
                                        <p:attrNameLst>
                                          <p:attrName>ppt_x</p:attrName>
                                        </p:attrNameLst>
                                      </p:cBhvr>
                                      <p:tavLst>
                                        <p:tav tm="0">
                                          <p:val>
                                            <p:strVal val="#ppt_x-.2"/>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átum helye 1"/>
          <p:cNvSpPr txBox="1">
            <a:spLocks/>
          </p:cNvSpPr>
          <p:nvPr/>
        </p:nvSpPr>
        <p:spPr bwMode="auto">
          <a:xfrm>
            <a:off x="2308669" y="6356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hu-HU"/>
            </a:defPPr>
            <a:lvl1pPr algn="l"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E9F5891-F271-4802-8440-F774D1D52B94}" type="datetime1">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2018. 04. 15.</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3" name="Élőláb helye 2"/>
          <p:cNvSpPr txBox="1">
            <a:spLocks/>
          </p:cNvSpPr>
          <p:nvPr/>
        </p:nvSpPr>
        <p:spPr bwMode="auto">
          <a:xfrm>
            <a:off x="4747069" y="63563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hu-HU"/>
            </a:defPPr>
            <a:lvl1pPr algn="ct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Dr Ketskeméty László előadása</a:t>
            </a:r>
          </a:p>
        </p:txBody>
      </p:sp>
      <p:sp>
        <p:nvSpPr>
          <p:cNvPr id="4" name="Dia számának helye 3"/>
          <p:cNvSpPr txBox="1">
            <a:spLocks/>
          </p:cNvSpPr>
          <p:nvPr/>
        </p:nvSpPr>
        <p:spPr bwMode="auto">
          <a:xfrm>
            <a:off x="8176069" y="63563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hu-HU"/>
            </a:defPPr>
            <a:lvl1pPr algn="r" rtl="0" fontAlgn="base">
              <a:spcBef>
                <a:spcPct val="0"/>
              </a:spcBef>
              <a:spcAft>
                <a:spcPct val="0"/>
              </a:spcAft>
              <a:defRPr sz="1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15C23E-E538-4D29-B2FE-1240804ADCFC}" type="slidenum">
              <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hu-HU" altLang="hu-HU"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157" y="31750"/>
            <a:ext cx="8532812" cy="682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p:cNvSpPr>
            <a:spLocks noChangeArrowheads="1"/>
          </p:cNvSpPr>
          <p:nvPr/>
        </p:nvSpPr>
        <p:spPr bwMode="auto">
          <a:xfrm>
            <a:off x="8571357" y="365125"/>
            <a:ext cx="1943100" cy="2260509"/>
          </a:xfrm>
          <a:prstGeom prst="wedgeRoundRectCallout">
            <a:avLst>
              <a:gd name="adj1" fmla="val -70343"/>
              <a:gd name="adj2" fmla="val -31338"/>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r>
              <a:rPr lang="en-US" altLang="hu-HU" b="1" kern="0" dirty="0">
                <a:solidFill>
                  <a:srgbClr val="000000"/>
                </a:solidFill>
                <a:latin typeface="Comic Sans MS" panose="030F0702030302020204" pitchFamily="66" charset="0"/>
              </a:rPr>
              <a:t>In the data matrix, the principal direction vectors were saved as new variables</a:t>
            </a:r>
            <a:endParaRPr kumimoji="0" lang="hu-HU" altLang="hu-HU" sz="1800" b="0" i="0" u="none" strike="noStrike" kern="0" cap="none" spc="0" normalizeH="0" baseline="0" noProof="0" dirty="0" smtClean="0">
              <a:ln>
                <a:noFill/>
              </a:ln>
              <a:solidFill>
                <a:srgbClr val="000000"/>
              </a:solidFill>
              <a:effectLst/>
              <a:uLnTx/>
              <a:uFillTx/>
              <a:latin typeface="Comic Sans MS" panose="030F0702030302020204" pitchFamily="66" charset="0"/>
            </a:endParaRPr>
          </a:p>
        </p:txBody>
      </p:sp>
    </p:spTree>
    <p:extLst>
      <p:ext uri="{BB962C8B-B14F-4D97-AF65-F5344CB8AC3E}">
        <p14:creationId xmlns:p14="http://schemas.microsoft.com/office/powerpoint/2010/main" val="5359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490" y="1504949"/>
            <a:ext cx="59531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5"/>
          <p:cNvSpPr>
            <a:spLocks noChangeArrowheads="1"/>
          </p:cNvSpPr>
          <p:nvPr/>
        </p:nvSpPr>
        <p:spPr bwMode="auto">
          <a:xfrm>
            <a:off x="1910580" y="103595"/>
            <a:ext cx="5111750" cy="1655763"/>
          </a:xfrm>
          <a:prstGeom prst="wedgeRoundRectCallout">
            <a:avLst>
              <a:gd name="adj1" fmla="val 58417"/>
              <a:gd name="adj2" fmla="val 59972"/>
              <a:gd name="adj3" fmla="val 16667"/>
            </a:avLst>
          </a:pr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r>
              <a:rPr lang="en-US" altLang="hu-HU" kern="0" dirty="0">
                <a:solidFill>
                  <a:srgbClr val="000000"/>
                </a:solidFill>
                <a:latin typeface="Comic Sans MS" panose="030F0702030302020204" pitchFamily="66" charset="0"/>
              </a:rPr>
              <a:t>With the first three principal direction vector each country can also be depicted in Figures 3-D. The points were colorized according to the economic region. </a:t>
            </a:r>
            <a:r>
              <a:rPr lang="en-US" altLang="hu-HU" kern="0" smtClean="0">
                <a:solidFill>
                  <a:srgbClr val="000000"/>
                </a:solidFill>
                <a:latin typeface="Comic Sans MS" panose="030F0702030302020204" pitchFamily="66" charset="0"/>
              </a:rPr>
              <a:t>This also may help in the interpretation of factors.</a:t>
            </a:r>
            <a:endParaRPr kumimoji="0" lang="hu-HU" altLang="hu-HU" sz="1800" b="0" i="0" u="none" strike="noStrike" kern="0" cap="none" spc="0" normalizeH="0" baseline="0" noProof="0" dirty="0" smtClean="0">
              <a:ln>
                <a:noFill/>
              </a:ln>
              <a:solidFill>
                <a:srgbClr val="000000"/>
              </a:solidFill>
              <a:effectLst/>
              <a:uLnTx/>
              <a:uFillTx/>
              <a:latin typeface="Comic Sans MS" panose="030F0702030302020204" pitchFamily="66" charset="0"/>
            </a:endParaRPr>
          </a:p>
        </p:txBody>
      </p:sp>
    </p:spTree>
    <p:extLst>
      <p:ext uri="{BB962C8B-B14F-4D97-AF65-F5344CB8AC3E}">
        <p14:creationId xmlns:p14="http://schemas.microsoft.com/office/powerpoint/2010/main" val="27422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03647" y="3213636"/>
            <a:ext cx="3249450" cy="664522"/>
          </a:xfrm>
          <a:prstGeom prst="rect">
            <a:avLst/>
          </a:prstGeom>
        </p:spPr>
      </p:pic>
      <p:sp>
        <p:nvSpPr>
          <p:cNvPr id="3" name="Szövegdoboz 2"/>
          <p:cNvSpPr txBox="1"/>
          <p:nvPr/>
        </p:nvSpPr>
        <p:spPr>
          <a:xfrm>
            <a:off x="4010297" y="187344"/>
            <a:ext cx="2964081" cy="584775"/>
          </a:xfrm>
          <a:prstGeom prst="rect">
            <a:avLst/>
          </a:prstGeom>
          <a:noFill/>
        </p:spPr>
        <p:txBody>
          <a:bodyPr wrap="none" rtlCol="0">
            <a:spAutoFit/>
          </a:bodyPr>
          <a:lstStyle/>
          <a:p>
            <a:r>
              <a:rPr lang="hu-HU" sz="3200" b="0" i="0" u="none" strike="noStrike" baseline="0" dirty="0" err="1" smtClean="0">
                <a:latin typeface="TTdcr10"/>
              </a:rPr>
              <a:t>Factor</a:t>
            </a:r>
            <a:r>
              <a:rPr lang="hu-HU" sz="3200" b="0" i="0" u="none" strike="noStrike" baseline="0" dirty="0" smtClean="0">
                <a:latin typeface="TTdcr10"/>
              </a:rPr>
              <a:t> </a:t>
            </a:r>
            <a:r>
              <a:rPr lang="hu-HU" sz="3200" b="0" i="0" u="none" strike="noStrike" baseline="0" dirty="0" err="1" smtClean="0">
                <a:latin typeface="TTdcr10"/>
              </a:rPr>
              <a:t>Analysis</a:t>
            </a:r>
            <a:endParaRPr lang="hu-HU" sz="3200" dirty="0"/>
          </a:p>
        </p:txBody>
      </p:sp>
      <p:sp>
        <p:nvSpPr>
          <p:cNvPr id="4" name="Szövegdoboz 3"/>
          <p:cNvSpPr txBox="1"/>
          <p:nvPr/>
        </p:nvSpPr>
        <p:spPr>
          <a:xfrm>
            <a:off x="2424025" y="1149531"/>
            <a:ext cx="977319" cy="461665"/>
          </a:xfrm>
          <a:prstGeom prst="rect">
            <a:avLst/>
          </a:prstGeom>
          <a:noFill/>
        </p:spPr>
        <p:txBody>
          <a:bodyPr wrap="none" rtlCol="0">
            <a:spAutoFit/>
          </a:bodyPr>
          <a:lstStyle/>
          <a:p>
            <a:r>
              <a:rPr lang="hu-HU" sz="2400" dirty="0" err="1" smtClean="0"/>
              <a:t>where</a:t>
            </a:r>
            <a:endParaRPr lang="hu-HU" sz="2400" dirty="0"/>
          </a:p>
        </p:txBody>
      </p:sp>
      <p:pic>
        <p:nvPicPr>
          <p:cNvPr id="5" name="Kép 4"/>
          <p:cNvPicPr>
            <a:picLocks noChangeAspect="1"/>
          </p:cNvPicPr>
          <p:nvPr/>
        </p:nvPicPr>
        <p:blipFill>
          <a:blip r:embed="rId3"/>
          <a:stretch>
            <a:fillRect/>
          </a:stretch>
        </p:blipFill>
        <p:spPr>
          <a:xfrm>
            <a:off x="3401344" y="736217"/>
            <a:ext cx="8428508" cy="5970375"/>
          </a:xfrm>
          <a:prstGeom prst="rect">
            <a:avLst/>
          </a:prstGeom>
        </p:spPr>
      </p:pic>
      <p:sp>
        <p:nvSpPr>
          <p:cNvPr id="6" name="Téglalap 5"/>
          <p:cNvSpPr/>
          <p:nvPr/>
        </p:nvSpPr>
        <p:spPr>
          <a:xfrm>
            <a:off x="303648" y="3213635"/>
            <a:ext cx="3097696" cy="679095"/>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8" name="Egyenes összekötő 7"/>
          <p:cNvCxnSpPr/>
          <p:nvPr/>
        </p:nvCxnSpPr>
        <p:spPr>
          <a:xfrm>
            <a:off x="5682343" y="1380363"/>
            <a:ext cx="193325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7093131" y="2024743"/>
            <a:ext cx="2743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7093131" y="2573383"/>
            <a:ext cx="2521132" cy="1306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940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10297" y="308196"/>
            <a:ext cx="2964081" cy="584775"/>
          </a:xfrm>
          <a:prstGeom prst="rect">
            <a:avLst/>
          </a:prstGeom>
          <a:noFill/>
        </p:spPr>
        <p:txBody>
          <a:bodyPr wrap="none" rtlCol="0">
            <a:spAutoFit/>
          </a:bodyPr>
          <a:lstStyle/>
          <a:p>
            <a:r>
              <a:rPr lang="hu-HU" sz="3200" b="0" i="0" u="none" strike="noStrike" baseline="0" dirty="0" err="1" smtClean="0">
                <a:latin typeface="TTdcr10"/>
              </a:rPr>
              <a:t>Factor</a:t>
            </a:r>
            <a:r>
              <a:rPr lang="hu-HU" sz="3200" b="0" i="0" u="none" strike="noStrike" baseline="0" dirty="0" smtClean="0">
                <a:latin typeface="TTdcr10"/>
              </a:rPr>
              <a:t> </a:t>
            </a:r>
            <a:r>
              <a:rPr lang="hu-HU" sz="3200" b="0" i="0" u="none" strike="noStrike" baseline="0" dirty="0" err="1" smtClean="0">
                <a:latin typeface="TTdcr10"/>
              </a:rPr>
              <a:t>Analysis</a:t>
            </a:r>
            <a:endParaRPr lang="hu-HU" sz="3200" dirty="0"/>
          </a:p>
        </p:txBody>
      </p:sp>
      <p:pic>
        <p:nvPicPr>
          <p:cNvPr id="3" name="Kép 2"/>
          <p:cNvPicPr>
            <a:picLocks noChangeAspect="1"/>
          </p:cNvPicPr>
          <p:nvPr/>
        </p:nvPicPr>
        <p:blipFill>
          <a:blip r:embed="rId2"/>
          <a:stretch>
            <a:fillRect/>
          </a:stretch>
        </p:blipFill>
        <p:spPr>
          <a:xfrm>
            <a:off x="680113" y="1274207"/>
            <a:ext cx="10876111" cy="1390616"/>
          </a:xfrm>
          <a:prstGeom prst="rect">
            <a:avLst/>
          </a:prstGeom>
        </p:spPr>
      </p:pic>
      <p:sp>
        <p:nvSpPr>
          <p:cNvPr id="4" name="Szövegdoboz 3"/>
          <p:cNvSpPr txBox="1"/>
          <p:nvPr/>
        </p:nvSpPr>
        <p:spPr>
          <a:xfrm>
            <a:off x="680113" y="3046059"/>
            <a:ext cx="5205464" cy="461665"/>
          </a:xfrm>
          <a:prstGeom prst="rect">
            <a:avLst/>
          </a:prstGeom>
          <a:noFill/>
        </p:spPr>
        <p:txBody>
          <a:bodyPr wrap="none" rtlCol="0">
            <a:spAutoFit/>
          </a:bodyPr>
          <a:lstStyle/>
          <a:p>
            <a:r>
              <a:rPr lang="en-US" sz="2400" dirty="0" smtClean="0"/>
              <a:t>Calculating the expectations of the sides</a:t>
            </a:r>
            <a:endParaRPr lang="hu-HU" sz="2400" dirty="0"/>
          </a:p>
        </p:txBody>
      </p:sp>
      <p:pic>
        <p:nvPicPr>
          <p:cNvPr id="5" name="Kép 4"/>
          <p:cNvPicPr>
            <a:picLocks noChangeAspect="1"/>
          </p:cNvPicPr>
          <p:nvPr/>
        </p:nvPicPr>
        <p:blipFill>
          <a:blip r:embed="rId3"/>
          <a:stretch>
            <a:fillRect/>
          </a:stretch>
        </p:blipFill>
        <p:spPr>
          <a:xfrm>
            <a:off x="680113" y="3888961"/>
            <a:ext cx="10898761" cy="2198330"/>
          </a:xfrm>
          <a:prstGeom prst="rect">
            <a:avLst/>
          </a:prstGeom>
        </p:spPr>
      </p:pic>
    </p:spTree>
    <p:extLst>
      <p:ext uri="{BB962C8B-B14F-4D97-AF65-F5344CB8AC3E}">
        <p14:creationId xmlns:p14="http://schemas.microsoft.com/office/powerpoint/2010/main" val="2130575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2"/>
          <a:stretch>
            <a:fillRect/>
          </a:stretch>
        </p:blipFill>
        <p:spPr>
          <a:xfrm>
            <a:off x="3932651" y="504188"/>
            <a:ext cx="3255546" cy="859611"/>
          </a:xfrm>
          <a:prstGeom prst="rect">
            <a:avLst/>
          </a:prstGeom>
        </p:spPr>
      </p:pic>
      <p:pic>
        <p:nvPicPr>
          <p:cNvPr id="6" name="Kép 5"/>
          <p:cNvPicPr>
            <a:picLocks noChangeAspect="1"/>
          </p:cNvPicPr>
          <p:nvPr/>
        </p:nvPicPr>
        <p:blipFill>
          <a:blip r:embed="rId3"/>
          <a:stretch>
            <a:fillRect/>
          </a:stretch>
        </p:blipFill>
        <p:spPr>
          <a:xfrm>
            <a:off x="546593" y="1900531"/>
            <a:ext cx="11065081" cy="3598932"/>
          </a:xfrm>
          <a:prstGeom prst="rect">
            <a:avLst/>
          </a:prstGeom>
        </p:spPr>
      </p:pic>
      <p:pic>
        <p:nvPicPr>
          <p:cNvPr id="2" name="Kép 1"/>
          <p:cNvPicPr>
            <a:picLocks noChangeAspect="1"/>
          </p:cNvPicPr>
          <p:nvPr/>
        </p:nvPicPr>
        <p:blipFill>
          <a:blip r:embed="rId4"/>
          <a:stretch>
            <a:fillRect/>
          </a:stretch>
        </p:blipFill>
        <p:spPr>
          <a:xfrm>
            <a:off x="4190454" y="5750726"/>
            <a:ext cx="2557055" cy="570938"/>
          </a:xfrm>
          <a:prstGeom prst="rect">
            <a:avLst/>
          </a:prstGeom>
        </p:spPr>
      </p:pic>
      <p:sp>
        <p:nvSpPr>
          <p:cNvPr id="3" name="Téglalap 2"/>
          <p:cNvSpPr/>
          <p:nvPr/>
        </p:nvSpPr>
        <p:spPr>
          <a:xfrm>
            <a:off x="4075611" y="5590903"/>
            <a:ext cx="2821578" cy="8621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828758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975</TotalTime>
  <Words>1734</Words>
  <Application>Microsoft Office PowerPoint</Application>
  <PresentationFormat>Szélesvásznú</PresentationFormat>
  <Paragraphs>213</Paragraphs>
  <Slides>66</Slides>
  <Notes>0</Notes>
  <HiddenSlides>0</HiddenSlides>
  <MMClips>0</MMClips>
  <ScaleCrop>false</ScaleCrop>
  <HeadingPairs>
    <vt:vector size="8" baseType="variant">
      <vt:variant>
        <vt:lpstr>Használt betűtípusok</vt:lpstr>
      </vt:variant>
      <vt:variant>
        <vt:i4>8</vt:i4>
      </vt:variant>
      <vt:variant>
        <vt:lpstr>Téma</vt:lpstr>
      </vt:variant>
      <vt:variant>
        <vt:i4>1</vt:i4>
      </vt:variant>
      <vt:variant>
        <vt:lpstr>Beágyazott OLE kiszolgálók</vt:lpstr>
      </vt:variant>
      <vt:variant>
        <vt:i4>1</vt:i4>
      </vt:variant>
      <vt:variant>
        <vt:lpstr>Diacímek</vt:lpstr>
      </vt:variant>
      <vt:variant>
        <vt:i4>66</vt:i4>
      </vt:variant>
    </vt:vector>
  </HeadingPairs>
  <TitlesOfParts>
    <vt:vector size="76" baseType="lpstr">
      <vt:lpstr>Arial</vt:lpstr>
      <vt:lpstr>Calibri</vt:lpstr>
      <vt:lpstr>Calibri Light</vt:lpstr>
      <vt:lpstr>cmmi10</vt:lpstr>
      <vt:lpstr>Comic Sans MS</vt:lpstr>
      <vt:lpstr>Times New Roman</vt:lpstr>
      <vt:lpstr>TTdcr10</vt:lpstr>
      <vt:lpstr>Wingdings</vt:lpstr>
      <vt:lpstr>Office-téma</vt:lpstr>
      <vt:lpstr>Munkalap</vt:lpstr>
      <vt:lpstr>Factor Analysis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Analysis</dc:title>
  <dc:creator>Windows-felhasználó</dc:creator>
  <cp:lastModifiedBy>Windows-felhasználó</cp:lastModifiedBy>
  <cp:revision>85</cp:revision>
  <dcterms:created xsi:type="dcterms:W3CDTF">2018-02-06T06:53:38Z</dcterms:created>
  <dcterms:modified xsi:type="dcterms:W3CDTF">2018-04-15T09:06:08Z</dcterms:modified>
</cp:coreProperties>
</file>