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0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326" r:id="rId15"/>
    <p:sldId id="327" r:id="rId16"/>
    <p:sldId id="328" r:id="rId17"/>
    <p:sldId id="329" r:id="rId18"/>
    <p:sldId id="330" r:id="rId19"/>
    <p:sldId id="331" r:id="rId20"/>
    <p:sldId id="332" r:id="rId21"/>
    <p:sldId id="333" r:id="rId22"/>
    <p:sldId id="334" r:id="rId23"/>
    <p:sldId id="335" r:id="rId24"/>
    <p:sldId id="336" r:id="rId25"/>
    <p:sldId id="337" r:id="rId26"/>
    <p:sldId id="338" r:id="rId27"/>
    <p:sldId id="339" r:id="rId28"/>
    <p:sldId id="340" r:id="rId29"/>
    <p:sldId id="341" r:id="rId30"/>
    <p:sldId id="342" r:id="rId31"/>
    <p:sldId id="343" r:id="rId32"/>
    <p:sldId id="344" r:id="rId33"/>
    <p:sldId id="345" r:id="rId34"/>
    <p:sldId id="346" r:id="rId35"/>
    <p:sldId id="347" r:id="rId36"/>
    <p:sldId id="348" r:id="rId37"/>
    <p:sldId id="349" r:id="rId38"/>
    <p:sldId id="350" r:id="rId39"/>
    <p:sldId id="351" r:id="rId40"/>
    <p:sldId id="352" r:id="rId41"/>
    <p:sldId id="353" r:id="rId42"/>
    <p:sldId id="268" r:id="rId43"/>
    <p:sldId id="269" r:id="rId44"/>
    <p:sldId id="270" r:id="rId45"/>
    <p:sldId id="271" r:id="rId46"/>
    <p:sldId id="272" r:id="rId47"/>
    <p:sldId id="273" r:id="rId48"/>
    <p:sldId id="274" r:id="rId49"/>
    <p:sldId id="275" r:id="rId50"/>
    <p:sldId id="276" r:id="rId51"/>
    <p:sldId id="277" r:id="rId52"/>
    <p:sldId id="278" r:id="rId53"/>
    <p:sldId id="279" r:id="rId54"/>
    <p:sldId id="280" r:id="rId55"/>
    <p:sldId id="281" r:id="rId56"/>
    <p:sldId id="282" r:id="rId57"/>
    <p:sldId id="283" r:id="rId58"/>
    <p:sldId id="284" r:id="rId59"/>
    <p:sldId id="285" r:id="rId60"/>
    <p:sldId id="286" r:id="rId61"/>
    <p:sldId id="287" r:id="rId62"/>
    <p:sldId id="288" r:id="rId63"/>
    <p:sldId id="289" r:id="rId64"/>
    <p:sldId id="290" r:id="rId65"/>
    <p:sldId id="291" r:id="rId66"/>
    <p:sldId id="292" r:id="rId67"/>
    <p:sldId id="293" r:id="rId68"/>
    <p:sldId id="294" r:id="rId69"/>
    <p:sldId id="295" r:id="rId70"/>
    <p:sldId id="296" r:id="rId71"/>
    <p:sldId id="297" r:id="rId72"/>
    <p:sldId id="298" r:id="rId73"/>
    <p:sldId id="299" r:id="rId74"/>
    <p:sldId id="300" r:id="rId75"/>
    <p:sldId id="301" r:id="rId76"/>
    <p:sldId id="302" r:id="rId77"/>
    <p:sldId id="303" r:id="rId78"/>
    <p:sldId id="304" r:id="rId79"/>
    <p:sldId id="305" r:id="rId80"/>
    <p:sldId id="306" r:id="rId81"/>
    <p:sldId id="307" r:id="rId82"/>
    <p:sldId id="308" r:id="rId83"/>
    <p:sldId id="309" r:id="rId84"/>
    <p:sldId id="310" r:id="rId85"/>
    <p:sldId id="311" r:id="rId86"/>
    <p:sldId id="312" r:id="rId87"/>
    <p:sldId id="313" r:id="rId88"/>
    <p:sldId id="314" r:id="rId89"/>
    <p:sldId id="315" r:id="rId90"/>
    <p:sldId id="316" r:id="rId91"/>
    <p:sldId id="317" r:id="rId92"/>
    <p:sldId id="318" r:id="rId93"/>
    <p:sldId id="319" r:id="rId94"/>
    <p:sldId id="320" r:id="rId95"/>
    <p:sldId id="321" r:id="rId96"/>
    <p:sldId id="322" r:id="rId97"/>
    <p:sldId id="323" r:id="rId98"/>
    <p:sldId id="324" r:id="rId99"/>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73" d="100"/>
          <a:sy n="73"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9.wmf"/><Relationship Id="rId7" Type="http://schemas.openxmlformats.org/officeDocument/2006/relationships/image" Target="../media/image23.wmf"/><Relationship Id="rId2" Type="http://schemas.openxmlformats.org/officeDocument/2006/relationships/image" Target="../media/image18.wmf"/><Relationship Id="rId1" Type="http://schemas.openxmlformats.org/officeDocument/2006/relationships/image" Target="../media/image17.wmf"/><Relationship Id="rId6" Type="http://schemas.openxmlformats.org/officeDocument/2006/relationships/image" Target="../media/image22.wmf"/><Relationship Id="rId5" Type="http://schemas.openxmlformats.org/officeDocument/2006/relationships/image" Target="../media/image21.wmf"/><Relationship Id="rId4" Type="http://schemas.openxmlformats.org/officeDocument/2006/relationships/image" Target="../media/image20.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08.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10.wmf"/><Relationship Id="rId1" Type="http://schemas.openxmlformats.org/officeDocument/2006/relationships/image" Target="../media/image109.w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119.wmf"/><Relationship Id="rId3" Type="http://schemas.openxmlformats.org/officeDocument/2006/relationships/image" Target="../media/image114.wmf"/><Relationship Id="rId7" Type="http://schemas.openxmlformats.org/officeDocument/2006/relationships/image" Target="../media/image118.wmf"/><Relationship Id="rId2" Type="http://schemas.openxmlformats.org/officeDocument/2006/relationships/image" Target="../media/image113.wmf"/><Relationship Id="rId1" Type="http://schemas.openxmlformats.org/officeDocument/2006/relationships/image" Target="../media/image112.wmf"/><Relationship Id="rId6" Type="http://schemas.openxmlformats.org/officeDocument/2006/relationships/image" Target="../media/image117.wmf"/><Relationship Id="rId5" Type="http://schemas.openxmlformats.org/officeDocument/2006/relationships/image" Target="../media/image116.wmf"/><Relationship Id="rId4" Type="http://schemas.openxmlformats.org/officeDocument/2006/relationships/image" Target="../media/image115.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122.wmf"/><Relationship Id="rId2" Type="http://schemas.openxmlformats.org/officeDocument/2006/relationships/image" Target="../media/image121.wmf"/><Relationship Id="rId1" Type="http://schemas.openxmlformats.org/officeDocument/2006/relationships/image" Target="../media/image120.wmf"/><Relationship Id="rId5" Type="http://schemas.openxmlformats.org/officeDocument/2006/relationships/image" Target="../media/image124.wmf"/><Relationship Id="rId4" Type="http://schemas.openxmlformats.org/officeDocument/2006/relationships/image" Target="../media/image123.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127.wmf"/><Relationship Id="rId2" Type="http://schemas.openxmlformats.org/officeDocument/2006/relationships/image" Target="../media/image126.wmf"/><Relationship Id="rId1" Type="http://schemas.openxmlformats.org/officeDocument/2006/relationships/image" Target="../media/image125.wmf"/><Relationship Id="rId5" Type="http://schemas.openxmlformats.org/officeDocument/2006/relationships/image" Target="../media/image129.wmf"/><Relationship Id="rId4" Type="http://schemas.openxmlformats.org/officeDocument/2006/relationships/image" Target="../media/image128.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132.wmf"/><Relationship Id="rId2" Type="http://schemas.openxmlformats.org/officeDocument/2006/relationships/image" Target="../media/image131.wmf"/><Relationship Id="rId1" Type="http://schemas.openxmlformats.org/officeDocument/2006/relationships/image" Target="../media/image130.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134.wmf"/><Relationship Id="rId2" Type="http://schemas.openxmlformats.org/officeDocument/2006/relationships/image" Target="../media/image133.wmf"/><Relationship Id="rId1" Type="http://schemas.openxmlformats.org/officeDocument/2006/relationships/image" Target="../media/image132.wmf"/><Relationship Id="rId5" Type="http://schemas.openxmlformats.org/officeDocument/2006/relationships/image" Target="../media/image136.wmf"/><Relationship Id="rId4" Type="http://schemas.openxmlformats.org/officeDocument/2006/relationships/image" Target="../media/image135.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36.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148.wmf"/><Relationship Id="rId2" Type="http://schemas.openxmlformats.org/officeDocument/2006/relationships/image" Target="../media/image147.wmf"/><Relationship Id="rId1" Type="http://schemas.openxmlformats.org/officeDocument/2006/relationships/image" Target="../media/image146.wmf"/><Relationship Id="rId4" Type="http://schemas.openxmlformats.org/officeDocument/2006/relationships/image" Target="../media/image149.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image" Target="../media/image30.wmf"/><Relationship Id="rId7" Type="http://schemas.openxmlformats.org/officeDocument/2006/relationships/image" Target="../media/image34.wmf"/><Relationship Id="rId2" Type="http://schemas.openxmlformats.org/officeDocument/2006/relationships/image" Target="../media/image29.wmf"/><Relationship Id="rId1" Type="http://schemas.openxmlformats.org/officeDocument/2006/relationships/image" Target="../media/image28.wmf"/><Relationship Id="rId6" Type="http://schemas.openxmlformats.org/officeDocument/2006/relationships/image" Target="../media/image33.wmf"/><Relationship Id="rId5" Type="http://schemas.openxmlformats.org/officeDocument/2006/relationships/image" Target="../media/image32.wmf"/><Relationship Id="rId4" Type="http://schemas.openxmlformats.org/officeDocument/2006/relationships/image" Target="../media/image3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5.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6.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0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305DD9-22B4-4862-8D08-13F5290BE2A1}" type="datetimeFigureOut">
              <a:rPr lang="hu-HU" smtClean="0"/>
              <a:t>2019. 08. 01.</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4AFE52-2B96-44E8-9F3A-12E4BE3FF69D}" type="slidenum">
              <a:rPr lang="hu-HU" smtClean="0"/>
              <a:t>‹#›</a:t>
            </a:fld>
            <a:endParaRPr lang="hu-HU"/>
          </a:p>
        </p:txBody>
      </p:sp>
    </p:spTree>
    <p:extLst>
      <p:ext uri="{BB962C8B-B14F-4D97-AF65-F5344CB8AC3E}">
        <p14:creationId xmlns:p14="http://schemas.microsoft.com/office/powerpoint/2010/main" val="2537124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718B0C8-50B9-4DDA-BD82-9DED091D3B4D}" type="slidenum">
              <a:rPr kumimoji="0" lang="en-US" altLang="hu-HU"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hu-HU"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1266" name="Rectangle 2"/>
          <p:cNvSpPr>
            <a:spLocks noRo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hu-HU" altLang="hu-HU"/>
          </a:p>
        </p:txBody>
      </p:sp>
    </p:spTree>
    <p:extLst>
      <p:ext uri="{BB962C8B-B14F-4D97-AF65-F5344CB8AC3E}">
        <p14:creationId xmlns:p14="http://schemas.microsoft.com/office/powerpoint/2010/main" val="2062319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524000" y="1122363"/>
            <a:ext cx="9144000" cy="2387600"/>
          </a:xfrm>
        </p:spPr>
        <p:txBody>
          <a:bodyPr anchor="b"/>
          <a:lstStyle>
            <a:lvl1pPr algn="ctr">
              <a:defRPr sz="6000"/>
            </a:lvl1pPr>
          </a:lstStyle>
          <a:p>
            <a:r>
              <a:rPr lang="hu-HU" smtClean="0"/>
              <a:t>Mintacím szerkesztése</a:t>
            </a:r>
            <a:endParaRPr lang="hu-HU"/>
          </a:p>
        </p:txBody>
      </p:sp>
      <p:sp>
        <p:nvSpPr>
          <p:cNvPr id="3" name="Alcím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smtClean="0"/>
              <a:t>Kattintson ide az alcím mintájának szerkesztéséhez</a:t>
            </a:r>
            <a:endParaRPr lang="hu-HU"/>
          </a:p>
        </p:txBody>
      </p:sp>
      <p:sp>
        <p:nvSpPr>
          <p:cNvPr id="4" name="Dátum helye 3"/>
          <p:cNvSpPr>
            <a:spLocks noGrp="1"/>
          </p:cNvSpPr>
          <p:nvPr>
            <p:ph type="dt" sz="half" idx="10"/>
          </p:nvPr>
        </p:nvSpPr>
        <p:spPr/>
        <p:txBody>
          <a:bodyPr/>
          <a:lstStyle/>
          <a:p>
            <a:fld id="{5B95DF44-6011-4AE9-9C08-C7A23BB87194}" type="datetimeFigureOut">
              <a:rPr lang="hu-HU" smtClean="0"/>
              <a:t>2019. 08. 01.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F1DCBDAB-4C7A-4438-83CF-45AA919A5175}" type="slidenum">
              <a:rPr lang="hu-HU" smtClean="0"/>
              <a:t>‹#›</a:t>
            </a:fld>
            <a:endParaRPr lang="hu-HU"/>
          </a:p>
        </p:txBody>
      </p:sp>
    </p:spTree>
    <p:extLst>
      <p:ext uri="{BB962C8B-B14F-4D97-AF65-F5344CB8AC3E}">
        <p14:creationId xmlns:p14="http://schemas.microsoft.com/office/powerpoint/2010/main" val="325099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5B95DF44-6011-4AE9-9C08-C7A23BB87194}" type="datetimeFigureOut">
              <a:rPr lang="hu-HU" smtClean="0"/>
              <a:t>2019. 08. 01.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F1DCBDAB-4C7A-4438-83CF-45AA919A5175}" type="slidenum">
              <a:rPr lang="hu-HU" smtClean="0"/>
              <a:t>‹#›</a:t>
            </a:fld>
            <a:endParaRPr lang="hu-HU"/>
          </a:p>
        </p:txBody>
      </p:sp>
    </p:spTree>
    <p:extLst>
      <p:ext uri="{BB962C8B-B14F-4D97-AF65-F5344CB8AC3E}">
        <p14:creationId xmlns:p14="http://schemas.microsoft.com/office/powerpoint/2010/main" val="48829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724900" y="365125"/>
            <a:ext cx="2628900" cy="5811838"/>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838200" y="365125"/>
            <a:ext cx="7734300" cy="5811838"/>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5B95DF44-6011-4AE9-9C08-C7A23BB87194}" type="datetimeFigureOut">
              <a:rPr lang="hu-HU" smtClean="0"/>
              <a:t>2019. 08. 01.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F1DCBDAB-4C7A-4438-83CF-45AA919A5175}" type="slidenum">
              <a:rPr lang="hu-HU" smtClean="0"/>
              <a:t>‹#›</a:t>
            </a:fld>
            <a:endParaRPr lang="hu-HU"/>
          </a:p>
        </p:txBody>
      </p:sp>
    </p:spTree>
    <p:extLst>
      <p:ext uri="{BB962C8B-B14F-4D97-AF65-F5344CB8AC3E}">
        <p14:creationId xmlns:p14="http://schemas.microsoft.com/office/powerpoint/2010/main" val="2056202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524000" y="1122363"/>
            <a:ext cx="9144000" cy="2387600"/>
          </a:xfrm>
        </p:spPr>
        <p:txBody>
          <a:bodyPr anchor="b"/>
          <a:lstStyle>
            <a:lvl1pPr algn="ctr">
              <a:defRPr sz="6000"/>
            </a:lvl1pPr>
          </a:lstStyle>
          <a:p>
            <a:r>
              <a:rPr lang="hu-HU" smtClean="0"/>
              <a:t>Mintacím szerkesztése</a:t>
            </a:r>
            <a:endParaRPr lang="hu-HU"/>
          </a:p>
        </p:txBody>
      </p:sp>
      <p:sp>
        <p:nvSpPr>
          <p:cNvPr id="3" name="Alcím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smtClean="0"/>
              <a:t>Kattintson ide az alcím mintájának szerkesztéséhez</a:t>
            </a:r>
            <a:endParaRPr lang="hu-HU"/>
          </a:p>
        </p:txBody>
      </p:sp>
      <p:sp>
        <p:nvSpPr>
          <p:cNvPr id="4" name="Dátum helye 3"/>
          <p:cNvSpPr>
            <a:spLocks noGrp="1"/>
          </p:cNvSpPr>
          <p:nvPr>
            <p:ph type="dt" sz="half" idx="10"/>
          </p:nvPr>
        </p:nvSpPr>
        <p:spPr/>
        <p:txBody>
          <a:bodyPr/>
          <a:lstStyle>
            <a:lvl1pPr>
              <a:defRPr/>
            </a:lvl1pPr>
          </a:lstStyle>
          <a:p>
            <a:endParaRPr lang="en-US" altLang="hu-HU"/>
          </a:p>
        </p:txBody>
      </p:sp>
      <p:sp>
        <p:nvSpPr>
          <p:cNvPr id="5" name="Élőláb helye 4"/>
          <p:cNvSpPr>
            <a:spLocks noGrp="1"/>
          </p:cNvSpPr>
          <p:nvPr>
            <p:ph type="ftr" sz="quarter" idx="11"/>
          </p:nvPr>
        </p:nvSpPr>
        <p:spPr/>
        <p:txBody>
          <a:bodyPr/>
          <a:lstStyle>
            <a:lvl1pPr>
              <a:defRPr/>
            </a:lvl1pPr>
          </a:lstStyle>
          <a:p>
            <a:endParaRPr lang="en-US" altLang="hu-HU"/>
          </a:p>
        </p:txBody>
      </p:sp>
      <p:sp>
        <p:nvSpPr>
          <p:cNvPr id="6" name="Dia számának helye 5"/>
          <p:cNvSpPr>
            <a:spLocks noGrp="1"/>
          </p:cNvSpPr>
          <p:nvPr>
            <p:ph type="sldNum" sz="quarter" idx="12"/>
          </p:nvPr>
        </p:nvSpPr>
        <p:spPr/>
        <p:txBody>
          <a:bodyPr/>
          <a:lstStyle>
            <a:lvl1pPr>
              <a:defRPr/>
            </a:lvl1pPr>
          </a:lstStyle>
          <a:p>
            <a:endParaRPr lang="hu-HU" altLang="hu-HU"/>
          </a:p>
        </p:txBody>
      </p:sp>
    </p:spTree>
    <p:extLst>
      <p:ext uri="{BB962C8B-B14F-4D97-AF65-F5344CB8AC3E}">
        <p14:creationId xmlns:p14="http://schemas.microsoft.com/office/powerpoint/2010/main" val="257868676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endParaRPr lang="en-US" altLang="hu-HU"/>
          </a:p>
        </p:txBody>
      </p:sp>
      <p:sp>
        <p:nvSpPr>
          <p:cNvPr id="5" name="Élőláb helye 4"/>
          <p:cNvSpPr>
            <a:spLocks noGrp="1"/>
          </p:cNvSpPr>
          <p:nvPr>
            <p:ph type="ftr" sz="quarter" idx="11"/>
          </p:nvPr>
        </p:nvSpPr>
        <p:spPr/>
        <p:txBody>
          <a:bodyPr/>
          <a:lstStyle>
            <a:lvl1pPr>
              <a:defRPr/>
            </a:lvl1pPr>
          </a:lstStyle>
          <a:p>
            <a:endParaRPr lang="en-US" altLang="hu-HU"/>
          </a:p>
        </p:txBody>
      </p:sp>
      <p:sp>
        <p:nvSpPr>
          <p:cNvPr id="6" name="Dia számának helye 5"/>
          <p:cNvSpPr>
            <a:spLocks noGrp="1"/>
          </p:cNvSpPr>
          <p:nvPr>
            <p:ph type="sldNum" sz="quarter" idx="12"/>
          </p:nvPr>
        </p:nvSpPr>
        <p:spPr/>
        <p:txBody>
          <a:bodyPr/>
          <a:lstStyle>
            <a:lvl1pPr>
              <a:defRPr/>
            </a:lvl1pPr>
          </a:lstStyle>
          <a:p>
            <a:endParaRPr lang="hu-HU" altLang="hu-HU"/>
          </a:p>
        </p:txBody>
      </p:sp>
    </p:spTree>
    <p:extLst>
      <p:ext uri="{BB962C8B-B14F-4D97-AF65-F5344CB8AC3E}">
        <p14:creationId xmlns:p14="http://schemas.microsoft.com/office/powerpoint/2010/main" val="147232267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831851" y="1709739"/>
            <a:ext cx="10515600" cy="2852737"/>
          </a:xfrm>
        </p:spPr>
        <p:txBody>
          <a:bodyPr anchor="b"/>
          <a:lstStyle>
            <a:lvl1pPr>
              <a:defRPr sz="6000"/>
            </a:lvl1pPr>
          </a:lstStyle>
          <a:p>
            <a:r>
              <a:rPr lang="hu-HU" smtClean="0"/>
              <a:t>Mintacím szerkesztése</a:t>
            </a:r>
            <a:endParaRPr lang="hu-HU"/>
          </a:p>
        </p:txBody>
      </p:sp>
      <p:sp>
        <p:nvSpPr>
          <p:cNvPr id="3" name="Szöveg helye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hu-HU" smtClean="0"/>
              <a:t>Mintaszöveg szerkesztése</a:t>
            </a:r>
          </a:p>
        </p:txBody>
      </p:sp>
      <p:sp>
        <p:nvSpPr>
          <p:cNvPr id="4" name="Dátum helye 3"/>
          <p:cNvSpPr>
            <a:spLocks noGrp="1"/>
          </p:cNvSpPr>
          <p:nvPr>
            <p:ph type="dt" sz="half" idx="10"/>
          </p:nvPr>
        </p:nvSpPr>
        <p:spPr/>
        <p:txBody>
          <a:bodyPr/>
          <a:lstStyle>
            <a:lvl1pPr>
              <a:defRPr/>
            </a:lvl1pPr>
          </a:lstStyle>
          <a:p>
            <a:endParaRPr lang="en-US" altLang="hu-HU"/>
          </a:p>
        </p:txBody>
      </p:sp>
      <p:sp>
        <p:nvSpPr>
          <p:cNvPr id="5" name="Élőláb helye 4"/>
          <p:cNvSpPr>
            <a:spLocks noGrp="1"/>
          </p:cNvSpPr>
          <p:nvPr>
            <p:ph type="ftr" sz="quarter" idx="11"/>
          </p:nvPr>
        </p:nvSpPr>
        <p:spPr/>
        <p:txBody>
          <a:bodyPr/>
          <a:lstStyle>
            <a:lvl1pPr>
              <a:defRPr/>
            </a:lvl1pPr>
          </a:lstStyle>
          <a:p>
            <a:endParaRPr lang="en-US" altLang="hu-HU"/>
          </a:p>
        </p:txBody>
      </p:sp>
      <p:sp>
        <p:nvSpPr>
          <p:cNvPr id="6" name="Dia számának helye 5"/>
          <p:cNvSpPr>
            <a:spLocks noGrp="1"/>
          </p:cNvSpPr>
          <p:nvPr>
            <p:ph type="sldNum" sz="quarter" idx="12"/>
          </p:nvPr>
        </p:nvSpPr>
        <p:spPr/>
        <p:txBody>
          <a:bodyPr/>
          <a:lstStyle>
            <a:lvl1pPr>
              <a:defRPr/>
            </a:lvl1pPr>
          </a:lstStyle>
          <a:p>
            <a:endParaRPr lang="hu-HU" altLang="hu-HU"/>
          </a:p>
        </p:txBody>
      </p:sp>
    </p:spTree>
    <p:extLst>
      <p:ext uri="{BB962C8B-B14F-4D97-AF65-F5344CB8AC3E}">
        <p14:creationId xmlns:p14="http://schemas.microsoft.com/office/powerpoint/2010/main" val="2073070977"/>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609600" y="1462088"/>
            <a:ext cx="5384800" cy="5256212"/>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6197600" y="1462088"/>
            <a:ext cx="5384800" cy="5256212"/>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lvl1pPr>
              <a:defRPr/>
            </a:lvl1pPr>
          </a:lstStyle>
          <a:p>
            <a:endParaRPr lang="en-US" altLang="hu-HU"/>
          </a:p>
        </p:txBody>
      </p:sp>
      <p:sp>
        <p:nvSpPr>
          <p:cNvPr id="6" name="Élőláb helye 5"/>
          <p:cNvSpPr>
            <a:spLocks noGrp="1"/>
          </p:cNvSpPr>
          <p:nvPr>
            <p:ph type="ftr" sz="quarter" idx="11"/>
          </p:nvPr>
        </p:nvSpPr>
        <p:spPr/>
        <p:txBody>
          <a:bodyPr/>
          <a:lstStyle>
            <a:lvl1pPr>
              <a:defRPr/>
            </a:lvl1pPr>
          </a:lstStyle>
          <a:p>
            <a:endParaRPr lang="en-US" altLang="hu-HU"/>
          </a:p>
        </p:txBody>
      </p:sp>
      <p:sp>
        <p:nvSpPr>
          <p:cNvPr id="7" name="Dia számának helye 6"/>
          <p:cNvSpPr>
            <a:spLocks noGrp="1"/>
          </p:cNvSpPr>
          <p:nvPr>
            <p:ph type="sldNum" sz="quarter" idx="12"/>
          </p:nvPr>
        </p:nvSpPr>
        <p:spPr/>
        <p:txBody>
          <a:bodyPr/>
          <a:lstStyle>
            <a:lvl1pPr>
              <a:defRPr/>
            </a:lvl1pPr>
          </a:lstStyle>
          <a:p>
            <a:endParaRPr lang="hu-HU" altLang="hu-HU"/>
          </a:p>
        </p:txBody>
      </p:sp>
    </p:spTree>
    <p:extLst>
      <p:ext uri="{BB962C8B-B14F-4D97-AF65-F5344CB8AC3E}">
        <p14:creationId xmlns:p14="http://schemas.microsoft.com/office/powerpoint/2010/main" val="123038713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840317" y="365126"/>
            <a:ext cx="10515600" cy="1325563"/>
          </a:xfrm>
        </p:spPr>
        <p:txBody>
          <a:bodyPr/>
          <a:lstStyle/>
          <a:p>
            <a:r>
              <a:rPr lang="hu-HU" smtClean="0"/>
              <a:t>Mintacím szerkesztése</a:t>
            </a:r>
            <a:endParaRPr lang="hu-HU"/>
          </a:p>
        </p:txBody>
      </p:sp>
      <p:sp>
        <p:nvSpPr>
          <p:cNvPr id="3" name="Szöveg helye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840318" y="2505075"/>
            <a:ext cx="5158316"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6172200" y="2505075"/>
            <a:ext cx="5183717"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lvl1pPr>
              <a:defRPr/>
            </a:lvl1pPr>
          </a:lstStyle>
          <a:p>
            <a:endParaRPr lang="en-US" altLang="hu-HU"/>
          </a:p>
        </p:txBody>
      </p:sp>
      <p:sp>
        <p:nvSpPr>
          <p:cNvPr id="8" name="Élőláb helye 7"/>
          <p:cNvSpPr>
            <a:spLocks noGrp="1"/>
          </p:cNvSpPr>
          <p:nvPr>
            <p:ph type="ftr" sz="quarter" idx="11"/>
          </p:nvPr>
        </p:nvSpPr>
        <p:spPr/>
        <p:txBody>
          <a:bodyPr/>
          <a:lstStyle>
            <a:lvl1pPr>
              <a:defRPr/>
            </a:lvl1pPr>
          </a:lstStyle>
          <a:p>
            <a:endParaRPr lang="en-US" altLang="hu-HU"/>
          </a:p>
        </p:txBody>
      </p:sp>
      <p:sp>
        <p:nvSpPr>
          <p:cNvPr id="9" name="Dia számának helye 8"/>
          <p:cNvSpPr>
            <a:spLocks noGrp="1"/>
          </p:cNvSpPr>
          <p:nvPr>
            <p:ph type="sldNum" sz="quarter" idx="12"/>
          </p:nvPr>
        </p:nvSpPr>
        <p:spPr/>
        <p:txBody>
          <a:bodyPr/>
          <a:lstStyle>
            <a:lvl1pPr>
              <a:defRPr/>
            </a:lvl1pPr>
          </a:lstStyle>
          <a:p>
            <a:endParaRPr lang="hu-HU" altLang="hu-HU"/>
          </a:p>
        </p:txBody>
      </p:sp>
    </p:spTree>
    <p:extLst>
      <p:ext uri="{BB962C8B-B14F-4D97-AF65-F5344CB8AC3E}">
        <p14:creationId xmlns:p14="http://schemas.microsoft.com/office/powerpoint/2010/main" val="1867967613"/>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lvl1pPr>
              <a:defRPr/>
            </a:lvl1pPr>
          </a:lstStyle>
          <a:p>
            <a:endParaRPr lang="en-US" altLang="hu-HU"/>
          </a:p>
        </p:txBody>
      </p:sp>
      <p:sp>
        <p:nvSpPr>
          <p:cNvPr id="4" name="Élőláb helye 3"/>
          <p:cNvSpPr>
            <a:spLocks noGrp="1"/>
          </p:cNvSpPr>
          <p:nvPr>
            <p:ph type="ftr" sz="quarter" idx="11"/>
          </p:nvPr>
        </p:nvSpPr>
        <p:spPr/>
        <p:txBody>
          <a:bodyPr/>
          <a:lstStyle>
            <a:lvl1pPr>
              <a:defRPr/>
            </a:lvl1pPr>
          </a:lstStyle>
          <a:p>
            <a:endParaRPr lang="en-US" altLang="hu-HU"/>
          </a:p>
        </p:txBody>
      </p:sp>
      <p:sp>
        <p:nvSpPr>
          <p:cNvPr id="5" name="Dia számának helye 4"/>
          <p:cNvSpPr>
            <a:spLocks noGrp="1"/>
          </p:cNvSpPr>
          <p:nvPr>
            <p:ph type="sldNum" sz="quarter" idx="12"/>
          </p:nvPr>
        </p:nvSpPr>
        <p:spPr/>
        <p:txBody>
          <a:bodyPr/>
          <a:lstStyle>
            <a:lvl1pPr>
              <a:defRPr/>
            </a:lvl1pPr>
          </a:lstStyle>
          <a:p>
            <a:endParaRPr lang="hu-HU" altLang="hu-HU"/>
          </a:p>
        </p:txBody>
      </p:sp>
    </p:spTree>
    <p:extLst>
      <p:ext uri="{BB962C8B-B14F-4D97-AF65-F5344CB8AC3E}">
        <p14:creationId xmlns:p14="http://schemas.microsoft.com/office/powerpoint/2010/main" val="1671084131"/>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lvl1pPr>
              <a:defRPr/>
            </a:lvl1pPr>
          </a:lstStyle>
          <a:p>
            <a:endParaRPr lang="en-US" altLang="hu-HU"/>
          </a:p>
        </p:txBody>
      </p:sp>
      <p:sp>
        <p:nvSpPr>
          <p:cNvPr id="3" name="Élőláb helye 2"/>
          <p:cNvSpPr>
            <a:spLocks noGrp="1"/>
          </p:cNvSpPr>
          <p:nvPr>
            <p:ph type="ftr" sz="quarter" idx="11"/>
          </p:nvPr>
        </p:nvSpPr>
        <p:spPr/>
        <p:txBody>
          <a:bodyPr/>
          <a:lstStyle>
            <a:lvl1pPr>
              <a:defRPr/>
            </a:lvl1pPr>
          </a:lstStyle>
          <a:p>
            <a:endParaRPr lang="en-US" altLang="hu-HU"/>
          </a:p>
        </p:txBody>
      </p:sp>
      <p:sp>
        <p:nvSpPr>
          <p:cNvPr id="4" name="Dia számának helye 3"/>
          <p:cNvSpPr>
            <a:spLocks noGrp="1"/>
          </p:cNvSpPr>
          <p:nvPr>
            <p:ph type="sldNum" sz="quarter" idx="12"/>
          </p:nvPr>
        </p:nvSpPr>
        <p:spPr/>
        <p:txBody>
          <a:bodyPr/>
          <a:lstStyle>
            <a:lvl1pPr>
              <a:defRPr/>
            </a:lvl1pPr>
          </a:lstStyle>
          <a:p>
            <a:endParaRPr lang="hu-HU" altLang="hu-HU"/>
          </a:p>
        </p:txBody>
      </p:sp>
    </p:spTree>
    <p:extLst>
      <p:ext uri="{BB962C8B-B14F-4D97-AF65-F5344CB8AC3E}">
        <p14:creationId xmlns:p14="http://schemas.microsoft.com/office/powerpoint/2010/main" val="1915299717"/>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40318" y="457200"/>
            <a:ext cx="3932767" cy="1600200"/>
          </a:xfrm>
        </p:spPr>
        <p:txBody>
          <a:bodyPr anchor="b"/>
          <a:lstStyle>
            <a:lvl1pPr>
              <a:defRPr sz="3200"/>
            </a:lvl1pPr>
          </a:lstStyle>
          <a:p>
            <a:r>
              <a:rPr lang="hu-HU" smtClean="0"/>
              <a:t>Mintacím szerkesztése</a:t>
            </a:r>
            <a:endParaRPr lang="hu-HU"/>
          </a:p>
        </p:txBody>
      </p:sp>
      <p:sp>
        <p:nvSpPr>
          <p:cNvPr id="3" name="Tartalom helye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lvl1pPr>
              <a:defRPr/>
            </a:lvl1pPr>
          </a:lstStyle>
          <a:p>
            <a:endParaRPr lang="en-US" altLang="hu-HU"/>
          </a:p>
        </p:txBody>
      </p:sp>
      <p:sp>
        <p:nvSpPr>
          <p:cNvPr id="6" name="Élőláb helye 5"/>
          <p:cNvSpPr>
            <a:spLocks noGrp="1"/>
          </p:cNvSpPr>
          <p:nvPr>
            <p:ph type="ftr" sz="quarter" idx="11"/>
          </p:nvPr>
        </p:nvSpPr>
        <p:spPr/>
        <p:txBody>
          <a:bodyPr/>
          <a:lstStyle>
            <a:lvl1pPr>
              <a:defRPr/>
            </a:lvl1pPr>
          </a:lstStyle>
          <a:p>
            <a:endParaRPr lang="en-US" altLang="hu-HU"/>
          </a:p>
        </p:txBody>
      </p:sp>
      <p:sp>
        <p:nvSpPr>
          <p:cNvPr id="7" name="Dia számának helye 6"/>
          <p:cNvSpPr>
            <a:spLocks noGrp="1"/>
          </p:cNvSpPr>
          <p:nvPr>
            <p:ph type="sldNum" sz="quarter" idx="12"/>
          </p:nvPr>
        </p:nvSpPr>
        <p:spPr/>
        <p:txBody>
          <a:bodyPr/>
          <a:lstStyle>
            <a:lvl1pPr>
              <a:defRPr/>
            </a:lvl1pPr>
          </a:lstStyle>
          <a:p>
            <a:endParaRPr lang="hu-HU" altLang="hu-HU"/>
          </a:p>
        </p:txBody>
      </p:sp>
    </p:spTree>
    <p:extLst>
      <p:ext uri="{BB962C8B-B14F-4D97-AF65-F5344CB8AC3E}">
        <p14:creationId xmlns:p14="http://schemas.microsoft.com/office/powerpoint/2010/main" val="215129400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5B95DF44-6011-4AE9-9C08-C7A23BB87194}" type="datetimeFigureOut">
              <a:rPr lang="hu-HU" smtClean="0"/>
              <a:t>2019. 08. 01.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F1DCBDAB-4C7A-4438-83CF-45AA919A5175}" type="slidenum">
              <a:rPr lang="hu-HU" smtClean="0"/>
              <a:t>‹#›</a:t>
            </a:fld>
            <a:endParaRPr lang="hu-HU"/>
          </a:p>
        </p:txBody>
      </p:sp>
    </p:spTree>
    <p:extLst>
      <p:ext uri="{BB962C8B-B14F-4D97-AF65-F5344CB8AC3E}">
        <p14:creationId xmlns:p14="http://schemas.microsoft.com/office/powerpoint/2010/main" val="28201658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40318" y="457200"/>
            <a:ext cx="3932767" cy="1600200"/>
          </a:xfrm>
        </p:spPr>
        <p:txBody>
          <a:bodyPr anchor="b"/>
          <a:lstStyle>
            <a:lvl1pPr>
              <a:defRPr sz="3200"/>
            </a:lvl1pPr>
          </a:lstStyle>
          <a:p>
            <a:r>
              <a:rPr lang="hu-HU" smtClean="0"/>
              <a:t>Mintacím szerkesztése</a:t>
            </a:r>
            <a:endParaRPr lang="hu-HU"/>
          </a:p>
        </p:txBody>
      </p:sp>
      <p:sp>
        <p:nvSpPr>
          <p:cNvPr id="3" name="Kép helye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lvl1pPr>
              <a:defRPr/>
            </a:lvl1pPr>
          </a:lstStyle>
          <a:p>
            <a:endParaRPr lang="en-US" altLang="hu-HU"/>
          </a:p>
        </p:txBody>
      </p:sp>
      <p:sp>
        <p:nvSpPr>
          <p:cNvPr id="6" name="Élőláb helye 5"/>
          <p:cNvSpPr>
            <a:spLocks noGrp="1"/>
          </p:cNvSpPr>
          <p:nvPr>
            <p:ph type="ftr" sz="quarter" idx="11"/>
          </p:nvPr>
        </p:nvSpPr>
        <p:spPr/>
        <p:txBody>
          <a:bodyPr/>
          <a:lstStyle>
            <a:lvl1pPr>
              <a:defRPr/>
            </a:lvl1pPr>
          </a:lstStyle>
          <a:p>
            <a:endParaRPr lang="en-US" altLang="hu-HU"/>
          </a:p>
        </p:txBody>
      </p:sp>
      <p:sp>
        <p:nvSpPr>
          <p:cNvPr id="7" name="Dia számának helye 6"/>
          <p:cNvSpPr>
            <a:spLocks noGrp="1"/>
          </p:cNvSpPr>
          <p:nvPr>
            <p:ph type="sldNum" sz="quarter" idx="12"/>
          </p:nvPr>
        </p:nvSpPr>
        <p:spPr/>
        <p:txBody>
          <a:bodyPr/>
          <a:lstStyle>
            <a:lvl1pPr>
              <a:defRPr/>
            </a:lvl1pPr>
          </a:lstStyle>
          <a:p>
            <a:endParaRPr lang="hu-HU" altLang="hu-HU"/>
          </a:p>
        </p:txBody>
      </p:sp>
    </p:spTree>
    <p:extLst>
      <p:ext uri="{BB962C8B-B14F-4D97-AF65-F5344CB8AC3E}">
        <p14:creationId xmlns:p14="http://schemas.microsoft.com/office/powerpoint/2010/main" val="4059036671"/>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endParaRPr lang="en-US" altLang="hu-HU"/>
          </a:p>
        </p:txBody>
      </p:sp>
      <p:sp>
        <p:nvSpPr>
          <p:cNvPr id="5" name="Élőláb helye 4"/>
          <p:cNvSpPr>
            <a:spLocks noGrp="1"/>
          </p:cNvSpPr>
          <p:nvPr>
            <p:ph type="ftr" sz="quarter" idx="11"/>
          </p:nvPr>
        </p:nvSpPr>
        <p:spPr/>
        <p:txBody>
          <a:bodyPr/>
          <a:lstStyle>
            <a:lvl1pPr>
              <a:defRPr/>
            </a:lvl1pPr>
          </a:lstStyle>
          <a:p>
            <a:endParaRPr lang="en-US" altLang="hu-HU"/>
          </a:p>
        </p:txBody>
      </p:sp>
      <p:sp>
        <p:nvSpPr>
          <p:cNvPr id="6" name="Dia számának helye 5"/>
          <p:cNvSpPr>
            <a:spLocks noGrp="1"/>
          </p:cNvSpPr>
          <p:nvPr>
            <p:ph type="sldNum" sz="quarter" idx="12"/>
          </p:nvPr>
        </p:nvSpPr>
        <p:spPr/>
        <p:txBody>
          <a:bodyPr/>
          <a:lstStyle>
            <a:lvl1pPr>
              <a:defRPr/>
            </a:lvl1pPr>
          </a:lstStyle>
          <a:p>
            <a:endParaRPr lang="hu-HU" altLang="hu-HU"/>
          </a:p>
        </p:txBody>
      </p:sp>
    </p:spTree>
    <p:extLst>
      <p:ext uri="{BB962C8B-B14F-4D97-AF65-F5344CB8AC3E}">
        <p14:creationId xmlns:p14="http://schemas.microsoft.com/office/powerpoint/2010/main" val="3395815335"/>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805333" y="228600"/>
            <a:ext cx="2777067" cy="6489700"/>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74133" y="228600"/>
            <a:ext cx="8128000" cy="6489700"/>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endParaRPr lang="en-US" altLang="hu-HU"/>
          </a:p>
        </p:txBody>
      </p:sp>
      <p:sp>
        <p:nvSpPr>
          <p:cNvPr id="5" name="Élőláb helye 4"/>
          <p:cNvSpPr>
            <a:spLocks noGrp="1"/>
          </p:cNvSpPr>
          <p:nvPr>
            <p:ph type="ftr" sz="quarter" idx="11"/>
          </p:nvPr>
        </p:nvSpPr>
        <p:spPr/>
        <p:txBody>
          <a:bodyPr/>
          <a:lstStyle>
            <a:lvl1pPr>
              <a:defRPr/>
            </a:lvl1pPr>
          </a:lstStyle>
          <a:p>
            <a:endParaRPr lang="en-US" altLang="hu-HU"/>
          </a:p>
        </p:txBody>
      </p:sp>
      <p:sp>
        <p:nvSpPr>
          <p:cNvPr id="6" name="Dia számának helye 5"/>
          <p:cNvSpPr>
            <a:spLocks noGrp="1"/>
          </p:cNvSpPr>
          <p:nvPr>
            <p:ph type="sldNum" sz="quarter" idx="12"/>
          </p:nvPr>
        </p:nvSpPr>
        <p:spPr/>
        <p:txBody>
          <a:bodyPr/>
          <a:lstStyle>
            <a:lvl1pPr>
              <a:defRPr/>
            </a:lvl1pPr>
          </a:lstStyle>
          <a:p>
            <a:endParaRPr lang="hu-HU" altLang="hu-HU"/>
          </a:p>
        </p:txBody>
      </p:sp>
    </p:spTree>
    <p:extLst>
      <p:ext uri="{BB962C8B-B14F-4D97-AF65-F5344CB8AC3E}">
        <p14:creationId xmlns:p14="http://schemas.microsoft.com/office/powerpoint/2010/main" val="215172538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831850" y="1709738"/>
            <a:ext cx="10515600" cy="2852737"/>
          </a:xfrm>
        </p:spPr>
        <p:txBody>
          <a:bodyPr anchor="b"/>
          <a:lstStyle>
            <a:lvl1pPr>
              <a:defRPr sz="6000"/>
            </a:lvl1pPr>
          </a:lstStyle>
          <a:p>
            <a:r>
              <a:rPr lang="hu-HU" smtClean="0"/>
              <a:t>Mintacím szerkesztése</a:t>
            </a:r>
            <a:endParaRPr lang="hu-HU"/>
          </a:p>
        </p:txBody>
      </p:sp>
      <p:sp>
        <p:nvSpPr>
          <p:cNvPr id="3" name="Szöveg hely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5B95DF44-6011-4AE9-9C08-C7A23BB87194}" type="datetimeFigureOut">
              <a:rPr lang="hu-HU" smtClean="0"/>
              <a:t>2019. 08. 01.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F1DCBDAB-4C7A-4438-83CF-45AA919A5175}" type="slidenum">
              <a:rPr lang="hu-HU" smtClean="0"/>
              <a:t>‹#›</a:t>
            </a:fld>
            <a:endParaRPr lang="hu-HU"/>
          </a:p>
        </p:txBody>
      </p:sp>
    </p:spTree>
    <p:extLst>
      <p:ext uri="{BB962C8B-B14F-4D97-AF65-F5344CB8AC3E}">
        <p14:creationId xmlns:p14="http://schemas.microsoft.com/office/powerpoint/2010/main" val="1160882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838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6172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5B95DF44-6011-4AE9-9C08-C7A23BB87194}" type="datetimeFigureOut">
              <a:rPr lang="hu-HU" smtClean="0"/>
              <a:t>2019. 08. 01.</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F1DCBDAB-4C7A-4438-83CF-45AA919A5175}" type="slidenum">
              <a:rPr lang="hu-HU" smtClean="0"/>
              <a:t>‹#›</a:t>
            </a:fld>
            <a:endParaRPr lang="hu-HU"/>
          </a:p>
        </p:txBody>
      </p:sp>
    </p:spTree>
    <p:extLst>
      <p:ext uri="{BB962C8B-B14F-4D97-AF65-F5344CB8AC3E}">
        <p14:creationId xmlns:p14="http://schemas.microsoft.com/office/powerpoint/2010/main" val="2239772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839788" y="365125"/>
            <a:ext cx="10515600" cy="1325563"/>
          </a:xfrm>
        </p:spPr>
        <p:txBody>
          <a:bodyPr/>
          <a:lstStyle/>
          <a:p>
            <a:r>
              <a:rPr lang="hu-HU" smtClean="0"/>
              <a:t>Mintacím szerkesztése</a:t>
            </a:r>
            <a:endParaRPr lang="hu-HU"/>
          </a:p>
        </p:txBody>
      </p:sp>
      <p:sp>
        <p:nvSpPr>
          <p:cNvPr id="3" name="Szöveg hely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839788" y="2505075"/>
            <a:ext cx="5157787"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6172200" y="2505075"/>
            <a:ext cx="5183188"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5B95DF44-6011-4AE9-9C08-C7A23BB87194}" type="datetimeFigureOut">
              <a:rPr lang="hu-HU" smtClean="0"/>
              <a:t>2019. 08. 01.</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F1DCBDAB-4C7A-4438-83CF-45AA919A5175}" type="slidenum">
              <a:rPr lang="hu-HU" smtClean="0"/>
              <a:t>‹#›</a:t>
            </a:fld>
            <a:endParaRPr lang="hu-HU"/>
          </a:p>
        </p:txBody>
      </p:sp>
    </p:spTree>
    <p:extLst>
      <p:ext uri="{BB962C8B-B14F-4D97-AF65-F5344CB8AC3E}">
        <p14:creationId xmlns:p14="http://schemas.microsoft.com/office/powerpoint/2010/main" val="84814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5B95DF44-6011-4AE9-9C08-C7A23BB87194}" type="datetimeFigureOut">
              <a:rPr lang="hu-HU" smtClean="0"/>
              <a:t>2019. 08. 01.</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F1DCBDAB-4C7A-4438-83CF-45AA919A5175}" type="slidenum">
              <a:rPr lang="hu-HU" smtClean="0"/>
              <a:t>‹#›</a:t>
            </a:fld>
            <a:endParaRPr lang="hu-HU"/>
          </a:p>
        </p:txBody>
      </p:sp>
    </p:spTree>
    <p:extLst>
      <p:ext uri="{BB962C8B-B14F-4D97-AF65-F5344CB8AC3E}">
        <p14:creationId xmlns:p14="http://schemas.microsoft.com/office/powerpoint/2010/main" val="2851544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5B95DF44-6011-4AE9-9C08-C7A23BB87194}" type="datetimeFigureOut">
              <a:rPr lang="hu-HU" smtClean="0"/>
              <a:t>2019. 08. 01.</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F1DCBDAB-4C7A-4438-83CF-45AA919A5175}" type="slidenum">
              <a:rPr lang="hu-HU" smtClean="0"/>
              <a:t>‹#›</a:t>
            </a:fld>
            <a:endParaRPr lang="hu-HU"/>
          </a:p>
        </p:txBody>
      </p:sp>
    </p:spTree>
    <p:extLst>
      <p:ext uri="{BB962C8B-B14F-4D97-AF65-F5344CB8AC3E}">
        <p14:creationId xmlns:p14="http://schemas.microsoft.com/office/powerpoint/2010/main" val="3206647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hu-HU"/>
          </a:p>
        </p:txBody>
      </p:sp>
      <p:sp>
        <p:nvSpPr>
          <p:cNvPr id="3" name="Tartalom hely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5B95DF44-6011-4AE9-9C08-C7A23BB87194}" type="datetimeFigureOut">
              <a:rPr lang="hu-HU" smtClean="0"/>
              <a:t>2019. 08. 01.</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F1DCBDAB-4C7A-4438-83CF-45AA919A5175}" type="slidenum">
              <a:rPr lang="hu-HU" smtClean="0"/>
              <a:t>‹#›</a:t>
            </a:fld>
            <a:endParaRPr lang="hu-HU"/>
          </a:p>
        </p:txBody>
      </p:sp>
    </p:spTree>
    <p:extLst>
      <p:ext uri="{BB962C8B-B14F-4D97-AF65-F5344CB8AC3E}">
        <p14:creationId xmlns:p14="http://schemas.microsoft.com/office/powerpoint/2010/main" val="1460054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hu-HU"/>
          </a:p>
        </p:txBody>
      </p:sp>
      <p:sp>
        <p:nvSpPr>
          <p:cNvPr id="3" name="Kép hely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5B95DF44-6011-4AE9-9C08-C7A23BB87194}" type="datetimeFigureOut">
              <a:rPr lang="hu-HU" smtClean="0"/>
              <a:t>2019. 08. 01.</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F1DCBDAB-4C7A-4438-83CF-45AA919A5175}" type="slidenum">
              <a:rPr lang="hu-HU" smtClean="0"/>
              <a:t>‹#›</a:t>
            </a:fld>
            <a:endParaRPr lang="hu-HU"/>
          </a:p>
        </p:txBody>
      </p:sp>
    </p:spTree>
    <p:extLst>
      <p:ext uri="{BB962C8B-B14F-4D97-AF65-F5344CB8AC3E}">
        <p14:creationId xmlns:p14="http://schemas.microsoft.com/office/powerpoint/2010/main" val="1790596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95DF44-6011-4AE9-9C08-C7A23BB87194}" type="datetimeFigureOut">
              <a:rPr lang="hu-HU" smtClean="0"/>
              <a:t>2019. 08. 01.</a:t>
            </a:fld>
            <a:endParaRPr lang="hu-HU"/>
          </a:p>
        </p:txBody>
      </p:sp>
      <p:sp>
        <p:nvSpPr>
          <p:cNvPr id="5" name="Élőláb hely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DCBDAB-4C7A-4438-83CF-45AA919A5175}" type="slidenum">
              <a:rPr lang="hu-HU" smtClean="0"/>
              <a:t>‹#›</a:t>
            </a:fld>
            <a:endParaRPr lang="hu-HU"/>
          </a:p>
        </p:txBody>
      </p:sp>
    </p:spTree>
    <p:extLst>
      <p:ext uri="{BB962C8B-B14F-4D97-AF65-F5344CB8AC3E}">
        <p14:creationId xmlns:p14="http://schemas.microsoft.com/office/powerpoint/2010/main" val="20616012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167" name="Picture 71" descr="Picture1"/>
          <p:cNvPicPr>
            <a:picLocks noChangeAspect="1" noChangeArrowheads="1"/>
          </p:cNvPicPr>
          <p:nvPr userDrawn="1"/>
        </p:nvPicPr>
        <p:blipFill>
          <a:blip r:embed="rId13">
            <a:extLst>
              <a:ext uri="{28A0092B-C50C-407E-A947-70E740481C1C}">
                <a14:useLocalDpi xmlns:a14="http://schemas.microsoft.com/office/drawing/2010/main" val="0"/>
              </a:ext>
            </a:extLst>
          </a:blip>
          <a:srcRect l="842" t="-10527" r="948"/>
          <a:stretch>
            <a:fillRect/>
          </a:stretch>
        </p:blipFill>
        <p:spPr bwMode="auto">
          <a:xfrm>
            <a:off x="402168" y="427038"/>
            <a:ext cx="11485033" cy="768350"/>
          </a:xfrm>
          <a:prstGeom prst="rect">
            <a:avLst/>
          </a:prstGeom>
          <a:noFill/>
          <a:extLst>
            <a:ext uri="{909E8E84-426E-40DD-AFC4-6F175D3DCCD1}">
              <a14:hiddenFill xmlns:a14="http://schemas.microsoft.com/office/drawing/2010/main">
                <a:solidFill>
                  <a:srgbClr val="FFFFFF"/>
                </a:solidFill>
              </a14:hiddenFill>
            </a:ext>
          </a:extLst>
        </p:spPr>
      </p:pic>
      <p:sp>
        <p:nvSpPr>
          <p:cNvPr id="4104" name="Text Box 8"/>
          <p:cNvSpPr txBox="1">
            <a:spLocks noChangeArrowheads="1"/>
          </p:cNvSpPr>
          <p:nvPr/>
        </p:nvSpPr>
        <p:spPr bwMode="auto">
          <a:xfrm>
            <a:off x="9855200" y="6019801"/>
            <a:ext cx="162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endParaRPr lang="hu-HU" altLang="hu-HU" sz="1800"/>
          </a:p>
        </p:txBody>
      </p:sp>
      <p:sp>
        <p:nvSpPr>
          <p:cNvPr id="4109" name="Rectangle 13"/>
          <p:cNvSpPr>
            <a:spLocks noGrp="1" noChangeArrowheads="1"/>
          </p:cNvSpPr>
          <p:nvPr>
            <p:ph type="body" idx="1"/>
          </p:nvPr>
        </p:nvSpPr>
        <p:spPr bwMode="auto">
          <a:xfrm>
            <a:off x="609600" y="1462088"/>
            <a:ext cx="10972800" cy="5256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hu-HU" smtClean="0"/>
              <a:t>Click to edit Master text styles</a:t>
            </a:r>
          </a:p>
        </p:txBody>
      </p:sp>
      <p:sp>
        <p:nvSpPr>
          <p:cNvPr id="4110" name="Rectangle 1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hu-HU"/>
          </a:p>
        </p:txBody>
      </p:sp>
      <p:sp>
        <p:nvSpPr>
          <p:cNvPr id="4111" name="Rectangle 1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hu-HU"/>
          </a:p>
        </p:txBody>
      </p:sp>
      <p:sp>
        <p:nvSpPr>
          <p:cNvPr id="4114" name="Text Box 18"/>
          <p:cNvSpPr txBox="1">
            <a:spLocks noChangeArrowheads="1"/>
          </p:cNvSpPr>
          <p:nvPr/>
        </p:nvSpPr>
        <p:spPr bwMode="auto">
          <a:xfrm>
            <a:off x="11328400" y="6388101"/>
            <a:ext cx="863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fld id="{D460AC3C-5DAB-4602-97AE-18CBA3C95A55}" type="slidenum">
              <a:rPr lang="en-US" altLang="hu-HU" sz="1800"/>
              <a:pPr>
                <a:spcBef>
                  <a:spcPct val="50000"/>
                </a:spcBef>
              </a:pPr>
              <a:t>‹#›</a:t>
            </a:fld>
            <a:endParaRPr lang="en-US" altLang="hu-HU" sz="1800"/>
          </a:p>
        </p:txBody>
      </p:sp>
      <p:sp>
        <p:nvSpPr>
          <p:cNvPr id="4115" name="Rectangle 19"/>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endParaRPr lang="hu-HU" altLang="hu-HU"/>
          </a:p>
        </p:txBody>
      </p:sp>
      <p:pic>
        <p:nvPicPr>
          <p:cNvPr id="4169" name="Picture 73" descr="Picture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52400" y="228600"/>
            <a:ext cx="1693333" cy="749300"/>
          </a:xfrm>
          <a:prstGeom prst="rect">
            <a:avLst/>
          </a:prstGeom>
          <a:noFill/>
          <a:extLst>
            <a:ext uri="{909E8E84-426E-40DD-AFC4-6F175D3DCCD1}">
              <a14:hiddenFill xmlns:a14="http://schemas.microsoft.com/office/drawing/2010/main">
                <a:solidFill>
                  <a:srgbClr val="FFFFFF"/>
                </a:solidFill>
              </a14:hiddenFill>
            </a:ext>
          </a:extLst>
        </p:spPr>
      </p:pic>
      <p:sp>
        <p:nvSpPr>
          <p:cNvPr id="4108" name="Rectangle 12"/>
          <p:cNvSpPr>
            <a:spLocks noGrp="1" noChangeArrowheads="1"/>
          </p:cNvSpPr>
          <p:nvPr>
            <p:ph type="title"/>
          </p:nvPr>
        </p:nvSpPr>
        <p:spPr bwMode="auto">
          <a:xfrm>
            <a:off x="474133" y="22860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hu-HU" smtClean="0"/>
              <a:t>Click to edit Master title style</a:t>
            </a:r>
          </a:p>
        </p:txBody>
      </p:sp>
    </p:spTree>
    <p:extLst>
      <p:ext uri="{BB962C8B-B14F-4D97-AF65-F5344CB8AC3E}">
        <p14:creationId xmlns:p14="http://schemas.microsoft.com/office/powerpoint/2010/main" val="23635288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nLst>
      <p:par>
        <p:cTn id="1" dur="indefinite" restart="never" nodeType="tmRoot"/>
      </p:par>
    </p:tnLst>
  </p:timing>
  <p:txStyles>
    <p:titleStyle>
      <a:lvl1pPr algn="l" rtl="0" fontAlgn="base">
        <a:spcBef>
          <a:spcPct val="0"/>
        </a:spcBef>
        <a:spcAft>
          <a:spcPct val="0"/>
        </a:spcAft>
        <a:defRPr sz="4000" kern="1200">
          <a:solidFill>
            <a:schemeClr val="tx1"/>
          </a:solidFill>
          <a:latin typeface="+mj-lt"/>
          <a:ea typeface="+mj-ea"/>
          <a:cs typeface="+mj-cs"/>
        </a:defRPr>
      </a:lvl1pPr>
      <a:lvl2pPr algn="l" rtl="0" fontAlgn="base">
        <a:spcBef>
          <a:spcPct val="0"/>
        </a:spcBef>
        <a:spcAft>
          <a:spcPct val="0"/>
        </a:spcAft>
        <a:defRPr sz="4000">
          <a:solidFill>
            <a:schemeClr val="tx1"/>
          </a:solidFill>
          <a:latin typeface="Arial" panose="020B0604020202020204" pitchFamily="34" charset="0"/>
        </a:defRPr>
      </a:lvl2pPr>
      <a:lvl3pPr algn="l" rtl="0" fontAlgn="base">
        <a:spcBef>
          <a:spcPct val="0"/>
        </a:spcBef>
        <a:spcAft>
          <a:spcPct val="0"/>
        </a:spcAft>
        <a:defRPr sz="4000">
          <a:solidFill>
            <a:schemeClr val="tx1"/>
          </a:solidFill>
          <a:latin typeface="Arial" panose="020B0604020202020204" pitchFamily="34" charset="0"/>
        </a:defRPr>
      </a:lvl3pPr>
      <a:lvl4pPr algn="l" rtl="0" fontAlgn="base">
        <a:spcBef>
          <a:spcPct val="0"/>
        </a:spcBef>
        <a:spcAft>
          <a:spcPct val="0"/>
        </a:spcAft>
        <a:defRPr sz="4000">
          <a:solidFill>
            <a:schemeClr val="tx1"/>
          </a:solidFill>
          <a:latin typeface="Arial" panose="020B0604020202020204" pitchFamily="34" charset="0"/>
        </a:defRPr>
      </a:lvl4pPr>
      <a:lvl5pPr algn="l" rtl="0" fontAlgn="base">
        <a:spcBef>
          <a:spcPct val="0"/>
        </a:spcBef>
        <a:spcAft>
          <a:spcPct val="0"/>
        </a:spcAft>
        <a:defRPr sz="4000">
          <a:solidFill>
            <a:schemeClr val="tx1"/>
          </a:solidFill>
          <a:latin typeface="Arial" panose="020B0604020202020204" pitchFamily="34" charset="0"/>
        </a:defRPr>
      </a:lvl5pPr>
      <a:lvl6pPr marL="457200" algn="l" rtl="0" fontAlgn="base">
        <a:spcBef>
          <a:spcPct val="0"/>
        </a:spcBef>
        <a:spcAft>
          <a:spcPct val="0"/>
        </a:spcAft>
        <a:defRPr sz="4000">
          <a:solidFill>
            <a:schemeClr val="tx1"/>
          </a:solidFill>
          <a:latin typeface="Arial" panose="020B0604020202020204" pitchFamily="34" charset="0"/>
        </a:defRPr>
      </a:lvl6pPr>
      <a:lvl7pPr marL="914400" algn="l" rtl="0" fontAlgn="base">
        <a:spcBef>
          <a:spcPct val="0"/>
        </a:spcBef>
        <a:spcAft>
          <a:spcPct val="0"/>
        </a:spcAft>
        <a:defRPr sz="4000">
          <a:solidFill>
            <a:schemeClr val="tx1"/>
          </a:solidFill>
          <a:latin typeface="Arial" panose="020B0604020202020204" pitchFamily="34" charset="0"/>
        </a:defRPr>
      </a:lvl7pPr>
      <a:lvl8pPr marL="1371600" algn="l" rtl="0" fontAlgn="base">
        <a:spcBef>
          <a:spcPct val="0"/>
        </a:spcBef>
        <a:spcAft>
          <a:spcPct val="0"/>
        </a:spcAft>
        <a:defRPr sz="4000">
          <a:solidFill>
            <a:schemeClr val="tx1"/>
          </a:solidFill>
          <a:latin typeface="Arial" panose="020B0604020202020204" pitchFamily="34" charset="0"/>
        </a:defRPr>
      </a:lvl8pPr>
      <a:lvl9pPr marL="1828800" algn="l" rtl="0" fontAlgn="base">
        <a:spcBef>
          <a:spcPct val="0"/>
        </a:spcBef>
        <a:spcAft>
          <a:spcPct val="0"/>
        </a:spcAft>
        <a:defRPr sz="4000">
          <a:solidFill>
            <a:schemeClr val="tx1"/>
          </a:solidFill>
          <a:latin typeface="Arial" panose="020B0604020202020204" pitchFamily="34" charset="0"/>
        </a:defRPr>
      </a:lvl9pPr>
    </p:titleStyle>
    <p:bodyStyle>
      <a:lvl1pPr algn="l" rtl="0" fontAlgn="base">
        <a:spcBef>
          <a:spcPct val="20000"/>
        </a:spcBef>
        <a:spcAft>
          <a:spcPct val="0"/>
        </a:spcAft>
        <a:defRPr sz="24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rgbClr val="0073AE"/>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rgbClr val="0073A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27.wmf"/><Relationship Id="rId4" Type="http://schemas.openxmlformats.org/officeDocument/2006/relationships/oleObject" Target="../embeddings/oleObject10.bin"/></Relationships>
</file>

<file path=ppt/slides/_rels/slide12.xml.rels><?xml version="1.0" encoding="UTF-8" standalone="yes"?>
<Relationships xmlns="http://schemas.openxmlformats.org/package/2006/relationships"><Relationship Id="rId8" Type="http://schemas.openxmlformats.org/officeDocument/2006/relationships/image" Target="../media/image30.wmf"/><Relationship Id="rId13" Type="http://schemas.openxmlformats.org/officeDocument/2006/relationships/image" Target="../media/image32.wmf"/><Relationship Id="rId18" Type="http://schemas.openxmlformats.org/officeDocument/2006/relationships/oleObject" Target="../embeddings/oleObject18.bin"/><Relationship Id="rId3" Type="http://schemas.openxmlformats.org/officeDocument/2006/relationships/oleObject" Target="../embeddings/oleObject11.bin"/><Relationship Id="rId7" Type="http://schemas.openxmlformats.org/officeDocument/2006/relationships/oleObject" Target="../embeddings/oleObject13.bin"/><Relationship Id="rId12" Type="http://schemas.openxmlformats.org/officeDocument/2006/relationships/oleObject" Target="../embeddings/oleObject15.bin"/><Relationship Id="rId17" Type="http://schemas.openxmlformats.org/officeDocument/2006/relationships/image" Target="../media/image34.wmf"/><Relationship Id="rId2" Type="http://schemas.openxmlformats.org/officeDocument/2006/relationships/slideLayout" Target="../slideLayouts/slideLayout7.xml"/><Relationship Id="rId16" Type="http://schemas.openxmlformats.org/officeDocument/2006/relationships/oleObject" Target="../embeddings/oleObject17.bin"/><Relationship Id="rId1" Type="http://schemas.openxmlformats.org/officeDocument/2006/relationships/vmlDrawing" Target="../drawings/vmlDrawing4.vml"/><Relationship Id="rId6" Type="http://schemas.openxmlformats.org/officeDocument/2006/relationships/image" Target="../media/image29.wmf"/><Relationship Id="rId11" Type="http://schemas.openxmlformats.org/officeDocument/2006/relationships/image" Target="../media/image31.wmf"/><Relationship Id="rId5" Type="http://schemas.openxmlformats.org/officeDocument/2006/relationships/oleObject" Target="../embeddings/oleObject12.bin"/><Relationship Id="rId15" Type="http://schemas.openxmlformats.org/officeDocument/2006/relationships/image" Target="../media/image33.wmf"/><Relationship Id="rId10" Type="http://schemas.openxmlformats.org/officeDocument/2006/relationships/oleObject" Target="../embeddings/oleObject14.bin"/><Relationship Id="rId19" Type="http://schemas.openxmlformats.org/officeDocument/2006/relationships/image" Target="../media/image35.wmf"/><Relationship Id="rId4" Type="http://schemas.openxmlformats.org/officeDocument/2006/relationships/image" Target="../media/image28.wmf"/><Relationship Id="rId9" Type="http://schemas.openxmlformats.org/officeDocument/2006/relationships/image" Target="../media/image15.png"/><Relationship Id="rId14" Type="http://schemas.openxmlformats.org/officeDocument/2006/relationships/oleObject" Target="../embeddings/oleObject16.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png"/><Relationship Id="rId1" Type="http://schemas.openxmlformats.org/officeDocument/2006/relationships/slideLayout" Target="../slideLayouts/slideLayout13.xml"/><Relationship Id="rId5" Type="http://schemas.openxmlformats.org/officeDocument/2006/relationships/image" Target="../media/image41.png"/><Relationship Id="rId4" Type="http://schemas.openxmlformats.org/officeDocument/2006/relationships/image" Target="../media/image40.wmf"/></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3.xml"/><Relationship Id="rId5" Type="http://schemas.openxmlformats.org/officeDocument/2006/relationships/image" Target="../media/image45.wmf"/><Relationship Id="rId4" Type="http://schemas.openxmlformats.org/officeDocument/2006/relationships/image" Target="../media/image44.png"/></Relationships>
</file>

<file path=ppt/slides/_rels/slide17.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png"/><Relationship Id="rId1" Type="http://schemas.openxmlformats.org/officeDocument/2006/relationships/slideLayout" Target="../slideLayouts/slideLayout13.xml"/><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slideLayout" Target="../slideLayouts/slideLayout13.xml"/><Relationship Id="rId5" Type="http://schemas.openxmlformats.org/officeDocument/2006/relationships/image" Target="../media/image52.png"/><Relationship Id="rId4" Type="http://schemas.openxmlformats.org/officeDocument/2006/relationships/image" Target="../media/image5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0.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56.wmf"/><Relationship Id="rId1" Type="http://schemas.openxmlformats.org/officeDocument/2006/relationships/slideLayout" Target="../slideLayouts/slideLayout13.xml"/><Relationship Id="rId4" Type="http://schemas.openxmlformats.org/officeDocument/2006/relationships/image" Target="../media/image58.wmf"/></Relationships>
</file>

<file path=ppt/slides/_rels/slide24.x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png"/><Relationship Id="rId1" Type="http://schemas.openxmlformats.org/officeDocument/2006/relationships/slideLayout" Target="../slideLayouts/slideLayout13.xml"/><Relationship Id="rId4" Type="http://schemas.openxmlformats.org/officeDocument/2006/relationships/image" Target="../media/image61.wmf"/></Relationships>
</file>

<file path=ppt/slides/_rels/slide25.x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image" Target="../media/image62.png"/><Relationship Id="rId1" Type="http://schemas.openxmlformats.org/officeDocument/2006/relationships/slideLayout" Target="../slideLayouts/slideLayout13.xml"/><Relationship Id="rId5" Type="http://schemas.openxmlformats.org/officeDocument/2006/relationships/image" Target="../media/image65.wmf"/><Relationship Id="rId4" Type="http://schemas.openxmlformats.org/officeDocument/2006/relationships/image" Target="../media/image64.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image" Target="../media/image46.png"/><Relationship Id="rId1" Type="http://schemas.openxmlformats.org/officeDocument/2006/relationships/slideLayout" Target="../slideLayouts/slideLayout13.xml"/><Relationship Id="rId4" Type="http://schemas.openxmlformats.org/officeDocument/2006/relationships/image" Target="../media/image67.wmf"/></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68.wmf"/><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7.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69.wmf"/><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70.wmf"/><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image" Target="../media/image46.png"/><Relationship Id="rId1" Type="http://schemas.openxmlformats.org/officeDocument/2006/relationships/slideLayout" Target="../slideLayouts/slideLayout13.xml"/><Relationship Id="rId4" Type="http://schemas.openxmlformats.org/officeDocument/2006/relationships/image" Target="../media/image67.wmf"/></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72.wmf"/><Relationship Id="rId1" Type="http://schemas.openxmlformats.org/officeDocument/2006/relationships/slideLayout" Target="../slideLayouts/slideLayout13.xml"/><Relationship Id="rId4" Type="http://schemas.openxmlformats.org/officeDocument/2006/relationships/image" Target="../media/image73.png"/></Relationships>
</file>

<file path=ppt/slides/_rels/slide35.x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image" Target="../media/image74.wmf"/><Relationship Id="rId1" Type="http://schemas.openxmlformats.org/officeDocument/2006/relationships/slideLayout" Target="../slideLayouts/slideLayout13.xml"/><Relationship Id="rId4" Type="http://schemas.openxmlformats.org/officeDocument/2006/relationships/image" Target="../media/image7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78.wmf"/><Relationship Id="rId7" Type="http://schemas.openxmlformats.org/officeDocument/2006/relationships/image" Target="../media/image46.png"/><Relationship Id="rId2" Type="http://schemas.openxmlformats.org/officeDocument/2006/relationships/image" Target="../media/image77.png"/><Relationship Id="rId1" Type="http://schemas.openxmlformats.org/officeDocument/2006/relationships/slideLayout" Target="../slideLayouts/slideLayout13.xml"/><Relationship Id="rId6" Type="http://schemas.openxmlformats.org/officeDocument/2006/relationships/image" Target="../media/image81.wmf"/><Relationship Id="rId5" Type="http://schemas.openxmlformats.org/officeDocument/2006/relationships/image" Target="../media/image80.wmf"/><Relationship Id="rId10" Type="http://schemas.openxmlformats.org/officeDocument/2006/relationships/image" Target="../media/image84.wmf"/><Relationship Id="rId4" Type="http://schemas.openxmlformats.org/officeDocument/2006/relationships/image" Target="../media/image79.wmf"/><Relationship Id="rId9" Type="http://schemas.openxmlformats.org/officeDocument/2006/relationships/image" Target="../media/image83.wmf"/></Relationships>
</file>

<file path=ppt/slides/_rels/slide3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85.wmf"/><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10.emf"/><Relationship Id="rId7" Type="http://schemas.openxmlformats.org/officeDocument/2006/relationships/image" Target="../media/image12.emf"/><Relationship Id="rId2" Type="http://schemas.openxmlformats.org/officeDocument/2006/relationships/image" Target="../media/image9.emf"/><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1.emf"/><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3" Type="http://schemas.openxmlformats.org/officeDocument/2006/relationships/image" Target="../media/image87.wmf"/><Relationship Id="rId7" Type="http://schemas.openxmlformats.org/officeDocument/2006/relationships/image" Target="../media/image91.wmf"/><Relationship Id="rId2" Type="http://schemas.openxmlformats.org/officeDocument/2006/relationships/image" Target="../media/image86.wmf"/><Relationship Id="rId1" Type="http://schemas.openxmlformats.org/officeDocument/2006/relationships/slideLayout" Target="../slideLayouts/slideLayout13.xml"/><Relationship Id="rId6" Type="http://schemas.openxmlformats.org/officeDocument/2006/relationships/image" Target="../media/image90.wmf"/><Relationship Id="rId5" Type="http://schemas.openxmlformats.org/officeDocument/2006/relationships/image" Target="../media/image89.wmf"/><Relationship Id="rId4" Type="http://schemas.openxmlformats.org/officeDocument/2006/relationships/image" Target="../media/image88.png"/></Relationships>
</file>

<file path=ppt/slides/_rels/slide41.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image" Target="../media/image96.jpeg"/><Relationship Id="rId1" Type="http://schemas.openxmlformats.org/officeDocument/2006/relationships/slideLayout" Target="../slideLayouts/slideLayout7.xml"/><Relationship Id="rId4" Type="http://schemas.openxmlformats.org/officeDocument/2006/relationships/image" Target="../media/image98.jpeg"/></Relationships>
</file>

<file path=ppt/slides/_rels/slide51.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image" Target="../media/image99.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00.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01.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01.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01.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103.wmf"/></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104.wmf"/></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105.wmf"/></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image" Target="../media/image106.wmf"/></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image" Target="../media/image107.wmf"/></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image" Target="../media/image108.wmf"/></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110.wmf"/><Relationship Id="rId5" Type="http://schemas.openxmlformats.org/officeDocument/2006/relationships/oleObject" Target="../embeddings/oleObject26.bin"/><Relationship Id="rId4" Type="http://schemas.openxmlformats.org/officeDocument/2006/relationships/image" Target="../media/image109.wmf"/></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111.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8" Type="http://schemas.openxmlformats.org/officeDocument/2006/relationships/image" Target="../media/image114.wmf"/><Relationship Id="rId13" Type="http://schemas.openxmlformats.org/officeDocument/2006/relationships/oleObject" Target="../embeddings/oleObject32.bin"/><Relationship Id="rId18" Type="http://schemas.openxmlformats.org/officeDocument/2006/relationships/image" Target="../media/image119.wmf"/><Relationship Id="rId3" Type="http://schemas.openxmlformats.org/officeDocument/2006/relationships/oleObject" Target="../embeddings/oleObject27.bin"/><Relationship Id="rId7" Type="http://schemas.openxmlformats.org/officeDocument/2006/relationships/oleObject" Target="../embeddings/oleObject29.bin"/><Relationship Id="rId12" Type="http://schemas.openxmlformats.org/officeDocument/2006/relationships/image" Target="../media/image116.wmf"/><Relationship Id="rId17" Type="http://schemas.openxmlformats.org/officeDocument/2006/relationships/oleObject" Target="../embeddings/oleObject34.bin"/><Relationship Id="rId2" Type="http://schemas.openxmlformats.org/officeDocument/2006/relationships/slideLayout" Target="../slideLayouts/slideLayout7.xml"/><Relationship Id="rId16" Type="http://schemas.openxmlformats.org/officeDocument/2006/relationships/image" Target="../media/image118.wmf"/><Relationship Id="rId1" Type="http://schemas.openxmlformats.org/officeDocument/2006/relationships/vmlDrawing" Target="../drawings/vmlDrawing12.vml"/><Relationship Id="rId6" Type="http://schemas.openxmlformats.org/officeDocument/2006/relationships/image" Target="../media/image113.wmf"/><Relationship Id="rId11" Type="http://schemas.openxmlformats.org/officeDocument/2006/relationships/oleObject" Target="../embeddings/oleObject31.bin"/><Relationship Id="rId5" Type="http://schemas.openxmlformats.org/officeDocument/2006/relationships/oleObject" Target="../embeddings/oleObject28.bin"/><Relationship Id="rId15" Type="http://schemas.openxmlformats.org/officeDocument/2006/relationships/oleObject" Target="../embeddings/oleObject33.bin"/><Relationship Id="rId10" Type="http://schemas.openxmlformats.org/officeDocument/2006/relationships/image" Target="../media/image115.wmf"/><Relationship Id="rId4" Type="http://schemas.openxmlformats.org/officeDocument/2006/relationships/image" Target="../media/image112.wmf"/><Relationship Id="rId9" Type="http://schemas.openxmlformats.org/officeDocument/2006/relationships/oleObject" Target="../embeddings/oleObject30.bin"/><Relationship Id="rId14" Type="http://schemas.openxmlformats.org/officeDocument/2006/relationships/image" Target="../media/image117.wmf"/></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21.wmf"/><Relationship Id="rId3" Type="http://schemas.openxmlformats.org/officeDocument/2006/relationships/image" Target="../media/image15.png"/><Relationship Id="rId7" Type="http://schemas.openxmlformats.org/officeDocument/2006/relationships/image" Target="../media/image18.wmf"/><Relationship Id="rId12" Type="http://schemas.openxmlformats.org/officeDocument/2006/relationships/oleObject" Target="../embeddings/oleObject5.bin"/><Relationship Id="rId17" Type="http://schemas.openxmlformats.org/officeDocument/2006/relationships/image" Target="../media/image23.wmf"/><Relationship Id="rId2" Type="http://schemas.openxmlformats.org/officeDocument/2006/relationships/slideLayout" Target="../slideLayouts/slideLayout7.xml"/><Relationship Id="rId16" Type="http://schemas.openxmlformats.org/officeDocument/2006/relationships/oleObject" Target="../embeddings/oleObject7.bin"/><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20.wmf"/><Relationship Id="rId5" Type="http://schemas.openxmlformats.org/officeDocument/2006/relationships/image" Target="../media/image17.wmf"/><Relationship Id="rId15" Type="http://schemas.openxmlformats.org/officeDocument/2006/relationships/image" Target="../media/image22.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19.wmf"/><Relationship Id="rId14" Type="http://schemas.openxmlformats.org/officeDocument/2006/relationships/oleObject" Target="../embeddings/oleObject6.bin"/></Relationships>
</file>

<file path=ppt/slides/_rels/slide80.xml.rels><?xml version="1.0" encoding="UTF-8" standalone="yes"?>
<Relationships xmlns="http://schemas.openxmlformats.org/package/2006/relationships"><Relationship Id="rId8" Type="http://schemas.openxmlformats.org/officeDocument/2006/relationships/image" Target="../media/image122.wmf"/><Relationship Id="rId3" Type="http://schemas.openxmlformats.org/officeDocument/2006/relationships/oleObject" Target="../embeddings/oleObject35.bin"/><Relationship Id="rId7" Type="http://schemas.openxmlformats.org/officeDocument/2006/relationships/oleObject" Target="../embeddings/oleObject37.bin"/><Relationship Id="rId12" Type="http://schemas.openxmlformats.org/officeDocument/2006/relationships/image" Target="../media/image124.wmf"/><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image" Target="../media/image121.wmf"/><Relationship Id="rId11" Type="http://schemas.openxmlformats.org/officeDocument/2006/relationships/oleObject" Target="../embeddings/oleObject39.bin"/><Relationship Id="rId5" Type="http://schemas.openxmlformats.org/officeDocument/2006/relationships/oleObject" Target="../embeddings/oleObject36.bin"/><Relationship Id="rId10" Type="http://schemas.openxmlformats.org/officeDocument/2006/relationships/image" Target="../media/image123.wmf"/><Relationship Id="rId4" Type="http://schemas.openxmlformats.org/officeDocument/2006/relationships/image" Target="../media/image120.wmf"/><Relationship Id="rId9" Type="http://schemas.openxmlformats.org/officeDocument/2006/relationships/oleObject" Target="../embeddings/oleObject38.bin"/></Relationships>
</file>

<file path=ppt/slides/_rels/slide81.xml.rels><?xml version="1.0" encoding="UTF-8" standalone="yes"?>
<Relationships xmlns="http://schemas.openxmlformats.org/package/2006/relationships"><Relationship Id="rId8" Type="http://schemas.openxmlformats.org/officeDocument/2006/relationships/image" Target="../media/image127.wmf"/><Relationship Id="rId3" Type="http://schemas.openxmlformats.org/officeDocument/2006/relationships/oleObject" Target="../embeddings/oleObject40.bin"/><Relationship Id="rId7" Type="http://schemas.openxmlformats.org/officeDocument/2006/relationships/oleObject" Target="../embeddings/oleObject42.bin"/><Relationship Id="rId12" Type="http://schemas.openxmlformats.org/officeDocument/2006/relationships/image" Target="../media/image129.wmf"/><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image" Target="../media/image126.wmf"/><Relationship Id="rId11" Type="http://schemas.openxmlformats.org/officeDocument/2006/relationships/oleObject" Target="../embeddings/oleObject44.bin"/><Relationship Id="rId5" Type="http://schemas.openxmlformats.org/officeDocument/2006/relationships/oleObject" Target="../embeddings/oleObject41.bin"/><Relationship Id="rId10" Type="http://schemas.openxmlformats.org/officeDocument/2006/relationships/image" Target="../media/image128.wmf"/><Relationship Id="rId4" Type="http://schemas.openxmlformats.org/officeDocument/2006/relationships/image" Target="../media/image125.wmf"/><Relationship Id="rId9" Type="http://schemas.openxmlformats.org/officeDocument/2006/relationships/oleObject" Target="../embeddings/oleObject43.bin"/></Relationships>
</file>

<file path=ppt/slides/_rels/slide82.xml.rels><?xml version="1.0" encoding="UTF-8" standalone="yes"?>
<Relationships xmlns="http://schemas.openxmlformats.org/package/2006/relationships"><Relationship Id="rId8" Type="http://schemas.openxmlformats.org/officeDocument/2006/relationships/image" Target="../media/image132.wmf"/><Relationship Id="rId3" Type="http://schemas.openxmlformats.org/officeDocument/2006/relationships/oleObject" Target="../embeddings/oleObject45.bin"/><Relationship Id="rId7" Type="http://schemas.openxmlformats.org/officeDocument/2006/relationships/oleObject" Target="../embeddings/oleObject47.bin"/><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image" Target="../media/image131.wmf"/><Relationship Id="rId5" Type="http://schemas.openxmlformats.org/officeDocument/2006/relationships/oleObject" Target="../embeddings/oleObject46.bin"/><Relationship Id="rId4" Type="http://schemas.openxmlformats.org/officeDocument/2006/relationships/image" Target="../media/image130.wmf"/></Relationships>
</file>

<file path=ppt/slides/_rels/slide83.xml.rels><?xml version="1.0" encoding="UTF-8" standalone="yes"?>
<Relationships xmlns="http://schemas.openxmlformats.org/package/2006/relationships"><Relationship Id="rId8" Type="http://schemas.openxmlformats.org/officeDocument/2006/relationships/image" Target="../media/image134.wmf"/><Relationship Id="rId3" Type="http://schemas.openxmlformats.org/officeDocument/2006/relationships/oleObject" Target="../embeddings/oleObject48.bin"/><Relationship Id="rId7" Type="http://schemas.openxmlformats.org/officeDocument/2006/relationships/oleObject" Target="../embeddings/oleObject50.bin"/><Relationship Id="rId12" Type="http://schemas.openxmlformats.org/officeDocument/2006/relationships/image" Target="../media/image136.wmf"/><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image" Target="../media/image133.wmf"/><Relationship Id="rId11" Type="http://schemas.openxmlformats.org/officeDocument/2006/relationships/oleObject" Target="../embeddings/oleObject52.bin"/><Relationship Id="rId5" Type="http://schemas.openxmlformats.org/officeDocument/2006/relationships/oleObject" Target="../embeddings/oleObject49.bin"/><Relationship Id="rId10" Type="http://schemas.openxmlformats.org/officeDocument/2006/relationships/image" Target="../media/image135.wmf"/><Relationship Id="rId4" Type="http://schemas.openxmlformats.org/officeDocument/2006/relationships/image" Target="../media/image132.wmf"/><Relationship Id="rId9" Type="http://schemas.openxmlformats.org/officeDocument/2006/relationships/oleObject" Target="../embeddings/oleObject51.bin"/></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53.bin"/><Relationship Id="rId7" Type="http://schemas.openxmlformats.org/officeDocument/2006/relationships/image" Target="../media/image820.png"/><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136.wmf"/></Relationships>
</file>

<file path=ppt/slides/_rels/slide85.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hyperlink" Target="https://www.math24.net/product-rule/" TargetMode="External"/><Relationship Id="rId1" Type="http://schemas.openxmlformats.org/officeDocument/2006/relationships/slideLayout" Target="../slideLayouts/slideLayout7.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png"/></Relationships>
</file>

<file path=ppt/slides/_rels/slide86.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hyperlink" Target="https://www.math24.net/binomial-series/" TargetMode="External"/><Relationship Id="rId1" Type="http://schemas.openxmlformats.org/officeDocument/2006/relationships/slideLayout" Target="../slideLayouts/slideLayout7.xml"/><Relationship Id="rId5" Type="http://schemas.openxmlformats.org/officeDocument/2006/relationships/image" Target="../media/image89.png"/><Relationship Id="rId4" Type="http://schemas.openxmlformats.org/officeDocument/2006/relationships/image" Target="../media/image880.png"/></Relationships>
</file>

<file path=ppt/slides/_rels/slide87.xml.rels><?xml version="1.0" encoding="UTF-8" standalone="yes"?>
<Relationships xmlns="http://schemas.openxmlformats.org/package/2006/relationships"><Relationship Id="rId2" Type="http://schemas.openxmlformats.org/officeDocument/2006/relationships/image" Target="../media/image137.emf"/><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139.emf"/><Relationship Id="rId2" Type="http://schemas.openxmlformats.org/officeDocument/2006/relationships/image" Target="../media/image138.emf"/><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140.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5.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9.bin"/><Relationship Id="rId5" Type="http://schemas.openxmlformats.org/officeDocument/2006/relationships/image" Target="../media/image24.wmf"/><Relationship Id="rId4" Type="http://schemas.openxmlformats.org/officeDocument/2006/relationships/oleObject" Target="../embeddings/oleObject8.bin"/></Relationships>
</file>

<file path=ppt/slides/_rels/slide90.xml.rels><?xml version="1.0" encoding="UTF-8" standalone="yes"?>
<Relationships xmlns="http://schemas.openxmlformats.org/package/2006/relationships"><Relationship Id="rId2" Type="http://schemas.openxmlformats.org/officeDocument/2006/relationships/image" Target="../media/image141.emf"/><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143.emf"/><Relationship Id="rId2" Type="http://schemas.openxmlformats.org/officeDocument/2006/relationships/image" Target="../media/image142.emf"/><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144.emf"/><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145.emf"/><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8" Type="http://schemas.openxmlformats.org/officeDocument/2006/relationships/image" Target="../media/image148.wmf"/><Relationship Id="rId3" Type="http://schemas.openxmlformats.org/officeDocument/2006/relationships/oleObject" Target="../embeddings/oleObject54.bin"/><Relationship Id="rId7" Type="http://schemas.openxmlformats.org/officeDocument/2006/relationships/oleObject" Target="../embeddings/oleObject56.bin"/><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image" Target="../media/image147.wmf"/><Relationship Id="rId5" Type="http://schemas.openxmlformats.org/officeDocument/2006/relationships/oleObject" Target="../embeddings/oleObject55.bin"/><Relationship Id="rId10" Type="http://schemas.openxmlformats.org/officeDocument/2006/relationships/image" Target="../media/image149.wmf"/><Relationship Id="rId4" Type="http://schemas.openxmlformats.org/officeDocument/2006/relationships/image" Target="../media/image146.wmf"/><Relationship Id="rId9" Type="http://schemas.openxmlformats.org/officeDocument/2006/relationships/oleObject" Target="../embeddings/oleObject57.bin"/></Relationships>
</file>

<file path=ppt/slides/_rels/slide95.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0.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150.jpe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p:txBody>
          <a:bodyPr/>
          <a:lstStyle/>
          <a:p>
            <a:r>
              <a:rPr lang="hu-HU" dirty="0" err="1" smtClean="0"/>
              <a:t>Application</a:t>
            </a:r>
            <a:r>
              <a:rPr lang="hu-HU" dirty="0" smtClean="0"/>
              <a:t> of </a:t>
            </a:r>
            <a:r>
              <a:rPr lang="hu-HU" dirty="0" err="1" smtClean="0"/>
              <a:t>Differentation</a:t>
            </a:r>
            <a:endParaRPr lang="hu-HU" dirty="0"/>
          </a:p>
        </p:txBody>
      </p:sp>
      <p:sp>
        <p:nvSpPr>
          <p:cNvPr id="3" name="Alcím 2"/>
          <p:cNvSpPr>
            <a:spLocks noGrp="1"/>
          </p:cNvSpPr>
          <p:nvPr>
            <p:ph type="subTitle" idx="1"/>
          </p:nvPr>
        </p:nvSpPr>
        <p:spPr/>
        <p:txBody>
          <a:bodyPr/>
          <a:lstStyle/>
          <a:p>
            <a:r>
              <a:rPr lang="hu-HU" dirty="0" smtClean="0"/>
              <a:t> </a:t>
            </a:r>
            <a:endParaRPr lang="hu-HU" dirty="0"/>
          </a:p>
        </p:txBody>
      </p:sp>
    </p:spTree>
    <p:extLst>
      <p:ext uri="{BB962C8B-B14F-4D97-AF65-F5344CB8AC3E}">
        <p14:creationId xmlns:p14="http://schemas.microsoft.com/office/powerpoint/2010/main" val="417511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Image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6100" y="288000"/>
            <a:ext cx="8210550" cy="507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16"/>
          <p:cNvSpPr txBox="1">
            <a:spLocks noChangeArrowheads="1"/>
          </p:cNvSpPr>
          <p:nvPr/>
        </p:nvSpPr>
        <p:spPr bwMode="auto">
          <a:xfrm>
            <a:off x="1225550" y="5655337"/>
            <a:ext cx="93916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110000"/>
              <a:buFont typeface="Wingdings" panose="05000000000000000000" pitchFamily="2" charset="2"/>
              <a:buBlip>
                <a:blip r:embed="rId3"/>
              </a:buBlip>
              <a:defRPr sz="3200">
                <a:solidFill>
                  <a:schemeClr val="tx1"/>
                </a:solidFill>
                <a:latin typeface="Garamond" panose="02020404030301010803" pitchFamily="18" charset="0"/>
              </a:defRPr>
            </a:lvl1pPr>
            <a:lvl2pPr marL="742950" indent="-285750">
              <a:spcBef>
                <a:spcPct val="20000"/>
              </a:spcBef>
              <a:buClr>
                <a:schemeClr val="tx1"/>
              </a:buClr>
              <a:buSzPct val="6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Garamond" panose="02020404030301010803" pitchFamily="18"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Garamond" panose="02020404030301010803" pitchFamily="18" charset="0"/>
              </a:defRPr>
            </a:lvl9pPr>
          </a:lstStyle>
          <a:p>
            <a:pPr eaLnBrk="1" hangingPunct="1">
              <a:spcBef>
                <a:spcPct val="0"/>
              </a:spcBef>
              <a:buClrTx/>
              <a:buSzTx/>
              <a:buFontTx/>
              <a:buNone/>
            </a:pPr>
            <a:r>
              <a:rPr lang="en-US" altLang="hu-HU" sz="2400" b="1" dirty="0"/>
              <a:t>The special case, when </a:t>
            </a:r>
            <a:r>
              <a:rPr lang="en-US" altLang="hu-HU" sz="2400" b="1" i="1" dirty="0">
                <a:latin typeface="CG Times" pitchFamily="18" charset="0"/>
              </a:rPr>
              <a:t>f</a:t>
            </a:r>
            <a:r>
              <a:rPr lang="en-US" altLang="hu-HU" sz="2400" b="1" dirty="0">
                <a:latin typeface="CG Times" pitchFamily="18" charset="0"/>
              </a:rPr>
              <a:t>(</a:t>
            </a:r>
            <a:r>
              <a:rPr lang="en-US" altLang="hu-HU" sz="2400" b="1" i="1" dirty="0">
                <a:latin typeface="CG Times" pitchFamily="18" charset="0"/>
              </a:rPr>
              <a:t>a</a:t>
            </a:r>
            <a:r>
              <a:rPr lang="en-US" altLang="hu-HU" sz="2400" b="1" dirty="0">
                <a:latin typeface="CG Times" pitchFamily="18" charset="0"/>
              </a:rPr>
              <a:t>) </a:t>
            </a:r>
            <a:r>
              <a:rPr lang="en-US" altLang="hu-HU" sz="2400" b="1" dirty="0"/>
              <a:t>=</a:t>
            </a:r>
            <a:r>
              <a:rPr lang="en-US" altLang="hu-HU" sz="2400" b="1" dirty="0">
                <a:latin typeface="CG Times" pitchFamily="18" charset="0"/>
              </a:rPr>
              <a:t> </a:t>
            </a:r>
            <a:r>
              <a:rPr lang="en-US" altLang="hu-HU" sz="2400" b="1" i="1" dirty="0">
                <a:latin typeface="CG Times" pitchFamily="18" charset="0"/>
              </a:rPr>
              <a:t>f</a:t>
            </a:r>
            <a:r>
              <a:rPr lang="en-US" altLang="hu-HU" sz="2400" b="1" dirty="0">
                <a:latin typeface="CG Times" pitchFamily="18" charset="0"/>
              </a:rPr>
              <a:t>(</a:t>
            </a:r>
            <a:r>
              <a:rPr lang="en-US" altLang="hu-HU" sz="2400" b="1" i="1" dirty="0">
                <a:latin typeface="CG Times" pitchFamily="18" charset="0"/>
              </a:rPr>
              <a:t>b</a:t>
            </a:r>
            <a:r>
              <a:rPr lang="en-US" altLang="hu-HU" sz="2400" b="1" dirty="0">
                <a:latin typeface="CG Times" pitchFamily="18" charset="0"/>
              </a:rPr>
              <a:t>)</a:t>
            </a:r>
            <a:r>
              <a:rPr lang="en-US" altLang="hu-HU" sz="2400" b="1" dirty="0"/>
              <a:t> is known as </a:t>
            </a:r>
            <a:r>
              <a:rPr lang="en-US" altLang="hu-HU" sz="2400" b="1" u="sng" dirty="0"/>
              <a:t>Rolle's Theorem</a:t>
            </a:r>
            <a:r>
              <a:rPr lang="en-US" altLang="hu-HU" sz="2400" b="1" dirty="0"/>
              <a:t>.  In this case, we have </a:t>
            </a:r>
            <a:r>
              <a:rPr lang="en-US" altLang="hu-HU" sz="2400" b="1" i="1" dirty="0">
                <a:latin typeface="CG Times" pitchFamily="18" charset="0"/>
              </a:rPr>
              <a:t>f</a:t>
            </a:r>
            <a:r>
              <a:rPr lang="en-US" altLang="hu-HU" sz="2400" b="1" dirty="0">
                <a:latin typeface="CG Times" pitchFamily="18" charset="0"/>
              </a:rPr>
              <a:t> '(</a:t>
            </a:r>
            <a:r>
              <a:rPr lang="en-US" altLang="hu-HU" sz="2400" b="1" i="1" dirty="0">
                <a:latin typeface="CG Times" pitchFamily="18" charset="0"/>
              </a:rPr>
              <a:t>c</a:t>
            </a:r>
            <a:r>
              <a:rPr lang="en-US" altLang="hu-HU" sz="2400" b="1" dirty="0">
                <a:latin typeface="CG Times" pitchFamily="18" charset="0"/>
              </a:rPr>
              <a:t>)</a:t>
            </a:r>
            <a:r>
              <a:rPr lang="en-US" altLang="hu-HU" sz="2400" b="1" dirty="0"/>
              <a:t> =0. </a:t>
            </a:r>
          </a:p>
        </p:txBody>
      </p:sp>
    </p:spTree>
    <p:extLst>
      <p:ext uri="{BB962C8B-B14F-4D97-AF65-F5344CB8AC3E}">
        <p14:creationId xmlns:p14="http://schemas.microsoft.com/office/powerpoint/2010/main" val="4031166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09600" y="304800"/>
            <a:ext cx="77724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hu-HU" smtClean="0"/>
              <a:t>Mean Value Theorem- MVT</a:t>
            </a:r>
          </a:p>
        </p:txBody>
      </p:sp>
      <p:sp>
        <p:nvSpPr>
          <p:cNvPr id="3" name="Line 3"/>
          <p:cNvSpPr>
            <a:spLocks noChangeShapeType="1"/>
          </p:cNvSpPr>
          <p:nvPr/>
        </p:nvSpPr>
        <p:spPr bwMode="auto">
          <a:xfrm>
            <a:off x="1219200" y="1676400"/>
            <a:ext cx="0" cy="2209800"/>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lstStyle/>
          <a:p>
            <a:endParaRPr lang="hu-HU"/>
          </a:p>
        </p:txBody>
      </p:sp>
      <p:sp>
        <p:nvSpPr>
          <p:cNvPr id="4" name="Line 4"/>
          <p:cNvSpPr>
            <a:spLocks noChangeShapeType="1"/>
          </p:cNvSpPr>
          <p:nvPr/>
        </p:nvSpPr>
        <p:spPr bwMode="auto">
          <a:xfrm>
            <a:off x="838200" y="3657600"/>
            <a:ext cx="2438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hu-HU"/>
          </a:p>
        </p:txBody>
      </p:sp>
      <p:sp>
        <p:nvSpPr>
          <p:cNvPr id="5" name="Freeform 5"/>
          <p:cNvSpPr>
            <a:spLocks/>
          </p:cNvSpPr>
          <p:nvPr/>
        </p:nvSpPr>
        <p:spPr bwMode="auto">
          <a:xfrm>
            <a:off x="1371600" y="1912938"/>
            <a:ext cx="1506538" cy="1135062"/>
          </a:xfrm>
          <a:custGeom>
            <a:avLst/>
            <a:gdLst>
              <a:gd name="T0" fmla="*/ 0 w 949"/>
              <a:gd name="T1" fmla="*/ 1135062 h 523"/>
              <a:gd name="T2" fmla="*/ 57150 w 949"/>
              <a:gd name="T3" fmla="*/ 431888 h 523"/>
              <a:gd name="T4" fmla="*/ 257175 w 949"/>
              <a:gd name="T5" fmla="*/ 41236 h 523"/>
              <a:gd name="T6" fmla="*/ 600075 w 949"/>
              <a:gd name="T7" fmla="*/ 177964 h 523"/>
              <a:gd name="T8" fmla="*/ 671513 w 949"/>
              <a:gd name="T9" fmla="*/ 334225 h 523"/>
              <a:gd name="T10" fmla="*/ 985838 w 949"/>
              <a:gd name="T11" fmla="*/ 510018 h 523"/>
              <a:gd name="T12" fmla="*/ 1300163 w 949"/>
              <a:gd name="T13" fmla="*/ 412355 h 523"/>
              <a:gd name="T14" fmla="*/ 1457325 w 949"/>
              <a:gd name="T15" fmla="*/ 353757 h 523"/>
              <a:gd name="T16" fmla="*/ 1500188 w 949"/>
              <a:gd name="T17" fmla="*/ 295160 h 523"/>
              <a:gd name="T18" fmla="*/ 1500188 w 949"/>
              <a:gd name="T19" fmla="*/ 295160 h 5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49"/>
              <a:gd name="T31" fmla="*/ 0 h 523"/>
              <a:gd name="T32" fmla="*/ 949 w 949"/>
              <a:gd name="T33" fmla="*/ 523 h 5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49" h="523">
                <a:moveTo>
                  <a:pt x="0" y="523"/>
                </a:moveTo>
                <a:cubicBezTo>
                  <a:pt x="6" y="469"/>
                  <a:pt x="9" y="283"/>
                  <a:pt x="36" y="199"/>
                </a:cubicBezTo>
                <a:cubicBezTo>
                  <a:pt x="63" y="115"/>
                  <a:pt x="105" y="38"/>
                  <a:pt x="162" y="19"/>
                </a:cubicBezTo>
                <a:cubicBezTo>
                  <a:pt x="219" y="0"/>
                  <a:pt x="335" y="60"/>
                  <a:pt x="378" y="82"/>
                </a:cubicBezTo>
                <a:cubicBezTo>
                  <a:pt x="421" y="104"/>
                  <a:pt x="382" y="129"/>
                  <a:pt x="423" y="154"/>
                </a:cubicBezTo>
                <a:cubicBezTo>
                  <a:pt x="464" y="179"/>
                  <a:pt x="555" y="229"/>
                  <a:pt x="621" y="235"/>
                </a:cubicBezTo>
                <a:cubicBezTo>
                  <a:pt x="687" y="241"/>
                  <a:pt x="770" y="202"/>
                  <a:pt x="819" y="190"/>
                </a:cubicBezTo>
                <a:cubicBezTo>
                  <a:pt x="868" y="178"/>
                  <a:pt x="897" y="172"/>
                  <a:pt x="918" y="163"/>
                </a:cubicBezTo>
                <a:cubicBezTo>
                  <a:pt x="939" y="154"/>
                  <a:pt x="941" y="140"/>
                  <a:pt x="945" y="136"/>
                </a:cubicBezTo>
                <a:cubicBezTo>
                  <a:pt x="949" y="132"/>
                  <a:pt x="945" y="136"/>
                  <a:pt x="945" y="136"/>
                </a:cubicBezTo>
              </a:path>
            </a:pathLst>
          </a:custGeom>
          <a:noFill/>
          <a:ln w="28575" cmpd="sng">
            <a:solidFill>
              <a:schemeClr val="tx1"/>
            </a:solidFill>
            <a:round/>
            <a:headEnd type="oval" w="med" len="med"/>
            <a:tailEnd type="oval" w="med" len="med"/>
          </a:ln>
          <a:extLst>
            <a:ext uri="{909E8E84-426E-40DD-AFC4-6F175D3DCCD1}">
              <a14:hiddenFill xmlns:a14="http://schemas.microsoft.com/office/drawing/2010/main">
                <a:solidFill>
                  <a:srgbClr val="FFFFFF"/>
                </a:solidFill>
              </a14:hiddenFill>
            </a:ext>
          </a:extLst>
        </p:spPr>
        <p:txBody>
          <a:bodyPr wrap="none"/>
          <a:lstStyle/>
          <a:p>
            <a:endParaRPr lang="hu-HU"/>
          </a:p>
        </p:txBody>
      </p:sp>
      <p:sp>
        <p:nvSpPr>
          <p:cNvPr id="6" name="Line 6"/>
          <p:cNvSpPr>
            <a:spLocks noChangeShapeType="1"/>
          </p:cNvSpPr>
          <p:nvPr/>
        </p:nvSpPr>
        <p:spPr bwMode="auto">
          <a:xfrm>
            <a:off x="1371600" y="3657600"/>
            <a:ext cx="0" cy="1524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hu-HU"/>
          </a:p>
        </p:txBody>
      </p:sp>
      <p:sp>
        <p:nvSpPr>
          <p:cNvPr id="7" name="Line 7"/>
          <p:cNvSpPr>
            <a:spLocks noChangeShapeType="1"/>
          </p:cNvSpPr>
          <p:nvPr/>
        </p:nvSpPr>
        <p:spPr bwMode="auto">
          <a:xfrm>
            <a:off x="2895600" y="3657600"/>
            <a:ext cx="0" cy="1524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hu-HU"/>
          </a:p>
        </p:txBody>
      </p:sp>
      <p:sp>
        <p:nvSpPr>
          <p:cNvPr id="8" name="Text Box 8"/>
          <p:cNvSpPr txBox="1">
            <a:spLocks noChangeArrowheads="1"/>
          </p:cNvSpPr>
          <p:nvPr/>
        </p:nvSpPr>
        <p:spPr bwMode="auto">
          <a:xfrm>
            <a:off x="1219200" y="3733800"/>
            <a:ext cx="457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10000"/>
              <a:buFont typeface="Wingdings" panose="05000000000000000000" pitchFamily="2" charset="2"/>
              <a:buBlip>
                <a:blip r:embed="rId3"/>
              </a:buBlip>
              <a:defRPr sz="3200">
                <a:solidFill>
                  <a:schemeClr val="tx1"/>
                </a:solidFill>
                <a:latin typeface="Garamond" panose="02020404030301010803" pitchFamily="18" charset="0"/>
              </a:defRPr>
            </a:lvl1pPr>
            <a:lvl2pPr marL="742950" indent="-285750">
              <a:spcBef>
                <a:spcPct val="20000"/>
              </a:spcBef>
              <a:buClr>
                <a:schemeClr val="tx1"/>
              </a:buClr>
              <a:buSzPct val="6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Garamond" panose="02020404030301010803" pitchFamily="18"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Garamond" panose="02020404030301010803" pitchFamily="18" charset="0"/>
              </a:defRPr>
            </a:lvl9pPr>
          </a:lstStyle>
          <a:p>
            <a:pPr eaLnBrk="1" hangingPunct="1">
              <a:spcBef>
                <a:spcPct val="50000"/>
              </a:spcBef>
              <a:buClrTx/>
              <a:buSzTx/>
              <a:buFontTx/>
              <a:buNone/>
            </a:pPr>
            <a:r>
              <a:rPr lang="en-US" altLang="hu-HU" sz="2000" b="1" i="1">
                <a:latin typeface="CG Times" pitchFamily="18" charset="0"/>
              </a:rPr>
              <a:t>a</a:t>
            </a:r>
          </a:p>
        </p:txBody>
      </p:sp>
      <p:sp>
        <p:nvSpPr>
          <p:cNvPr id="9" name="Text Box 9"/>
          <p:cNvSpPr txBox="1">
            <a:spLocks noChangeArrowheads="1"/>
          </p:cNvSpPr>
          <p:nvPr/>
        </p:nvSpPr>
        <p:spPr bwMode="auto">
          <a:xfrm>
            <a:off x="2743200" y="3733800"/>
            <a:ext cx="457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10000"/>
              <a:buFont typeface="Wingdings" panose="05000000000000000000" pitchFamily="2" charset="2"/>
              <a:buBlip>
                <a:blip r:embed="rId3"/>
              </a:buBlip>
              <a:defRPr sz="3200">
                <a:solidFill>
                  <a:schemeClr val="tx1"/>
                </a:solidFill>
                <a:latin typeface="Garamond" panose="02020404030301010803" pitchFamily="18" charset="0"/>
              </a:defRPr>
            </a:lvl1pPr>
            <a:lvl2pPr marL="742950" indent="-285750">
              <a:spcBef>
                <a:spcPct val="20000"/>
              </a:spcBef>
              <a:buClr>
                <a:schemeClr val="tx1"/>
              </a:buClr>
              <a:buSzPct val="6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Garamond" panose="02020404030301010803" pitchFamily="18"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Garamond" panose="02020404030301010803" pitchFamily="18" charset="0"/>
              </a:defRPr>
            </a:lvl9pPr>
          </a:lstStyle>
          <a:p>
            <a:pPr eaLnBrk="1" hangingPunct="1">
              <a:spcBef>
                <a:spcPct val="50000"/>
              </a:spcBef>
              <a:buClrTx/>
              <a:buSzTx/>
              <a:buFontTx/>
              <a:buNone/>
            </a:pPr>
            <a:r>
              <a:rPr lang="en-US" altLang="hu-HU" sz="2000" b="1" i="1">
                <a:latin typeface="CG Times" pitchFamily="18" charset="0"/>
              </a:rPr>
              <a:t>b</a:t>
            </a:r>
          </a:p>
        </p:txBody>
      </p:sp>
      <p:sp>
        <p:nvSpPr>
          <p:cNvPr id="10" name="Text Box 10"/>
          <p:cNvSpPr txBox="1">
            <a:spLocks noChangeArrowheads="1"/>
          </p:cNvSpPr>
          <p:nvPr/>
        </p:nvSpPr>
        <p:spPr bwMode="auto">
          <a:xfrm>
            <a:off x="3733800" y="1905000"/>
            <a:ext cx="5181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10000"/>
              <a:buFont typeface="Wingdings" panose="05000000000000000000" pitchFamily="2" charset="2"/>
              <a:buBlip>
                <a:blip r:embed="rId3"/>
              </a:buBlip>
              <a:defRPr sz="3200">
                <a:solidFill>
                  <a:schemeClr val="tx1"/>
                </a:solidFill>
                <a:latin typeface="Garamond" panose="02020404030301010803" pitchFamily="18" charset="0"/>
              </a:defRPr>
            </a:lvl1pPr>
            <a:lvl2pPr marL="742950" indent="-285750">
              <a:spcBef>
                <a:spcPct val="20000"/>
              </a:spcBef>
              <a:buClr>
                <a:schemeClr val="tx1"/>
              </a:buClr>
              <a:buSzPct val="6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Garamond" panose="02020404030301010803" pitchFamily="18"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Garamond" panose="02020404030301010803" pitchFamily="18" charset="0"/>
              </a:defRPr>
            </a:lvl9pPr>
          </a:lstStyle>
          <a:p>
            <a:pPr eaLnBrk="1" hangingPunct="1">
              <a:spcBef>
                <a:spcPct val="50000"/>
              </a:spcBef>
              <a:buClrTx/>
              <a:buSzTx/>
              <a:buFontTx/>
              <a:buNone/>
            </a:pPr>
            <a:r>
              <a:rPr lang="en-US" altLang="hu-HU" sz="2800" b="1">
                <a:solidFill>
                  <a:schemeClr val="tx2"/>
                </a:solidFill>
              </a:rPr>
              <a:t>If:   </a:t>
            </a:r>
            <a:r>
              <a:rPr lang="en-US" altLang="hu-HU" sz="2800" b="1" i="1">
                <a:solidFill>
                  <a:schemeClr val="tx2"/>
                </a:solidFill>
                <a:latin typeface="CG Times" pitchFamily="18" charset="0"/>
              </a:rPr>
              <a:t>f</a:t>
            </a:r>
            <a:r>
              <a:rPr lang="en-US" altLang="hu-HU" sz="2800" b="1">
                <a:solidFill>
                  <a:schemeClr val="tx2"/>
                </a:solidFill>
              </a:rPr>
              <a:t> is continuous on [</a:t>
            </a:r>
            <a:r>
              <a:rPr lang="en-US" altLang="hu-HU" sz="2800" b="1" i="1">
                <a:solidFill>
                  <a:schemeClr val="tx2"/>
                </a:solidFill>
                <a:latin typeface="CG Times" pitchFamily="18" charset="0"/>
              </a:rPr>
              <a:t>a, b</a:t>
            </a:r>
            <a:r>
              <a:rPr lang="en-US" altLang="hu-HU" sz="2800" b="1">
                <a:solidFill>
                  <a:schemeClr val="tx2"/>
                </a:solidFill>
              </a:rPr>
              <a:t>],</a:t>
            </a:r>
          </a:p>
        </p:txBody>
      </p:sp>
      <p:sp>
        <p:nvSpPr>
          <p:cNvPr id="11" name="Text Box 11"/>
          <p:cNvSpPr txBox="1">
            <a:spLocks noChangeArrowheads="1"/>
          </p:cNvSpPr>
          <p:nvPr/>
        </p:nvSpPr>
        <p:spPr bwMode="auto">
          <a:xfrm>
            <a:off x="4191000" y="2590800"/>
            <a:ext cx="3962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10000"/>
              <a:buFont typeface="Wingdings" panose="05000000000000000000" pitchFamily="2" charset="2"/>
              <a:buBlip>
                <a:blip r:embed="rId3"/>
              </a:buBlip>
              <a:defRPr sz="3200">
                <a:solidFill>
                  <a:schemeClr val="tx1"/>
                </a:solidFill>
                <a:latin typeface="Garamond" panose="02020404030301010803" pitchFamily="18" charset="0"/>
              </a:defRPr>
            </a:lvl1pPr>
            <a:lvl2pPr marL="742950" indent="-285750">
              <a:spcBef>
                <a:spcPct val="20000"/>
              </a:spcBef>
              <a:buClr>
                <a:schemeClr val="tx1"/>
              </a:buClr>
              <a:buSzPct val="6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Garamond" panose="02020404030301010803" pitchFamily="18"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Garamond" panose="02020404030301010803" pitchFamily="18" charset="0"/>
              </a:defRPr>
            </a:lvl9pPr>
          </a:lstStyle>
          <a:p>
            <a:pPr eaLnBrk="1" hangingPunct="1">
              <a:spcBef>
                <a:spcPct val="50000"/>
              </a:spcBef>
              <a:buClrTx/>
              <a:buSzTx/>
              <a:buFontTx/>
              <a:buNone/>
            </a:pPr>
            <a:r>
              <a:rPr lang="en-US" altLang="hu-HU" sz="2800" b="1">
                <a:solidFill>
                  <a:schemeClr val="tx2"/>
                </a:solidFill>
              </a:rPr>
              <a:t>differentiable on (</a:t>
            </a:r>
            <a:r>
              <a:rPr lang="en-US" altLang="hu-HU" sz="2800" b="1" i="1">
                <a:solidFill>
                  <a:schemeClr val="tx2"/>
                </a:solidFill>
                <a:latin typeface="CG Times" pitchFamily="18" charset="0"/>
              </a:rPr>
              <a:t>a, b</a:t>
            </a:r>
            <a:r>
              <a:rPr lang="en-US" altLang="hu-HU" sz="2800" b="1">
                <a:solidFill>
                  <a:schemeClr val="tx2"/>
                </a:solidFill>
              </a:rPr>
              <a:t>)</a:t>
            </a:r>
          </a:p>
        </p:txBody>
      </p:sp>
      <p:sp>
        <p:nvSpPr>
          <p:cNvPr id="12" name="Freeform 12"/>
          <p:cNvSpPr>
            <a:spLocks/>
          </p:cNvSpPr>
          <p:nvPr/>
        </p:nvSpPr>
        <p:spPr bwMode="auto">
          <a:xfrm>
            <a:off x="2819400" y="2057400"/>
            <a:ext cx="576263" cy="261938"/>
          </a:xfrm>
          <a:custGeom>
            <a:avLst/>
            <a:gdLst>
              <a:gd name="T0" fmla="*/ 576263 w 363"/>
              <a:gd name="T1" fmla="*/ 0 h 165"/>
              <a:gd name="T2" fmla="*/ 442913 w 363"/>
              <a:gd name="T3" fmla="*/ 219075 h 165"/>
              <a:gd name="T4" fmla="*/ 0 w 363"/>
              <a:gd name="T5" fmla="*/ 261938 h 165"/>
              <a:gd name="T6" fmla="*/ 0 60000 65536"/>
              <a:gd name="T7" fmla="*/ 0 60000 65536"/>
              <a:gd name="T8" fmla="*/ 0 60000 65536"/>
              <a:gd name="T9" fmla="*/ 0 w 363"/>
              <a:gd name="T10" fmla="*/ 0 h 165"/>
              <a:gd name="T11" fmla="*/ 363 w 363"/>
              <a:gd name="T12" fmla="*/ 165 h 165"/>
            </a:gdLst>
            <a:ahLst/>
            <a:cxnLst>
              <a:cxn ang="T6">
                <a:pos x="T0" y="T1"/>
              </a:cxn>
              <a:cxn ang="T7">
                <a:pos x="T2" y="T3"/>
              </a:cxn>
              <a:cxn ang="T8">
                <a:pos x="T4" y="T5"/>
              </a:cxn>
            </a:cxnLst>
            <a:rect l="T9" t="T10" r="T11" b="T12"/>
            <a:pathLst>
              <a:path w="363" h="165">
                <a:moveTo>
                  <a:pt x="363" y="0"/>
                </a:moveTo>
                <a:cubicBezTo>
                  <a:pt x="349" y="23"/>
                  <a:pt x="339" y="111"/>
                  <a:pt x="279" y="138"/>
                </a:cubicBezTo>
                <a:cubicBezTo>
                  <a:pt x="219" y="165"/>
                  <a:pt x="58" y="160"/>
                  <a:pt x="0" y="165"/>
                </a:cubicBezTo>
              </a:path>
            </a:pathLst>
          </a:custGeom>
          <a:noFill/>
          <a:ln w="9525">
            <a:solidFill>
              <a:schemeClr val="tx2"/>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lstStyle/>
          <a:p>
            <a:endParaRPr lang="hu-HU"/>
          </a:p>
        </p:txBody>
      </p:sp>
      <p:sp>
        <p:nvSpPr>
          <p:cNvPr id="13" name="Text Box 13"/>
          <p:cNvSpPr txBox="1">
            <a:spLocks noChangeArrowheads="1"/>
          </p:cNvSpPr>
          <p:nvPr/>
        </p:nvSpPr>
        <p:spPr bwMode="auto">
          <a:xfrm>
            <a:off x="3733800" y="3276600"/>
            <a:ext cx="4953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10000"/>
              <a:buFont typeface="Wingdings" panose="05000000000000000000" pitchFamily="2" charset="2"/>
              <a:buBlip>
                <a:blip r:embed="rId3"/>
              </a:buBlip>
              <a:defRPr sz="3200">
                <a:solidFill>
                  <a:schemeClr val="tx1"/>
                </a:solidFill>
                <a:latin typeface="Garamond" panose="02020404030301010803" pitchFamily="18" charset="0"/>
              </a:defRPr>
            </a:lvl1pPr>
            <a:lvl2pPr marL="742950" indent="-285750">
              <a:spcBef>
                <a:spcPct val="20000"/>
              </a:spcBef>
              <a:buClr>
                <a:schemeClr val="tx1"/>
              </a:buClr>
              <a:buSzPct val="6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Garamond" panose="02020404030301010803" pitchFamily="18"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Garamond" panose="02020404030301010803" pitchFamily="18" charset="0"/>
              </a:defRPr>
            </a:lvl9pPr>
          </a:lstStyle>
          <a:p>
            <a:pPr eaLnBrk="1" hangingPunct="1">
              <a:spcBef>
                <a:spcPct val="50000"/>
              </a:spcBef>
              <a:buClrTx/>
              <a:buSzTx/>
              <a:buFontTx/>
              <a:buNone/>
            </a:pPr>
            <a:r>
              <a:rPr lang="en-US" altLang="hu-HU" sz="2800" b="1"/>
              <a:t>Then:  there is a  </a:t>
            </a:r>
            <a:r>
              <a:rPr lang="en-US" altLang="hu-HU" sz="2800" b="1" i="1">
                <a:latin typeface="CG Times" pitchFamily="18" charset="0"/>
              </a:rPr>
              <a:t>c</a:t>
            </a:r>
            <a:r>
              <a:rPr lang="en-US" altLang="hu-HU" sz="2800" b="1"/>
              <a:t> in (</a:t>
            </a:r>
            <a:r>
              <a:rPr lang="en-US" altLang="hu-HU" sz="2800" b="1" i="1">
                <a:latin typeface="CG Times" pitchFamily="18" charset="0"/>
              </a:rPr>
              <a:t>a, b</a:t>
            </a:r>
            <a:r>
              <a:rPr lang="en-US" altLang="hu-HU" sz="2800" b="1"/>
              <a:t>) such that </a:t>
            </a:r>
          </a:p>
        </p:txBody>
      </p:sp>
      <p:graphicFrame>
        <p:nvGraphicFramePr>
          <p:cNvPr id="14" name="Object 14"/>
          <p:cNvGraphicFramePr>
            <a:graphicFrameLocks noChangeAspect="1"/>
          </p:cNvGraphicFramePr>
          <p:nvPr/>
        </p:nvGraphicFramePr>
        <p:xfrm>
          <a:off x="4648200" y="4495800"/>
          <a:ext cx="2743200" cy="850900"/>
        </p:xfrm>
        <a:graphic>
          <a:graphicData uri="http://schemas.openxmlformats.org/presentationml/2006/ole">
            <mc:AlternateContent xmlns:mc="http://schemas.openxmlformats.org/markup-compatibility/2006">
              <mc:Choice xmlns:v="urn:schemas-microsoft-com:vml" Requires="v">
                <p:oleObj spid="_x0000_s3094" name="Equation" r:id="rId4" imgW="1269449" imgH="393529" progId="Equation.3">
                  <p:embed/>
                </p:oleObj>
              </mc:Choice>
              <mc:Fallback>
                <p:oleObj name="Equation" r:id="rId4" imgW="1269449" imgH="393529" progId="Equation.3">
                  <p:embed/>
                  <p:pic>
                    <p:nvPicPr>
                      <p:cNvPr id="7182" name="Object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4495800"/>
                        <a:ext cx="2743200" cy="85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 name="Text Box 15"/>
          <p:cNvSpPr txBox="1">
            <a:spLocks noChangeArrowheads="1"/>
          </p:cNvSpPr>
          <p:nvPr/>
        </p:nvSpPr>
        <p:spPr bwMode="auto">
          <a:xfrm>
            <a:off x="3200400" y="1752600"/>
            <a:ext cx="2730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10000"/>
              <a:buFont typeface="Wingdings" panose="05000000000000000000" pitchFamily="2" charset="2"/>
              <a:buBlip>
                <a:blip r:embed="rId3"/>
              </a:buBlip>
              <a:defRPr sz="3200">
                <a:solidFill>
                  <a:schemeClr val="tx1"/>
                </a:solidFill>
                <a:latin typeface="Garamond" panose="02020404030301010803" pitchFamily="18" charset="0"/>
              </a:defRPr>
            </a:lvl1pPr>
            <a:lvl2pPr marL="742950" indent="-285750">
              <a:spcBef>
                <a:spcPct val="20000"/>
              </a:spcBef>
              <a:buClr>
                <a:schemeClr val="tx1"/>
              </a:buClr>
              <a:buSzPct val="6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Garamond" panose="02020404030301010803" pitchFamily="18"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Garamond" panose="02020404030301010803" pitchFamily="18" charset="0"/>
              </a:defRPr>
            </a:lvl9pPr>
          </a:lstStyle>
          <a:p>
            <a:pPr eaLnBrk="1" hangingPunct="1">
              <a:spcBef>
                <a:spcPct val="0"/>
              </a:spcBef>
              <a:buClrTx/>
              <a:buSzTx/>
              <a:buFontTx/>
              <a:buNone/>
            </a:pPr>
            <a:r>
              <a:rPr lang="en-US" altLang="hu-HU" sz="2000" b="1" i="1">
                <a:latin typeface="CG Times" pitchFamily="18" charset="0"/>
              </a:rPr>
              <a:t>f</a:t>
            </a:r>
          </a:p>
        </p:txBody>
      </p:sp>
      <p:cxnSp>
        <p:nvCxnSpPr>
          <p:cNvPr id="17" name="Egyenes összekötő 16"/>
          <p:cNvCxnSpPr/>
          <p:nvPr/>
        </p:nvCxnSpPr>
        <p:spPr>
          <a:xfrm flipH="1">
            <a:off x="1371600" y="2228850"/>
            <a:ext cx="1500188" cy="8191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Egyenes összekötő 18"/>
          <p:cNvCxnSpPr/>
          <p:nvPr/>
        </p:nvCxnSpPr>
        <p:spPr>
          <a:xfrm flipH="1">
            <a:off x="801687" y="1574800"/>
            <a:ext cx="1500188" cy="8191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Egyenes összekötő 20"/>
          <p:cNvCxnSpPr/>
          <p:nvPr/>
        </p:nvCxnSpPr>
        <p:spPr>
          <a:xfrm>
            <a:off x="1633538" y="1951037"/>
            <a:ext cx="0" cy="170656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Szövegdoboz 21"/>
          <p:cNvSpPr txBox="1"/>
          <p:nvPr/>
        </p:nvSpPr>
        <p:spPr>
          <a:xfrm>
            <a:off x="1519425" y="3761343"/>
            <a:ext cx="282450" cy="369332"/>
          </a:xfrm>
          <a:prstGeom prst="rect">
            <a:avLst/>
          </a:prstGeom>
          <a:noFill/>
        </p:spPr>
        <p:txBody>
          <a:bodyPr wrap="none" rtlCol="0">
            <a:spAutoFit/>
          </a:bodyPr>
          <a:lstStyle/>
          <a:p>
            <a:r>
              <a:rPr lang="hu-HU" b="1" dirty="0" smtClean="0"/>
              <a:t>c</a:t>
            </a:r>
            <a:endParaRPr lang="hu-HU" b="1" dirty="0"/>
          </a:p>
        </p:txBody>
      </p:sp>
    </p:spTree>
    <p:extLst>
      <p:ext uri="{BB962C8B-B14F-4D97-AF65-F5344CB8AC3E}">
        <p14:creationId xmlns:p14="http://schemas.microsoft.com/office/powerpoint/2010/main" val="3143547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0-#ppt_w/2"/>
                                          </p:val>
                                        </p:tav>
                                        <p:tav tm="100000">
                                          <p:val>
                                            <p:strVal val="#ppt_x"/>
                                          </p:val>
                                        </p:tav>
                                      </p:tavLst>
                                    </p:anim>
                                    <p:anim calcmode="lin" valueType="num">
                                      <p:cBhvr additive="base">
                                        <p:cTn id="26"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0-#ppt_w/2"/>
                                          </p:val>
                                        </p:tav>
                                        <p:tav tm="100000">
                                          <p:val>
                                            <p:strVal val="#ppt_x"/>
                                          </p:val>
                                        </p:tav>
                                      </p:tavLst>
                                    </p:anim>
                                    <p:anim calcmode="lin" valueType="num">
                                      <p:cBhvr additive="base">
                                        <p:cTn id="3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utoUpdateAnimBg="0"/>
      <p:bldP spid="11" grpId="0" autoUpdateAnimBg="0"/>
      <p:bldP spid="13"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09600" y="304800"/>
            <a:ext cx="77724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hu-HU" smtClean="0"/>
              <a:t>Example</a:t>
            </a:r>
          </a:p>
        </p:txBody>
      </p:sp>
      <p:graphicFrame>
        <p:nvGraphicFramePr>
          <p:cNvPr id="3" name="Object 11"/>
          <p:cNvGraphicFramePr>
            <a:graphicFrameLocks noChangeAspect="1"/>
          </p:cNvGraphicFramePr>
          <p:nvPr/>
        </p:nvGraphicFramePr>
        <p:xfrm>
          <a:off x="2590800" y="2895600"/>
          <a:ext cx="1874838" cy="500063"/>
        </p:xfrm>
        <a:graphic>
          <a:graphicData uri="http://schemas.openxmlformats.org/presentationml/2006/ole">
            <mc:AlternateContent xmlns:mc="http://schemas.openxmlformats.org/markup-compatibility/2006">
              <mc:Choice xmlns:v="urn:schemas-microsoft-com:vml" Requires="v">
                <p:oleObj spid="_x0000_s4242" name="Equation" r:id="rId3" imgW="761669" imgH="203112" progId="Equation.3">
                  <p:embed/>
                </p:oleObj>
              </mc:Choice>
              <mc:Fallback>
                <p:oleObj name="Equation" r:id="rId3" imgW="761669" imgH="203112" progId="Equation.3">
                  <p:embed/>
                  <p:pic>
                    <p:nvPicPr>
                      <p:cNvPr id="8203"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2895600"/>
                        <a:ext cx="1874838"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 name="Object 18"/>
          <p:cNvGraphicFramePr>
            <a:graphicFrameLocks noChangeAspect="1"/>
          </p:cNvGraphicFramePr>
          <p:nvPr/>
        </p:nvGraphicFramePr>
        <p:xfrm>
          <a:off x="1447800" y="5791200"/>
          <a:ext cx="2133600" cy="906463"/>
        </p:xfrm>
        <a:graphic>
          <a:graphicData uri="http://schemas.openxmlformats.org/presentationml/2006/ole">
            <mc:AlternateContent xmlns:mc="http://schemas.openxmlformats.org/markup-compatibility/2006">
              <mc:Choice xmlns:v="urn:schemas-microsoft-com:vml" Requires="v">
                <p:oleObj spid="_x0000_s4243" name="Equation" r:id="rId5" imgW="926698" imgH="393529" progId="Equation.3">
                  <p:embed/>
                </p:oleObj>
              </mc:Choice>
              <mc:Fallback>
                <p:oleObj name="Equation" r:id="rId5" imgW="926698" imgH="393529" progId="Equation.3">
                  <p:embed/>
                  <p:pic>
                    <p:nvPicPr>
                      <p:cNvPr id="8210" name="Object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5791200"/>
                        <a:ext cx="2133600" cy="906463"/>
                      </a:xfrm>
                      <a:prstGeom prst="rect">
                        <a:avLst/>
                      </a:prstGeom>
                      <a:noFill/>
                      <a:ln>
                        <a:noFill/>
                      </a:ln>
                      <a:effectLst/>
                      <a:extLst>
                        <a:ext uri="{909E8E84-426E-40DD-AFC4-6F175D3DCCD1}">
                          <a14:hiddenFill xmlns:a14="http://schemas.microsoft.com/office/drawing/2010/main">
                            <a:solidFill>
                              <a:srgbClr val="ECD882"/>
                            </a:solidFill>
                          </a14:hiddenFill>
                        </a:ext>
                        <a:ext uri="{91240B29-F687-4F45-9708-019B960494DF}">
                          <a14:hiddenLine xmlns:a14="http://schemas.microsoft.com/office/drawing/2010/main" w="9525">
                            <a:solidFill>
                              <a:srgbClr val="40458C"/>
                            </a:solidFill>
                            <a:miter lim="800000"/>
                            <a:headEnd/>
                            <a:tailEnd/>
                          </a14:hiddenLine>
                        </a:ext>
                        <a:ext uri="{AF507438-7753-43E0-B8FC-AC1667EBCBE1}">
                          <a14:hiddenEffects xmlns:a14="http://schemas.microsoft.com/office/drawing/2010/main">
                            <a:effectLst>
                              <a:outerShdw dist="35921" dir="2700000" algn="ctr" rotWithShape="0">
                                <a:srgbClr val="B7C1EB"/>
                              </a:outerShdw>
                            </a:effectLst>
                          </a14:hiddenEffects>
                        </a:ext>
                      </a:extLst>
                    </p:spPr>
                  </p:pic>
                </p:oleObj>
              </mc:Fallback>
            </mc:AlternateContent>
          </a:graphicData>
        </a:graphic>
      </p:graphicFrame>
      <p:graphicFrame>
        <p:nvGraphicFramePr>
          <p:cNvPr id="6" name="Object 4"/>
          <p:cNvGraphicFramePr>
            <a:graphicFrameLocks noChangeAspect="1"/>
          </p:cNvGraphicFramePr>
          <p:nvPr/>
        </p:nvGraphicFramePr>
        <p:xfrm>
          <a:off x="2743200" y="1676400"/>
          <a:ext cx="4267200" cy="533400"/>
        </p:xfrm>
        <a:graphic>
          <a:graphicData uri="http://schemas.openxmlformats.org/presentationml/2006/ole">
            <mc:AlternateContent xmlns:mc="http://schemas.openxmlformats.org/markup-compatibility/2006">
              <mc:Choice xmlns:v="urn:schemas-microsoft-com:vml" Requires="v">
                <p:oleObj spid="_x0000_s4244" name="Equation" r:id="rId7" imgW="1828800" imgH="228600" progId="Equation.3">
                  <p:embed/>
                </p:oleObj>
              </mc:Choice>
              <mc:Fallback>
                <p:oleObj name="Equation" r:id="rId7" imgW="1828800" imgH="228600" progId="Equation.3">
                  <p:embed/>
                  <p:pic>
                    <p:nvPicPr>
                      <p:cNvPr id="19462"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43200" y="1676400"/>
                        <a:ext cx="42672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Text Box 5"/>
          <p:cNvSpPr txBox="1">
            <a:spLocks noChangeArrowheads="1"/>
          </p:cNvSpPr>
          <p:nvPr/>
        </p:nvSpPr>
        <p:spPr bwMode="auto">
          <a:xfrm>
            <a:off x="1524000" y="2286000"/>
            <a:ext cx="495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10000"/>
              <a:buFont typeface="Wingdings" panose="05000000000000000000" pitchFamily="2" charset="2"/>
              <a:buBlip>
                <a:blip r:embed="rId9"/>
              </a:buBlip>
              <a:defRPr sz="3200">
                <a:solidFill>
                  <a:schemeClr val="tx1"/>
                </a:solidFill>
                <a:latin typeface="Garamond" panose="02020404030301010803" pitchFamily="18" charset="0"/>
              </a:defRPr>
            </a:lvl1pPr>
            <a:lvl2pPr marL="742950" indent="-285750">
              <a:spcBef>
                <a:spcPct val="20000"/>
              </a:spcBef>
              <a:buClr>
                <a:schemeClr val="tx1"/>
              </a:buClr>
              <a:buSzPct val="6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Garamond" panose="02020404030301010803" pitchFamily="18"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Garamond" panose="02020404030301010803" pitchFamily="18" charset="0"/>
              </a:defRPr>
            </a:lvl9pPr>
          </a:lstStyle>
          <a:p>
            <a:pPr eaLnBrk="1" hangingPunct="1">
              <a:spcBef>
                <a:spcPct val="50000"/>
              </a:spcBef>
              <a:buClrTx/>
              <a:buSzTx/>
              <a:buFontTx/>
              <a:buNone/>
            </a:pPr>
            <a:r>
              <a:rPr lang="en-US" altLang="hu-HU" sz="2400" b="1"/>
              <a:t>(f is continuous and differentiable)</a:t>
            </a:r>
          </a:p>
        </p:txBody>
      </p:sp>
      <p:sp>
        <p:nvSpPr>
          <p:cNvPr id="8" name="Line 6"/>
          <p:cNvSpPr>
            <a:spLocks noChangeShapeType="1"/>
          </p:cNvSpPr>
          <p:nvPr/>
        </p:nvSpPr>
        <p:spPr bwMode="auto">
          <a:xfrm flipH="1" flipV="1">
            <a:off x="6324600" y="2590800"/>
            <a:ext cx="7620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hu-HU"/>
          </a:p>
        </p:txBody>
      </p:sp>
      <p:sp>
        <p:nvSpPr>
          <p:cNvPr id="9" name="Text Box 7"/>
          <p:cNvSpPr txBox="1">
            <a:spLocks noChangeArrowheads="1"/>
          </p:cNvSpPr>
          <p:nvPr/>
        </p:nvSpPr>
        <p:spPr bwMode="auto">
          <a:xfrm>
            <a:off x="6781800" y="2895600"/>
            <a:ext cx="198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10000"/>
              <a:buFont typeface="Wingdings" panose="05000000000000000000" pitchFamily="2" charset="2"/>
              <a:buBlip>
                <a:blip r:embed="rId9"/>
              </a:buBlip>
              <a:defRPr sz="3200">
                <a:solidFill>
                  <a:schemeClr val="tx1"/>
                </a:solidFill>
                <a:latin typeface="Garamond" panose="02020404030301010803" pitchFamily="18" charset="0"/>
              </a:defRPr>
            </a:lvl1pPr>
            <a:lvl2pPr marL="742950" indent="-285750">
              <a:spcBef>
                <a:spcPct val="20000"/>
              </a:spcBef>
              <a:buClr>
                <a:schemeClr val="tx1"/>
              </a:buClr>
              <a:buSzPct val="6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Garamond" panose="02020404030301010803" pitchFamily="18"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Garamond" panose="02020404030301010803" pitchFamily="18" charset="0"/>
              </a:defRPr>
            </a:lvl9pPr>
          </a:lstStyle>
          <a:p>
            <a:pPr eaLnBrk="1" hangingPunct="1">
              <a:spcBef>
                <a:spcPct val="50000"/>
              </a:spcBef>
              <a:buClrTx/>
              <a:buSzTx/>
              <a:buFontTx/>
              <a:buNone/>
            </a:pPr>
            <a:r>
              <a:rPr lang="en-US" altLang="hu-HU" sz="2400" b="1"/>
              <a:t>MVT applies</a:t>
            </a:r>
          </a:p>
        </p:txBody>
      </p:sp>
      <p:graphicFrame>
        <p:nvGraphicFramePr>
          <p:cNvPr id="10" name="Object 9"/>
          <p:cNvGraphicFramePr>
            <a:graphicFrameLocks noChangeAspect="1"/>
          </p:cNvGraphicFramePr>
          <p:nvPr/>
        </p:nvGraphicFramePr>
        <p:xfrm>
          <a:off x="1371600" y="2971800"/>
          <a:ext cx="1219200" cy="500063"/>
        </p:xfrm>
        <a:graphic>
          <a:graphicData uri="http://schemas.openxmlformats.org/presentationml/2006/ole">
            <mc:AlternateContent xmlns:mc="http://schemas.openxmlformats.org/markup-compatibility/2006">
              <mc:Choice xmlns:v="urn:schemas-microsoft-com:vml" Requires="v">
                <p:oleObj spid="_x0000_s4245" name="Equation" r:id="rId10" imgW="494870" imgH="203024" progId="Equation.3">
                  <p:embed/>
                </p:oleObj>
              </mc:Choice>
              <mc:Fallback>
                <p:oleObj name="Equation" r:id="rId10" imgW="494870" imgH="203024" progId="Equation.3">
                  <p:embed/>
                  <p:pic>
                    <p:nvPicPr>
                      <p:cNvPr id="8201"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71600" y="2971800"/>
                        <a:ext cx="1219200"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 name="Object 10"/>
          <p:cNvGraphicFramePr>
            <a:graphicFrameLocks noChangeAspect="1"/>
          </p:cNvGraphicFramePr>
          <p:nvPr/>
        </p:nvGraphicFramePr>
        <p:xfrm>
          <a:off x="1447800" y="3733800"/>
          <a:ext cx="1143000" cy="469900"/>
        </p:xfrm>
        <a:graphic>
          <a:graphicData uri="http://schemas.openxmlformats.org/presentationml/2006/ole">
            <mc:AlternateContent xmlns:mc="http://schemas.openxmlformats.org/markup-compatibility/2006">
              <mc:Choice xmlns:v="urn:schemas-microsoft-com:vml" Requires="v">
                <p:oleObj spid="_x0000_s4246" name="Equation" r:id="rId12" imgW="494870" imgH="203024" progId="Equation.3">
                  <p:embed/>
                </p:oleObj>
              </mc:Choice>
              <mc:Fallback>
                <p:oleObj name="Equation" r:id="rId12" imgW="494870" imgH="203024" progId="Equation.3">
                  <p:embed/>
                  <p:pic>
                    <p:nvPicPr>
                      <p:cNvPr id="3" name="Object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447800" y="3733800"/>
                        <a:ext cx="11430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 name="Object 21"/>
          <p:cNvGraphicFramePr>
            <a:graphicFrameLocks noChangeAspect="1"/>
          </p:cNvGraphicFramePr>
          <p:nvPr/>
        </p:nvGraphicFramePr>
        <p:xfrm>
          <a:off x="2667000" y="3498850"/>
          <a:ext cx="1905000" cy="996950"/>
        </p:xfrm>
        <a:graphic>
          <a:graphicData uri="http://schemas.openxmlformats.org/presentationml/2006/ole">
            <mc:AlternateContent xmlns:mc="http://schemas.openxmlformats.org/markup-compatibility/2006">
              <mc:Choice xmlns:v="urn:schemas-microsoft-com:vml" Requires="v">
                <p:oleObj spid="_x0000_s4247" name="Equation" r:id="rId14" imgW="800100" imgH="419100" progId="Equation.3">
                  <p:embed/>
                </p:oleObj>
              </mc:Choice>
              <mc:Fallback>
                <p:oleObj name="Equation" r:id="rId14" imgW="800100" imgH="419100" progId="Equation.3">
                  <p:embed/>
                  <p:pic>
                    <p:nvPicPr>
                      <p:cNvPr id="8213" name="Object 2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667000" y="3498850"/>
                        <a:ext cx="1905000" cy="996950"/>
                      </a:xfrm>
                      <a:prstGeom prst="rect">
                        <a:avLst/>
                      </a:prstGeom>
                      <a:noFill/>
                      <a:ln>
                        <a:noFill/>
                      </a:ln>
                      <a:effectLst/>
                      <a:extLst>
                        <a:ext uri="{909E8E84-426E-40DD-AFC4-6F175D3DCCD1}">
                          <a14:hiddenFill xmlns:a14="http://schemas.microsoft.com/office/drawing/2010/main">
                            <a:solidFill>
                              <a:srgbClr val="ECD882"/>
                            </a:solidFill>
                          </a14:hiddenFill>
                        </a:ext>
                        <a:ext uri="{91240B29-F687-4F45-9708-019B960494DF}">
                          <a14:hiddenLine xmlns:a14="http://schemas.microsoft.com/office/drawing/2010/main" w="9525">
                            <a:solidFill>
                              <a:srgbClr val="40458C"/>
                            </a:solidFill>
                            <a:miter lim="800000"/>
                            <a:headEnd/>
                            <a:tailEnd/>
                          </a14:hiddenLine>
                        </a:ext>
                        <a:ext uri="{AF507438-7753-43E0-B8FC-AC1667EBCBE1}">
                          <a14:hiddenEffects xmlns:a14="http://schemas.microsoft.com/office/drawing/2010/main">
                            <a:effectLst>
                              <a:outerShdw dist="35921" dir="2700000" algn="ctr" rotWithShape="0">
                                <a:srgbClr val="B7C1EB"/>
                              </a:outerShdw>
                            </a:effectLst>
                          </a14:hiddenEffects>
                        </a:ext>
                      </a:extLst>
                    </p:spPr>
                  </p:pic>
                </p:oleObj>
              </mc:Fallback>
            </mc:AlternateContent>
          </a:graphicData>
        </a:graphic>
      </p:graphicFrame>
      <p:graphicFrame>
        <p:nvGraphicFramePr>
          <p:cNvPr id="13" name="Object 25"/>
          <p:cNvGraphicFramePr>
            <a:graphicFrameLocks noChangeAspect="1"/>
          </p:cNvGraphicFramePr>
          <p:nvPr/>
        </p:nvGraphicFramePr>
        <p:xfrm>
          <a:off x="1524000" y="4648200"/>
          <a:ext cx="2603500" cy="508000"/>
        </p:xfrm>
        <a:graphic>
          <a:graphicData uri="http://schemas.openxmlformats.org/presentationml/2006/ole">
            <mc:AlternateContent xmlns:mc="http://schemas.openxmlformats.org/markup-compatibility/2006">
              <mc:Choice xmlns:v="urn:schemas-microsoft-com:vml" Requires="v">
                <p:oleObj spid="_x0000_s4248" name="Equation" r:id="rId16" imgW="1040948" imgH="203112" progId="Equation.3">
                  <p:embed/>
                </p:oleObj>
              </mc:Choice>
              <mc:Fallback>
                <p:oleObj name="Equation" r:id="rId16" imgW="1040948" imgH="203112" progId="Equation.3">
                  <p:embed/>
                  <p:pic>
                    <p:nvPicPr>
                      <p:cNvPr id="8217" name="Object 2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524000" y="4648200"/>
                        <a:ext cx="2603500" cy="508000"/>
                      </a:xfrm>
                      <a:prstGeom prst="rect">
                        <a:avLst/>
                      </a:prstGeom>
                      <a:noFill/>
                      <a:ln>
                        <a:noFill/>
                      </a:ln>
                      <a:effectLst/>
                      <a:extLst>
                        <a:ext uri="{909E8E84-426E-40DD-AFC4-6F175D3DCCD1}">
                          <a14:hiddenFill xmlns:a14="http://schemas.microsoft.com/office/drawing/2010/main">
                            <a:solidFill>
                              <a:srgbClr val="ECD882"/>
                            </a:solidFill>
                          </a14:hiddenFill>
                        </a:ext>
                        <a:ext uri="{91240B29-F687-4F45-9708-019B960494DF}">
                          <a14:hiddenLine xmlns:a14="http://schemas.microsoft.com/office/drawing/2010/main" w="9525">
                            <a:solidFill>
                              <a:srgbClr val="40458C"/>
                            </a:solidFill>
                            <a:miter lim="800000"/>
                            <a:headEnd/>
                            <a:tailEnd/>
                          </a14:hiddenLine>
                        </a:ext>
                        <a:ext uri="{AF507438-7753-43E0-B8FC-AC1667EBCBE1}">
                          <a14:hiddenEffects xmlns:a14="http://schemas.microsoft.com/office/drawing/2010/main">
                            <a:effectLst>
                              <a:outerShdw dist="35921" dir="2700000" algn="ctr" rotWithShape="0">
                                <a:srgbClr val="B7C1EB"/>
                              </a:outerShdw>
                            </a:effectLst>
                          </a14:hiddenEffects>
                        </a:ext>
                      </a:extLst>
                    </p:spPr>
                  </p:pic>
                </p:oleObj>
              </mc:Fallback>
            </mc:AlternateContent>
          </a:graphicData>
        </a:graphic>
      </p:graphicFrame>
      <p:graphicFrame>
        <p:nvGraphicFramePr>
          <p:cNvPr id="14" name="Object 26"/>
          <p:cNvGraphicFramePr>
            <a:graphicFrameLocks noChangeAspect="1"/>
          </p:cNvGraphicFramePr>
          <p:nvPr/>
        </p:nvGraphicFramePr>
        <p:xfrm>
          <a:off x="1447800" y="5334000"/>
          <a:ext cx="2438400" cy="469900"/>
        </p:xfrm>
        <a:graphic>
          <a:graphicData uri="http://schemas.openxmlformats.org/presentationml/2006/ole">
            <mc:AlternateContent xmlns:mc="http://schemas.openxmlformats.org/markup-compatibility/2006">
              <mc:Choice xmlns:v="urn:schemas-microsoft-com:vml" Requires="v">
                <p:oleObj spid="_x0000_s4249" name="Equation" r:id="rId18" imgW="1054100" imgH="203200" progId="Equation.3">
                  <p:embed/>
                </p:oleObj>
              </mc:Choice>
              <mc:Fallback>
                <p:oleObj name="Equation" r:id="rId18" imgW="1054100" imgH="203200" progId="Equation.3">
                  <p:embed/>
                  <p:pic>
                    <p:nvPicPr>
                      <p:cNvPr id="8218" name="Object 26"/>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447800" y="5334000"/>
                        <a:ext cx="2438400" cy="469900"/>
                      </a:xfrm>
                      <a:prstGeom prst="rect">
                        <a:avLst/>
                      </a:prstGeom>
                      <a:noFill/>
                      <a:ln>
                        <a:noFill/>
                      </a:ln>
                      <a:effectLst/>
                      <a:extLst>
                        <a:ext uri="{909E8E84-426E-40DD-AFC4-6F175D3DCCD1}">
                          <a14:hiddenFill xmlns:a14="http://schemas.microsoft.com/office/drawing/2010/main">
                            <a:solidFill>
                              <a:srgbClr val="ECD882"/>
                            </a:solidFill>
                          </a14:hiddenFill>
                        </a:ext>
                        <a:ext uri="{91240B29-F687-4F45-9708-019B960494DF}">
                          <a14:hiddenLine xmlns:a14="http://schemas.microsoft.com/office/drawing/2010/main" w="9525">
                            <a:solidFill>
                              <a:srgbClr val="40458C"/>
                            </a:solidFill>
                            <a:miter lim="800000"/>
                            <a:headEnd/>
                            <a:tailEnd/>
                          </a14:hiddenLine>
                        </a:ext>
                        <a:ext uri="{AF507438-7753-43E0-B8FC-AC1667EBCBE1}">
                          <a14:hiddenEffects xmlns:a14="http://schemas.microsoft.com/office/drawing/2010/main">
                            <a:effectLst>
                              <a:outerShdw dist="35921" dir="2700000" algn="ctr" rotWithShape="0">
                                <a:srgbClr val="B7C1EB"/>
                              </a:outerShdw>
                            </a:effectLst>
                          </a14:hiddenEffects>
                        </a:ext>
                      </a:extLst>
                    </p:spPr>
                  </p:pic>
                </p:oleObj>
              </mc:Fallback>
            </mc:AlternateContent>
          </a:graphicData>
        </a:graphic>
      </p:graphicFrame>
    </p:spTree>
    <p:extLst>
      <p:ext uri="{BB962C8B-B14F-4D97-AF65-F5344CB8AC3E}">
        <p14:creationId xmlns:p14="http://schemas.microsoft.com/office/powerpoint/2010/main" val="2799588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0-#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0-#ppt_w/2"/>
                                          </p:val>
                                        </p:tav>
                                        <p:tav tm="100000">
                                          <p:val>
                                            <p:strVal val="#ppt_x"/>
                                          </p:val>
                                        </p:tav>
                                      </p:tavLst>
                                    </p:anim>
                                    <p:anim calcmode="lin" valueType="num">
                                      <p:cBhvr additive="base">
                                        <p:cTn id="3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0-#ppt_w/2"/>
                                          </p:val>
                                        </p:tav>
                                        <p:tav tm="100000">
                                          <p:val>
                                            <p:strVal val="#ppt_x"/>
                                          </p:val>
                                        </p:tav>
                                      </p:tavLst>
                                    </p:anim>
                                    <p:anim calcmode="lin" valueType="num">
                                      <p:cBhvr additive="base">
                                        <p:cTn id="3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0-#ppt_w/2"/>
                                          </p:val>
                                        </p:tav>
                                        <p:tav tm="100000">
                                          <p:val>
                                            <p:strVal val="#ppt_x"/>
                                          </p:val>
                                        </p:tav>
                                      </p:tavLst>
                                    </p:anim>
                                    <p:anim calcmode="lin" valueType="num">
                                      <p:cBhvr additive="base">
                                        <p:cTn id="4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0-#ppt_w/2"/>
                                          </p:val>
                                        </p:tav>
                                        <p:tav tm="100000">
                                          <p:val>
                                            <p:strVal val="#ppt_x"/>
                                          </p:val>
                                        </p:tav>
                                      </p:tavLst>
                                    </p:anim>
                                    <p:anim calcmode="lin" valueType="num">
                                      <p:cBhvr additive="base">
                                        <p:cTn id="50"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0-#ppt_w/2"/>
                                          </p:val>
                                        </p:tav>
                                        <p:tav tm="100000">
                                          <p:val>
                                            <p:strVal val="#ppt_x"/>
                                          </p:val>
                                        </p:tav>
                                      </p:tavLst>
                                    </p:anim>
                                    <p:anim calcmode="lin" valueType="num">
                                      <p:cBhvr additive="base">
                                        <p:cTn id="56"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4"/>
                                        </p:tgtEl>
                                        <p:attrNameLst>
                                          <p:attrName>style.visibility</p:attrName>
                                        </p:attrNameLst>
                                      </p:cBhvr>
                                      <p:to>
                                        <p:strVal val="visible"/>
                                      </p:to>
                                    </p:set>
                                    <p:anim calcmode="lin" valueType="num">
                                      <p:cBhvr additive="base">
                                        <p:cTn id="61" dur="500" fill="hold"/>
                                        <p:tgtEl>
                                          <p:spTgt spid="4"/>
                                        </p:tgtEl>
                                        <p:attrNameLst>
                                          <p:attrName>ppt_x</p:attrName>
                                        </p:attrNameLst>
                                      </p:cBhvr>
                                      <p:tavLst>
                                        <p:tav tm="0">
                                          <p:val>
                                            <p:strVal val="0-#ppt_w/2"/>
                                          </p:val>
                                        </p:tav>
                                        <p:tav tm="100000">
                                          <p:val>
                                            <p:strVal val="#ppt_x"/>
                                          </p:val>
                                        </p:tav>
                                      </p:tavLst>
                                    </p:anim>
                                    <p:anim calcmode="lin" valueType="num">
                                      <p:cBhvr additive="base">
                                        <p:cTn id="62"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9"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39" name="Text Box 23"/>
          <p:cNvSpPr txBox="1">
            <a:spLocks noChangeArrowheads="1"/>
          </p:cNvSpPr>
          <p:nvPr/>
        </p:nvSpPr>
        <p:spPr bwMode="auto">
          <a:xfrm>
            <a:off x="731520" y="2570164"/>
            <a:ext cx="11116491" cy="63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pPr>
            <a:r>
              <a:rPr lang="en-US" altLang="hu-HU" sz="3500" dirty="0">
                <a:solidFill>
                  <a:srgbClr val="000000"/>
                </a:solidFill>
                <a:latin typeface="Arial" panose="020B0604020202020204" pitchFamily="34" charset="0"/>
              </a:rPr>
              <a:t>Indeterminate Forms and </a:t>
            </a:r>
            <a:r>
              <a:rPr lang="en-US" altLang="hu-HU" sz="3500" dirty="0" err="1">
                <a:solidFill>
                  <a:srgbClr val="000000"/>
                </a:solidFill>
                <a:latin typeface="Arial" panose="020B0604020202020204" pitchFamily="34" charset="0"/>
              </a:rPr>
              <a:t>l’Hospital’s</a:t>
            </a:r>
            <a:r>
              <a:rPr lang="en-US" altLang="hu-HU" sz="3500" dirty="0">
                <a:solidFill>
                  <a:srgbClr val="000000"/>
                </a:solidFill>
                <a:latin typeface="Arial" panose="020B0604020202020204" pitchFamily="34" charset="0"/>
              </a:rPr>
              <a:t> Rule</a:t>
            </a:r>
          </a:p>
        </p:txBody>
      </p:sp>
    </p:spTree>
    <p:extLst>
      <p:ext uri="{BB962C8B-B14F-4D97-AF65-F5344CB8AC3E}">
        <p14:creationId xmlns:p14="http://schemas.microsoft.com/office/powerpoint/2010/main" val="417037493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noFill/>
        </p:spPr>
        <p:txBody>
          <a:bodyPr/>
          <a:lstStyle/>
          <a:p>
            <a:r>
              <a:rPr lang="en-US" altLang="hu-HU" sz="3400"/>
              <a:t>Indeterminate Forms and l’Hospital’s Rule</a:t>
            </a:r>
          </a:p>
        </p:txBody>
      </p:sp>
      <p:sp>
        <p:nvSpPr>
          <p:cNvPr id="131075" name="Rectangle 3"/>
          <p:cNvSpPr>
            <a:spLocks noGrp="1" noChangeArrowheads="1"/>
          </p:cNvSpPr>
          <p:nvPr>
            <p:ph type="body" idx="1"/>
          </p:nvPr>
        </p:nvSpPr>
        <p:spPr>
          <a:xfrm>
            <a:off x="609600" y="1462088"/>
            <a:ext cx="10972800" cy="4925649"/>
          </a:xfrm>
          <a:noFill/>
        </p:spPr>
        <p:txBody>
          <a:bodyPr/>
          <a:lstStyle/>
          <a:p>
            <a:r>
              <a:rPr lang="en-US" altLang="hu-HU"/>
              <a:t>Suppose we are trying to analyze the behavior of the function</a:t>
            </a:r>
          </a:p>
          <a:p>
            <a:endParaRPr lang="en-US" altLang="hu-HU"/>
          </a:p>
          <a:p>
            <a:endParaRPr lang="en-US" altLang="hu-HU"/>
          </a:p>
          <a:p>
            <a:endParaRPr lang="en-US" altLang="hu-HU"/>
          </a:p>
          <a:p>
            <a:r>
              <a:rPr lang="en-US" altLang="hu-HU"/>
              <a:t>Although </a:t>
            </a:r>
            <a:r>
              <a:rPr lang="en-US" altLang="hu-HU" i="1"/>
              <a:t>F</a:t>
            </a:r>
            <a:r>
              <a:rPr lang="en-US" altLang="hu-HU"/>
              <a:t> is not defined when </a:t>
            </a:r>
            <a:r>
              <a:rPr lang="en-US" altLang="hu-HU" i="1"/>
              <a:t>x</a:t>
            </a:r>
            <a:r>
              <a:rPr lang="en-US" altLang="hu-HU"/>
              <a:t> = 1, we need to know how </a:t>
            </a:r>
            <a:r>
              <a:rPr lang="en-US" altLang="hu-HU" i="1"/>
              <a:t>F</a:t>
            </a:r>
            <a:r>
              <a:rPr lang="en-US" altLang="hu-HU"/>
              <a:t> behaves </a:t>
            </a:r>
            <a:r>
              <a:rPr lang="en-US" altLang="hu-HU" i="1"/>
              <a:t>near </a:t>
            </a:r>
            <a:r>
              <a:rPr lang="en-US" altLang="hu-HU"/>
              <a:t>1. In particular, we would like to know the value of the limit</a:t>
            </a:r>
          </a:p>
        </p:txBody>
      </p:sp>
      <p:pic>
        <p:nvPicPr>
          <p:cNvPr id="131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1" y="2590800"/>
            <a:ext cx="1673225"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1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1" y="5054600"/>
            <a:ext cx="1298575"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3521410"/>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noFill/>
        </p:spPr>
        <p:txBody>
          <a:bodyPr/>
          <a:lstStyle/>
          <a:p>
            <a:r>
              <a:rPr lang="en-US" altLang="hu-HU" sz="3400"/>
              <a:t>Indeterminate Forms and l’Hospital’s Rule</a:t>
            </a:r>
          </a:p>
        </p:txBody>
      </p:sp>
      <p:sp>
        <p:nvSpPr>
          <p:cNvPr id="136195" name="Rectangle 3"/>
          <p:cNvSpPr>
            <a:spLocks noGrp="1" noChangeArrowheads="1"/>
          </p:cNvSpPr>
          <p:nvPr>
            <p:ph type="body" idx="1"/>
          </p:nvPr>
        </p:nvSpPr>
        <p:spPr>
          <a:noFill/>
        </p:spPr>
        <p:txBody>
          <a:bodyPr/>
          <a:lstStyle/>
          <a:p>
            <a:r>
              <a:rPr lang="en-US" altLang="hu-HU" dirty="0"/>
              <a:t>In computing this limit we can’t apply Law 5 of limits because the limit of the denominator is 0. In fact, although the limit in      </a:t>
            </a:r>
            <a:r>
              <a:rPr lang="hu-HU" altLang="hu-HU" dirty="0" smtClean="0"/>
              <a:t>         </a:t>
            </a:r>
            <a:r>
              <a:rPr lang="en-US" altLang="hu-HU" dirty="0" smtClean="0"/>
              <a:t>exists</a:t>
            </a:r>
            <a:r>
              <a:rPr lang="en-US" altLang="hu-HU" dirty="0"/>
              <a:t>, its value is not obvious because both numerator and denominator approach 0 and    is not defined.</a:t>
            </a:r>
          </a:p>
          <a:p>
            <a:endParaRPr lang="en-US" altLang="hu-HU" sz="1200" dirty="0"/>
          </a:p>
          <a:p>
            <a:r>
              <a:rPr lang="en-US" altLang="hu-HU" dirty="0"/>
              <a:t>In general, if we have a limit of the form</a:t>
            </a:r>
          </a:p>
          <a:p>
            <a:endParaRPr lang="en-US" altLang="hu-HU" dirty="0"/>
          </a:p>
          <a:p>
            <a:endParaRPr lang="en-US" altLang="hu-HU" dirty="0"/>
          </a:p>
          <a:p>
            <a:endParaRPr lang="en-US" altLang="hu-HU" sz="1500" dirty="0"/>
          </a:p>
          <a:p>
            <a:r>
              <a:rPr lang="en-US" altLang="hu-HU" dirty="0"/>
              <a:t>where both </a:t>
            </a:r>
            <a:r>
              <a:rPr lang="en-US" altLang="hu-HU" i="1" dirty="0"/>
              <a:t>f</a:t>
            </a:r>
            <a:r>
              <a:rPr lang="en-US" altLang="hu-HU" sz="400" dirty="0"/>
              <a:t> </a:t>
            </a:r>
            <a:r>
              <a:rPr lang="en-US" altLang="hu-HU" dirty="0"/>
              <a:t>(</a:t>
            </a:r>
            <a:r>
              <a:rPr lang="en-US" altLang="hu-HU" i="1" dirty="0"/>
              <a:t>x</a:t>
            </a:r>
            <a:r>
              <a:rPr lang="en-US" altLang="hu-HU" dirty="0"/>
              <a:t>) </a:t>
            </a:r>
            <a:r>
              <a:rPr lang="en-US" altLang="hu-HU" dirty="0">
                <a:sym typeface="Symbol" panose="05050102010706020507" pitchFamily="18" charset="2"/>
              </a:rPr>
              <a:t></a:t>
            </a:r>
            <a:r>
              <a:rPr lang="en-US" altLang="hu-HU" dirty="0"/>
              <a:t> 0 and </a:t>
            </a:r>
            <a:r>
              <a:rPr lang="en-US" altLang="hu-HU" i="1" dirty="0"/>
              <a:t>g</a:t>
            </a:r>
            <a:r>
              <a:rPr lang="en-US" altLang="hu-HU" sz="400" i="1" dirty="0"/>
              <a:t> </a:t>
            </a:r>
            <a:r>
              <a:rPr lang="en-US" altLang="hu-HU" dirty="0"/>
              <a:t>(</a:t>
            </a:r>
            <a:r>
              <a:rPr lang="en-US" altLang="hu-HU" i="1" dirty="0"/>
              <a:t>x</a:t>
            </a:r>
            <a:r>
              <a:rPr lang="en-US" altLang="hu-HU" dirty="0"/>
              <a:t>) </a:t>
            </a:r>
            <a:r>
              <a:rPr lang="en-US" altLang="hu-HU" dirty="0">
                <a:sym typeface="Symbol" panose="05050102010706020507" pitchFamily="18" charset="2"/>
              </a:rPr>
              <a:t></a:t>
            </a:r>
            <a:r>
              <a:rPr lang="en-US" altLang="hu-HU" dirty="0"/>
              <a:t> 0 as </a:t>
            </a:r>
            <a:r>
              <a:rPr lang="en-US" altLang="hu-HU" i="1" dirty="0"/>
              <a:t>x</a:t>
            </a:r>
            <a:r>
              <a:rPr lang="en-US" altLang="hu-HU" dirty="0"/>
              <a:t> </a:t>
            </a:r>
            <a:r>
              <a:rPr lang="en-US" altLang="hu-HU" dirty="0">
                <a:sym typeface="Symbol" panose="05050102010706020507" pitchFamily="18" charset="2"/>
              </a:rPr>
              <a:t></a:t>
            </a:r>
            <a:r>
              <a:rPr lang="en-US" altLang="hu-HU" dirty="0"/>
              <a:t> </a:t>
            </a:r>
            <a:r>
              <a:rPr lang="en-US" altLang="hu-HU" i="1" dirty="0"/>
              <a:t>a</a:t>
            </a:r>
            <a:r>
              <a:rPr lang="en-US" altLang="hu-HU" dirty="0"/>
              <a:t>, then this limit may or may not exist and is called an </a:t>
            </a:r>
            <a:r>
              <a:rPr lang="en-US" altLang="hu-HU" b="1" dirty="0"/>
              <a:t>indeterminate form of type   </a:t>
            </a:r>
            <a:r>
              <a:rPr lang="en-US" altLang="hu-HU" dirty="0"/>
              <a:t>.</a:t>
            </a:r>
          </a:p>
        </p:txBody>
      </p:sp>
      <p:pic>
        <p:nvPicPr>
          <p:cNvPr id="136201"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46811" y="2200141"/>
            <a:ext cx="128587" cy="41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6202"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625" y="4191001"/>
            <a:ext cx="1169988"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6203"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94607" y="5232356"/>
            <a:ext cx="173038" cy="40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Kép 1"/>
          <p:cNvPicPr>
            <a:picLocks noChangeAspect="1"/>
          </p:cNvPicPr>
          <p:nvPr/>
        </p:nvPicPr>
        <p:blipFill>
          <a:blip r:embed="rId5"/>
          <a:stretch>
            <a:fillRect/>
          </a:stretch>
        </p:blipFill>
        <p:spPr>
          <a:xfrm>
            <a:off x="6967645" y="1827447"/>
            <a:ext cx="922322" cy="471986"/>
          </a:xfrm>
          <a:prstGeom prst="rect">
            <a:avLst/>
          </a:prstGeom>
        </p:spPr>
      </p:pic>
    </p:spTree>
    <p:extLst>
      <p:ext uri="{BB962C8B-B14F-4D97-AF65-F5344CB8AC3E}">
        <p14:creationId xmlns:p14="http://schemas.microsoft.com/office/powerpoint/2010/main" val="2553383842"/>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noFill/>
        </p:spPr>
        <p:txBody>
          <a:bodyPr/>
          <a:lstStyle/>
          <a:p>
            <a:r>
              <a:rPr lang="en-US" altLang="hu-HU" sz="3400"/>
              <a:t>Indeterminate Forms and l’Hospital’s Rule</a:t>
            </a:r>
          </a:p>
        </p:txBody>
      </p:sp>
      <p:sp>
        <p:nvSpPr>
          <p:cNvPr id="137219" name="Rectangle 3"/>
          <p:cNvSpPr>
            <a:spLocks noGrp="1" noChangeArrowheads="1"/>
          </p:cNvSpPr>
          <p:nvPr>
            <p:ph type="body" idx="1"/>
          </p:nvPr>
        </p:nvSpPr>
        <p:spPr>
          <a:noFill/>
        </p:spPr>
        <p:txBody>
          <a:bodyPr/>
          <a:lstStyle/>
          <a:p>
            <a:r>
              <a:rPr lang="en-US" altLang="hu-HU"/>
              <a:t>For rational functions, we can cancel common factors:</a:t>
            </a:r>
          </a:p>
          <a:p>
            <a:endParaRPr lang="en-US" altLang="hu-HU"/>
          </a:p>
          <a:p>
            <a:endParaRPr lang="en-US" altLang="hu-HU"/>
          </a:p>
          <a:p>
            <a:endParaRPr lang="en-US" altLang="hu-HU"/>
          </a:p>
          <a:p>
            <a:endParaRPr lang="en-US" altLang="hu-HU"/>
          </a:p>
          <a:p>
            <a:endParaRPr lang="en-US" altLang="hu-HU"/>
          </a:p>
          <a:p>
            <a:endParaRPr lang="en-US" altLang="hu-HU"/>
          </a:p>
          <a:p>
            <a:endParaRPr lang="en-US" altLang="hu-HU"/>
          </a:p>
          <a:p>
            <a:r>
              <a:rPr lang="en-US" altLang="hu-HU"/>
              <a:t>We used a geometric argument to show that</a:t>
            </a:r>
          </a:p>
        </p:txBody>
      </p:sp>
      <p:pic>
        <p:nvPicPr>
          <p:cNvPr id="13722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0038" y="2209801"/>
            <a:ext cx="3967162"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722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9263" y="3108326"/>
            <a:ext cx="1498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7227"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4025" y="3983038"/>
            <a:ext cx="566738" cy="665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7228"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02138" y="5702300"/>
            <a:ext cx="1617662"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5091548"/>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noFill/>
        </p:spPr>
        <p:txBody>
          <a:bodyPr/>
          <a:lstStyle/>
          <a:p>
            <a:r>
              <a:rPr lang="en-US" altLang="hu-HU" sz="3400" dirty="0"/>
              <a:t>Indeterminate Forms and </a:t>
            </a:r>
            <a:r>
              <a:rPr lang="en-US" altLang="hu-HU" sz="3400" dirty="0" err="1"/>
              <a:t>l’Hospital’s</a:t>
            </a:r>
            <a:r>
              <a:rPr lang="en-US" altLang="hu-HU" sz="3400" dirty="0"/>
              <a:t> Rule</a:t>
            </a:r>
          </a:p>
        </p:txBody>
      </p:sp>
      <p:sp>
        <p:nvSpPr>
          <p:cNvPr id="138243" name="Rectangle 3"/>
          <p:cNvSpPr>
            <a:spLocks noGrp="1" noChangeArrowheads="1"/>
          </p:cNvSpPr>
          <p:nvPr>
            <p:ph type="body" idx="1"/>
          </p:nvPr>
        </p:nvSpPr>
        <p:spPr>
          <a:noFill/>
        </p:spPr>
        <p:txBody>
          <a:bodyPr/>
          <a:lstStyle/>
          <a:p>
            <a:r>
              <a:rPr lang="en-US" altLang="hu-HU" dirty="0"/>
              <a:t>But these methods do not work for limits such as     </a:t>
            </a:r>
            <a:r>
              <a:rPr lang="hu-HU" altLang="hu-HU" dirty="0" smtClean="0"/>
              <a:t>         </a:t>
            </a:r>
            <a:r>
              <a:rPr lang="en-US" altLang="hu-HU" dirty="0" smtClean="0"/>
              <a:t>, </a:t>
            </a:r>
            <a:r>
              <a:rPr lang="en-US" altLang="hu-HU" dirty="0"/>
              <a:t>so in this section we introduce a systematic method, known as </a:t>
            </a:r>
            <a:r>
              <a:rPr lang="en-US" altLang="hu-HU" i="1" dirty="0" err="1"/>
              <a:t>l’Hospital’s</a:t>
            </a:r>
            <a:r>
              <a:rPr lang="en-US" altLang="hu-HU" i="1" dirty="0"/>
              <a:t> Rule, </a:t>
            </a:r>
            <a:r>
              <a:rPr lang="en-US" altLang="hu-HU" dirty="0"/>
              <a:t>for the evaluation of indeterminate forms.</a:t>
            </a:r>
          </a:p>
          <a:p>
            <a:endParaRPr lang="en-US" altLang="hu-HU" dirty="0"/>
          </a:p>
          <a:p>
            <a:r>
              <a:rPr lang="en-US" altLang="hu-HU" dirty="0"/>
              <a:t>Another situation in which a limit is not obvious occurs when we look for a horizontal asymptote of </a:t>
            </a:r>
            <a:r>
              <a:rPr lang="en-US" altLang="hu-HU" i="1" dirty="0"/>
              <a:t>F </a:t>
            </a:r>
            <a:r>
              <a:rPr lang="en-US" altLang="hu-HU" dirty="0"/>
              <a:t>and need to evaluate its limit at infinity:</a:t>
            </a:r>
          </a:p>
          <a:p>
            <a:endParaRPr lang="en-US" altLang="hu-HU" dirty="0"/>
          </a:p>
          <a:p>
            <a:endParaRPr lang="en-US" altLang="hu-HU" dirty="0"/>
          </a:p>
          <a:p>
            <a:endParaRPr lang="en-US" altLang="hu-HU" dirty="0"/>
          </a:p>
          <a:p>
            <a:r>
              <a:rPr lang="en-US" altLang="hu-HU" dirty="0"/>
              <a:t>It isn’t obvious how to evaluate this limit because both numerator and denominator become large as </a:t>
            </a:r>
            <a:r>
              <a:rPr lang="en-US" altLang="hu-HU" i="1" dirty="0"/>
              <a:t>x</a:t>
            </a:r>
            <a:r>
              <a:rPr lang="en-US" altLang="hu-HU" dirty="0"/>
              <a:t> </a:t>
            </a:r>
            <a:r>
              <a:rPr lang="en-US" altLang="hu-HU" dirty="0">
                <a:sym typeface="Symbol" panose="05050102010706020507" pitchFamily="18" charset="2"/>
              </a:rPr>
              <a:t></a:t>
            </a:r>
            <a:r>
              <a:rPr lang="en-US" altLang="hu-HU" dirty="0"/>
              <a:t>    .</a:t>
            </a:r>
          </a:p>
        </p:txBody>
      </p:sp>
      <p:pic>
        <p:nvPicPr>
          <p:cNvPr id="138249" name="Picture 9"/>
          <p:cNvPicPr>
            <a:picLocks noChangeAspect="1" noChangeArrowheads="1"/>
          </p:cNvPicPr>
          <p:nvPr/>
        </p:nvPicPr>
        <p:blipFill>
          <a:blip r:embed="rId2">
            <a:extLst>
              <a:ext uri="{28A0092B-C50C-407E-A947-70E740481C1C}">
                <a14:useLocalDpi xmlns:a14="http://schemas.microsoft.com/office/drawing/2010/main" val="0"/>
              </a:ext>
            </a:extLst>
          </a:blip>
          <a:srcRect l="38235"/>
          <a:stretch>
            <a:fillRect/>
          </a:stretch>
        </p:blipFill>
        <p:spPr bwMode="auto">
          <a:xfrm>
            <a:off x="5410200" y="5666582"/>
            <a:ext cx="338137" cy="214312"/>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8250"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3468" y="4140201"/>
            <a:ext cx="1371600" cy="688975"/>
          </a:xfrm>
          <a:prstGeom prst="rect">
            <a:avLst/>
          </a:prstGeom>
          <a:noFill/>
          <a:extLst>
            <a:ext uri="{909E8E84-426E-40DD-AFC4-6F175D3DCCD1}">
              <a14:hiddenFill xmlns:a14="http://schemas.microsoft.com/office/drawing/2010/main">
                <a:solidFill>
                  <a:srgbClr val="FFFFFF"/>
                </a:solidFill>
              </a14:hiddenFill>
            </a:ext>
          </a:extLst>
        </p:spPr>
      </p:pic>
      <p:pic>
        <p:nvPicPr>
          <p:cNvPr id="2" name="Kép 1"/>
          <p:cNvPicPr>
            <a:picLocks noChangeAspect="1"/>
          </p:cNvPicPr>
          <p:nvPr/>
        </p:nvPicPr>
        <p:blipFill>
          <a:blip r:embed="rId4"/>
          <a:stretch>
            <a:fillRect/>
          </a:stretch>
        </p:blipFill>
        <p:spPr>
          <a:xfrm>
            <a:off x="7304315" y="1280159"/>
            <a:ext cx="1298561" cy="664522"/>
          </a:xfrm>
          <a:prstGeom prst="rect">
            <a:avLst/>
          </a:prstGeom>
        </p:spPr>
      </p:pic>
    </p:spTree>
    <p:extLst>
      <p:ext uri="{BB962C8B-B14F-4D97-AF65-F5344CB8AC3E}">
        <p14:creationId xmlns:p14="http://schemas.microsoft.com/office/powerpoint/2010/main" val="3825243218"/>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noFill/>
        </p:spPr>
        <p:txBody>
          <a:bodyPr/>
          <a:lstStyle/>
          <a:p>
            <a:r>
              <a:rPr lang="en-US" altLang="hu-HU" sz="3400"/>
              <a:t>Indeterminate Forms and l’Hospital’s Rule</a:t>
            </a:r>
          </a:p>
        </p:txBody>
      </p:sp>
      <p:sp>
        <p:nvSpPr>
          <p:cNvPr id="139267" name="Rectangle 3"/>
          <p:cNvSpPr>
            <a:spLocks noGrp="1" noChangeArrowheads="1"/>
          </p:cNvSpPr>
          <p:nvPr>
            <p:ph type="body" idx="1"/>
          </p:nvPr>
        </p:nvSpPr>
        <p:spPr>
          <a:noFill/>
        </p:spPr>
        <p:txBody>
          <a:bodyPr/>
          <a:lstStyle/>
          <a:p>
            <a:r>
              <a:rPr lang="en-US" altLang="hu-HU" dirty="0"/>
              <a:t>There is a struggle between numerator and denominator. If the numerator wins, the limit will be     ; if the denominator wins, the answer will be 0. Or there may be some compromise, in which case the answer will be some finite positive number.</a:t>
            </a:r>
          </a:p>
          <a:p>
            <a:endParaRPr lang="en-US" altLang="hu-HU" sz="1600" dirty="0"/>
          </a:p>
          <a:p>
            <a:r>
              <a:rPr lang="en-US" altLang="hu-HU" dirty="0"/>
              <a:t>In general, if we have a limit of the form</a:t>
            </a:r>
          </a:p>
          <a:p>
            <a:endParaRPr lang="en-US" altLang="hu-HU" dirty="0"/>
          </a:p>
          <a:p>
            <a:endParaRPr lang="en-US" altLang="hu-HU" dirty="0"/>
          </a:p>
          <a:p>
            <a:endParaRPr lang="en-US" altLang="hu-HU" sz="1500" dirty="0"/>
          </a:p>
          <a:p>
            <a:r>
              <a:rPr lang="en-US" altLang="hu-HU" dirty="0"/>
              <a:t>where both </a:t>
            </a:r>
            <a:r>
              <a:rPr lang="en-US" altLang="hu-HU" i="1" dirty="0"/>
              <a:t>f</a:t>
            </a:r>
            <a:r>
              <a:rPr lang="en-US" altLang="hu-HU" sz="400" dirty="0"/>
              <a:t> </a:t>
            </a:r>
            <a:r>
              <a:rPr lang="en-US" altLang="hu-HU" dirty="0"/>
              <a:t>(</a:t>
            </a:r>
            <a:r>
              <a:rPr lang="en-US" altLang="hu-HU" i="1" dirty="0"/>
              <a:t>x</a:t>
            </a:r>
            <a:r>
              <a:rPr lang="en-US" altLang="hu-HU" dirty="0"/>
              <a:t>) </a:t>
            </a:r>
            <a:r>
              <a:rPr lang="en-US" altLang="hu-HU" dirty="0">
                <a:sym typeface="Symbol" panose="05050102010706020507" pitchFamily="18" charset="2"/>
              </a:rPr>
              <a:t></a:t>
            </a:r>
            <a:r>
              <a:rPr lang="en-US" altLang="hu-HU" dirty="0"/>
              <a:t>     (or –     ) and </a:t>
            </a:r>
            <a:r>
              <a:rPr lang="en-US" altLang="hu-HU" i="1" dirty="0"/>
              <a:t>g</a:t>
            </a:r>
            <a:r>
              <a:rPr lang="en-US" altLang="hu-HU" sz="400" i="1" dirty="0"/>
              <a:t> </a:t>
            </a:r>
            <a:r>
              <a:rPr lang="en-US" altLang="hu-HU" dirty="0"/>
              <a:t>(</a:t>
            </a:r>
            <a:r>
              <a:rPr lang="en-US" altLang="hu-HU" i="1" dirty="0"/>
              <a:t>x</a:t>
            </a:r>
            <a:r>
              <a:rPr lang="en-US" altLang="hu-HU" dirty="0"/>
              <a:t>) </a:t>
            </a:r>
            <a:r>
              <a:rPr lang="en-US" altLang="hu-HU" dirty="0">
                <a:sym typeface="Symbol" panose="05050102010706020507" pitchFamily="18" charset="2"/>
              </a:rPr>
              <a:t></a:t>
            </a:r>
            <a:r>
              <a:rPr lang="en-US" altLang="hu-HU" dirty="0"/>
              <a:t>     (or –     ), then the limit may or may not exist and is called an </a:t>
            </a:r>
            <a:r>
              <a:rPr lang="en-US" altLang="hu-HU" b="1" dirty="0"/>
              <a:t>indeterminate form of type</a:t>
            </a:r>
            <a:r>
              <a:rPr lang="en-US" altLang="hu-HU" dirty="0"/>
              <a:t>     /    .</a:t>
            </a:r>
          </a:p>
        </p:txBody>
      </p:sp>
      <p:pic>
        <p:nvPicPr>
          <p:cNvPr id="139269" name="Picture 5"/>
          <p:cNvPicPr>
            <a:picLocks noChangeAspect="1" noChangeArrowheads="1"/>
          </p:cNvPicPr>
          <p:nvPr/>
        </p:nvPicPr>
        <p:blipFill>
          <a:blip r:embed="rId2">
            <a:extLst>
              <a:ext uri="{28A0092B-C50C-407E-A947-70E740481C1C}">
                <a14:useLocalDpi xmlns:a14="http://schemas.microsoft.com/office/drawing/2010/main" val="0"/>
              </a:ext>
            </a:extLst>
          </a:blip>
          <a:srcRect l="38235"/>
          <a:stretch>
            <a:fillRect/>
          </a:stretch>
        </p:blipFill>
        <p:spPr bwMode="auto">
          <a:xfrm>
            <a:off x="2769326" y="1953850"/>
            <a:ext cx="338138" cy="214312"/>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927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7038" y="3050382"/>
            <a:ext cx="1179513" cy="757238"/>
          </a:xfrm>
          <a:prstGeom prst="rect">
            <a:avLst/>
          </a:prstGeom>
          <a:noFill/>
          <a:extLst>
            <a:ext uri="{909E8E84-426E-40DD-AFC4-6F175D3DCCD1}">
              <a14:hiddenFill xmlns:a14="http://schemas.microsoft.com/office/drawing/2010/main">
                <a:solidFill>
                  <a:srgbClr val="FFFFFF"/>
                </a:solidFill>
              </a14:hiddenFill>
            </a:ext>
          </a:extLst>
        </p:spPr>
      </p:pic>
      <p:pic>
        <p:nvPicPr>
          <p:cNvPr id="139273" name="Picture 9"/>
          <p:cNvPicPr>
            <a:picLocks noChangeAspect="1" noChangeArrowheads="1"/>
          </p:cNvPicPr>
          <p:nvPr/>
        </p:nvPicPr>
        <p:blipFill>
          <a:blip r:embed="rId2">
            <a:extLst>
              <a:ext uri="{28A0092B-C50C-407E-A947-70E740481C1C}">
                <a14:useLocalDpi xmlns:a14="http://schemas.microsoft.com/office/drawing/2010/main" val="0"/>
              </a:ext>
            </a:extLst>
          </a:blip>
          <a:srcRect l="38235"/>
          <a:stretch>
            <a:fillRect/>
          </a:stretch>
        </p:blipFill>
        <p:spPr bwMode="auto">
          <a:xfrm>
            <a:off x="7372826" y="4998245"/>
            <a:ext cx="338138" cy="214312"/>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9274" name="Picture 10"/>
          <p:cNvPicPr>
            <a:picLocks noChangeAspect="1" noChangeArrowheads="1"/>
          </p:cNvPicPr>
          <p:nvPr/>
        </p:nvPicPr>
        <p:blipFill>
          <a:blip r:embed="rId2">
            <a:extLst>
              <a:ext uri="{28A0092B-C50C-407E-A947-70E740481C1C}">
                <a14:useLocalDpi xmlns:a14="http://schemas.microsoft.com/office/drawing/2010/main" val="0"/>
              </a:ext>
            </a:extLst>
          </a:blip>
          <a:srcRect l="38235"/>
          <a:stretch>
            <a:fillRect/>
          </a:stretch>
        </p:blipFill>
        <p:spPr bwMode="auto">
          <a:xfrm>
            <a:off x="6269831" y="5033555"/>
            <a:ext cx="338138" cy="214312"/>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9275" name="Picture 11"/>
          <p:cNvPicPr>
            <a:picLocks noChangeAspect="1" noChangeArrowheads="1"/>
          </p:cNvPicPr>
          <p:nvPr/>
        </p:nvPicPr>
        <p:blipFill>
          <a:blip r:embed="rId2">
            <a:extLst>
              <a:ext uri="{28A0092B-C50C-407E-A947-70E740481C1C}">
                <a14:useLocalDpi xmlns:a14="http://schemas.microsoft.com/office/drawing/2010/main" val="0"/>
              </a:ext>
            </a:extLst>
          </a:blip>
          <a:srcRect l="38235"/>
          <a:stretch>
            <a:fillRect/>
          </a:stretch>
        </p:blipFill>
        <p:spPr bwMode="auto">
          <a:xfrm>
            <a:off x="8507730" y="5381625"/>
            <a:ext cx="338138" cy="214313"/>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9276" name="Picture 12"/>
          <p:cNvPicPr>
            <a:picLocks noChangeAspect="1" noChangeArrowheads="1"/>
          </p:cNvPicPr>
          <p:nvPr/>
        </p:nvPicPr>
        <p:blipFill>
          <a:blip r:embed="rId2">
            <a:extLst>
              <a:ext uri="{28A0092B-C50C-407E-A947-70E740481C1C}">
                <a14:useLocalDpi xmlns:a14="http://schemas.microsoft.com/office/drawing/2010/main" val="0"/>
              </a:ext>
            </a:extLst>
          </a:blip>
          <a:srcRect l="38235"/>
          <a:stretch>
            <a:fillRect/>
          </a:stretch>
        </p:blipFill>
        <p:spPr bwMode="auto">
          <a:xfrm>
            <a:off x="8052435" y="5381625"/>
            <a:ext cx="338138" cy="214312"/>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9277" name="Picture 13"/>
          <p:cNvPicPr>
            <a:picLocks noChangeAspect="1" noChangeArrowheads="1"/>
          </p:cNvPicPr>
          <p:nvPr/>
        </p:nvPicPr>
        <p:blipFill>
          <a:blip r:embed="rId2">
            <a:extLst>
              <a:ext uri="{28A0092B-C50C-407E-A947-70E740481C1C}">
                <a14:useLocalDpi xmlns:a14="http://schemas.microsoft.com/office/drawing/2010/main" val="0"/>
              </a:ext>
            </a:extLst>
          </a:blip>
          <a:srcRect l="38235"/>
          <a:stretch>
            <a:fillRect/>
          </a:stretch>
        </p:blipFill>
        <p:spPr bwMode="auto">
          <a:xfrm>
            <a:off x="4207739" y="5011784"/>
            <a:ext cx="338137" cy="214312"/>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9278" name="Picture 14"/>
          <p:cNvPicPr>
            <a:picLocks noChangeAspect="1" noChangeArrowheads="1"/>
          </p:cNvPicPr>
          <p:nvPr/>
        </p:nvPicPr>
        <p:blipFill>
          <a:blip r:embed="rId2">
            <a:extLst>
              <a:ext uri="{28A0092B-C50C-407E-A947-70E740481C1C}">
                <a14:useLocalDpi xmlns:a14="http://schemas.microsoft.com/office/drawing/2010/main" val="0"/>
              </a:ext>
            </a:extLst>
          </a:blip>
          <a:srcRect l="38235"/>
          <a:stretch>
            <a:fillRect/>
          </a:stretch>
        </p:blipFill>
        <p:spPr bwMode="auto">
          <a:xfrm flipV="1">
            <a:off x="3211014" y="5055326"/>
            <a:ext cx="338138" cy="17077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600445806"/>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a:noFill/>
        </p:spPr>
        <p:txBody>
          <a:bodyPr/>
          <a:lstStyle/>
          <a:p>
            <a:r>
              <a:rPr lang="en-US" altLang="hu-HU" sz="3400"/>
              <a:t>Indeterminate Forms and l’Hospital’s Rule</a:t>
            </a:r>
          </a:p>
        </p:txBody>
      </p:sp>
      <p:sp>
        <p:nvSpPr>
          <p:cNvPr id="161795" name="Rectangle 3"/>
          <p:cNvSpPr>
            <a:spLocks noGrp="1" noChangeArrowheads="1"/>
          </p:cNvSpPr>
          <p:nvPr>
            <p:ph type="body" idx="1"/>
          </p:nvPr>
        </p:nvSpPr>
        <p:spPr>
          <a:noFill/>
        </p:spPr>
        <p:txBody>
          <a:bodyPr/>
          <a:lstStyle/>
          <a:p>
            <a:r>
              <a:rPr lang="en-US" altLang="hu-HU" dirty="0"/>
              <a:t>This type of limit can be evaluated for certain functions, including rational functions, by dividing numerator and denominator by the highest power of that occurs in the denominator. For instance,</a:t>
            </a:r>
          </a:p>
          <a:p>
            <a:endParaRPr lang="en-US" altLang="hu-HU" dirty="0"/>
          </a:p>
          <a:p>
            <a:endParaRPr lang="en-US" altLang="hu-HU" dirty="0"/>
          </a:p>
          <a:p>
            <a:endParaRPr lang="en-US" altLang="hu-HU" dirty="0"/>
          </a:p>
          <a:p>
            <a:endParaRPr lang="en-US" altLang="hu-HU" dirty="0"/>
          </a:p>
          <a:p>
            <a:endParaRPr lang="en-US" altLang="hu-HU" dirty="0"/>
          </a:p>
          <a:p>
            <a:r>
              <a:rPr lang="en-US" altLang="hu-HU" dirty="0"/>
              <a:t>This method does not work for limits such as    </a:t>
            </a:r>
            <a:r>
              <a:rPr lang="hu-HU" altLang="hu-HU" dirty="0" smtClean="0"/>
              <a:t>              </a:t>
            </a:r>
            <a:r>
              <a:rPr lang="en-US" altLang="hu-HU" dirty="0" smtClean="0"/>
              <a:t> .</a:t>
            </a:r>
            <a:r>
              <a:rPr lang="hu-HU" altLang="hu-HU" dirty="0" smtClean="0"/>
              <a:t>   </a:t>
            </a:r>
            <a:endParaRPr lang="en-US" altLang="hu-HU" dirty="0"/>
          </a:p>
        </p:txBody>
      </p:sp>
      <p:pic>
        <p:nvPicPr>
          <p:cNvPr id="161804"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3048001"/>
            <a:ext cx="3638550" cy="167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1805"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3581401"/>
            <a:ext cx="1123950" cy="74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1806"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8601" y="3657600"/>
            <a:ext cx="557213" cy="67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Kép 1"/>
          <p:cNvPicPr>
            <a:picLocks noChangeAspect="1"/>
          </p:cNvPicPr>
          <p:nvPr/>
        </p:nvPicPr>
        <p:blipFill>
          <a:blip r:embed="rId5"/>
          <a:stretch>
            <a:fillRect/>
          </a:stretch>
        </p:blipFill>
        <p:spPr>
          <a:xfrm>
            <a:off x="6848296" y="4721226"/>
            <a:ext cx="1371719" cy="688908"/>
          </a:xfrm>
          <a:prstGeom prst="rect">
            <a:avLst/>
          </a:prstGeom>
        </p:spPr>
      </p:pic>
    </p:spTree>
    <p:extLst>
      <p:ext uri="{BB962C8B-B14F-4D97-AF65-F5344CB8AC3E}">
        <p14:creationId xmlns:p14="http://schemas.microsoft.com/office/powerpoint/2010/main" val="348179366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966069" y="365587"/>
            <a:ext cx="9561464" cy="584775"/>
          </a:xfrm>
          <a:prstGeom prst="rect">
            <a:avLst/>
          </a:prstGeom>
          <a:noFill/>
        </p:spPr>
        <p:txBody>
          <a:bodyPr wrap="none" rtlCol="0">
            <a:spAutoFit/>
          </a:bodyPr>
          <a:lstStyle/>
          <a:p>
            <a:r>
              <a:rPr lang="hu-HU" sz="3200" dirty="0" err="1" smtClean="0">
                <a:solidFill>
                  <a:srgbClr val="FF0000"/>
                </a:solidFill>
              </a:rPr>
              <a:t>Equation</a:t>
            </a:r>
            <a:r>
              <a:rPr lang="hu-HU" sz="3200" dirty="0" smtClean="0">
                <a:solidFill>
                  <a:srgbClr val="FF0000"/>
                </a:solidFill>
              </a:rPr>
              <a:t> of </a:t>
            </a:r>
            <a:r>
              <a:rPr lang="hu-HU" sz="3200" dirty="0" err="1" smtClean="0">
                <a:solidFill>
                  <a:srgbClr val="FF0000"/>
                </a:solidFill>
              </a:rPr>
              <a:t>the</a:t>
            </a:r>
            <a:r>
              <a:rPr lang="hu-HU" sz="3200" dirty="0" smtClean="0">
                <a:solidFill>
                  <a:srgbClr val="FF0000"/>
                </a:solidFill>
              </a:rPr>
              <a:t> </a:t>
            </a:r>
            <a:r>
              <a:rPr lang="hu-HU" sz="3200" dirty="0" err="1" smtClean="0">
                <a:solidFill>
                  <a:srgbClr val="FF0000"/>
                </a:solidFill>
              </a:rPr>
              <a:t>tangent</a:t>
            </a:r>
            <a:r>
              <a:rPr lang="hu-HU" sz="3200" dirty="0" smtClean="0">
                <a:solidFill>
                  <a:srgbClr val="FF0000"/>
                </a:solidFill>
              </a:rPr>
              <a:t> line </a:t>
            </a:r>
            <a:r>
              <a:rPr lang="hu-HU" sz="3200" dirty="0" err="1" smtClean="0">
                <a:solidFill>
                  <a:srgbClr val="FF0000"/>
                </a:solidFill>
              </a:rPr>
              <a:t>to</a:t>
            </a:r>
            <a:r>
              <a:rPr lang="hu-HU" sz="3200" dirty="0" smtClean="0">
                <a:solidFill>
                  <a:srgbClr val="FF0000"/>
                </a:solidFill>
              </a:rPr>
              <a:t> </a:t>
            </a:r>
            <a:r>
              <a:rPr lang="hu-HU" sz="3200" dirty="0" err="1" smtClean="0">
                <a:solidFill>
                  <a:srgbClr val="FF0000"/>
                </a:solidFill>
              </a:rPr>
              <a:t>the</a:t>
            </a:r>
            <a:r>
              <a:rPr lang="hu-HU" sz="3200" dirty="0" smtClean="0">
                <a:solidFill>
                  <a:srgbClr val="FF0000"/>
                </a:solidFill>
              </a:rPr>
              <a:t> </a:t>
            </a:r>
            <a:r>
              <a:rPr lang="hu-HU" sz="3200" dirty="0" err="1" smtClean="0">
                <a:solidFill>
                  <a:srgbClr val="FF0000"/>
                </a:solidFill>
              </a:rPr>
              <a:t>graph</a:t>
            </a:r>
            <a:r>
              <a:rPr lang="hu-HU" sz="3200" dirty="0" smtClean="0">
                <a:solidFill>
                  <a:srgbClr val="FF0000"/>
                </a:solidFill>
              </a:rPr>
              <a:t> of </a:t>
            </a:r>
            <a:r>
              <a:rPr lang="hu-HU" sz="3200" dirty="0" err="1" smtClean="0">
                <a:solidFill>
                  <a:srgbClr val="FF0000"/>
                </a:solidFill>
              </a:rPr>
              <a:t>the</a:t>
            </a:r>
            <a:r>
              <a:rPr lang="hu-HU" sz="3200" dirty="0" smtClean="0">
                <a:solidFill>
                  <a:srgbClr val="FF0000"/>
                </a:solidFill>
              </a:rPr>
              <a:t> </a:t>
            </a:r>
            <a:r>
              <a:rPr lang="hu-HU" sz="3200" dirty="0" err="1" smtClean="0">
                <a:solidFill>
                  <a:srgbClr val="FF0000"/>
                </a:solidFill>
              </a:rPr>
              <a:t>function</a:t>
            </a:r>
            <a:endParaRPr lang="hu-HU" sz="3200" dirty="0">
              <a:solidFill>
                <a:srgbClr val="FF0000"/>
              </a:solidFill>
            </a:endParaRPr>
          </a:p>
        </p:txBody>
      </p:sp>
      <p:pic>
        <p:nvPicPr>
          <p:cNvPr id="3" name="Kép 2"/>
          <p:cNvPicPr>
            <a:picLocks noChangeAspect="1"/>
          </p:cNvPicPr>
          <p:nvPr/>
        </p:nvPicPr>
        <p:blipFill>
          <a:blip r:embed="rId2"/>
          <a:stretch>
            <a:fillRect/>
          </a:stretch>
        </p:blipFill>
        <p:spPr>
          <a:xfrm>
            <a:off x="2932233" y="1303826"/>
            <a:ext cx="5051181" cy="2912848"/>
          </a:xfrm>
          <a:prstGeom prst="rect">
            <a:avLst/>
          </a:prstGeom>
        </p:spPr>
      </p:pic>
      <mc:AlternateContent xmlns:mc="http://schemas.openxmlformats.org/markup-compatibility/2006" xmlns:a14="http://schemas.microsoft.com/office/drawing/2010/main">
        <mc:Choice Requires="a14">
          <p:sp>
            <p:nvSpPr>
              <p:cNvPr id="4" name="Szövegdoboz 3"/>
              <p:cNvSpPr txBox="1"/>
              <p:nvPr/>
            </p:nvSpPr>
            <p:spPr>
              <a:xfrm>
                <a:off x="321300" y="4412231"/>
                <a:ext cx="11522321" cy="461665"/>
              </a:xfrm>
              <a:prstGeom prst="rect">
                <a:avLst/>
              </a:prstGeom>
              <a:noFill/>
            </p:spPr>
            <p:txBody>
              <a:bodyPr wrap="none" rtlCol="0">
                <a:spAutoFit/>
              </a:bodyPr>
              <a:lstStyle/>
              <a:p>
                <a:r>
                  <a:rPr lang="hu-HU" sz="2400" dirty="0" smtClean="0"/>
                  <a:t>The </a:t>
                </a:r>
                <a:r>
                  <a:rPr lang="hu-HU" sz="2400" dirty="0" err="1" smtClean="0"/>
                  <a:t>equation</a:t>
                </a:r>
                <a:r>
                  <a:rPr lang="hu-HU" sz="2400" dirty="0" smtClean="0"/>
                  <a:t> of </a:t>
                </a:r>
                <a:r>
                  <a:rPr lang="hu-HU" sz="2400" dirty="0" err="1" smtClean="0"/>
                  <a:t>the</a:t>
                </a:r>
                <a:r>
                  <a:rPr lang="hu-HU" sz="2400" dirty="0" smtClean="0"/>
                  <a:t> line </a:t>
                </a:r>
                <a:r>
                  <a:rPr lang="hu-HU" sz="2400" dirty="0" err="1" smtClean="0"/>
                  <a:t>passing</a:t>
                </a:r>
                <a:r>
                  <a:rPr lang="hu-HU" sz="2400" dirty="0" smtClean="0"/>
                  <a:t> </a:t>
                </a:r>
                <a:r>
                  <a:rPr lang="hu-HU" sz="2400" dirty="0" err="1" smtClean="0"/>
                  <a:t>through</a:t>
                </a:r>
                <a:r>
                  <a:rPr lang="hu-HU" sz="2400" dirty="0" smtClean="0"/>
                  <a:t> </a:t>
                </a:r>
                <a:r>
                  <a:rPr lang="hu-HU" sz="2400" dirty="0" err="1" smtClean="0"/>
                  <a:t>the</a:t>
                </a:r>
                <a:r>
                  <a:rPr lang="hu-HU" sz="2400" dirty="0" smtClean="0"/>
                  <a:t> </a:t>
                </a:r>
                <a:r>
                  <a:rPr lang="hu-HU" sz="2400" dirty="0" err="1" smtClean="0"/>
                  <a:t>point</a:t>
                </a:r>
                <a:r>
                  <a:rPr lang="hu-HU" sz="2400" dirty="0" smtClean="0"/>
                  <a:t> </a:t>
                </a:r>
                <a14:m>
                  <m:oMath xmlns:m="http://schemas.openxmlformats.org/officeDocument/2006/math">
                    <m:d>
                      <m:dPr>
                        <m:ctrlPr>
                          <a:rPr lang="hu-HU" sz="2400" i="1" smtClean="0">
                            <a:latin typeface="Cambria Math" panose="02040503050406030204" pitchFamily="18" charset="0"/>
                          </a:rPr>
                        </m:ctrlPr>
                      </m:dPr>
                      <m:e>
                        <m:sSub>
                          <m:sSubPr>
                            <m:ctrlPr>
                              <a:rPr lang="hu-HU" sz="2400" i="1" smtClean="0">
                                <a:latin typeface="Cambria Math" panose="02040503050406030204" pitchFamily="18" charset="0"/>
                              </a:rPr>
                            </m:ctrlPr>
                          </m:sSubPr>
                          <m:e>
                            <m:r>
                              <a:rPr lang="hu-HU" sz="2400" b="0" i="1" smtClean="0">
                                <a:latin typeface="Cambria Math" panose="02040503050406030204" pitchFamily="18" charset="0"/>
                              </a:rPr>
                              <m:t>𝑥</m:t>
                            </m:r>
                          </m:e>
                          <m:sub>
                            <m:r>
                              <a:rPr lang="hu-HU" sz="2400" b="0" i="1" smtClean="0">
                                <a:latin typeface="Cambria Math" panose="02040503050406030204" pitchFamily="18" charset="0"/>
                              </a:rPr>
                              <m:t>0</m:t>
                            </m:r>
                          </m:sub>
                        </m:sSub>
                        <m:r>
                          <a:rPr lang="hu-HU" sz="2400" b="0" i="1" smtClean="0">
                            <a:latin typeface="Cambria Math" panose="02040503050406030204" pitchFamily="18" charset="0"/>
                          </a:rPr>
                          <m:t>,</m:t>
                        </m:r>
                        <m:sSub>
                          <m:sSubPr>
                            <m:ctrlPr>
                              <a:rPr lang="hu-HU" sz="2400" b="0" i="1" smtClean="0">
                                <a:latin typeface="Cambria Math" panose="02040503050406030204" pitchFamily="18" charset="0"/>
                              </a:rPr>
                            </m:ctrlPr>
                          </m:sSubPr>
                          <m:e>
                            <m:r>
                              <a:rPr lang="hu-HU" sz="2400" b="0" i="1" smtClean="0">
                                <a:latin typeface="Cambria Math" panose="02040503050406030204" pitchFamily="18" charset="0"/>
                              </a:rPr>
                              <m:t>𝑦</m:t>
                            </m:r>
                          </m:e>
                          <m:sub>
                            <m:r>
                              <a:rPr lang="hu-HU" sz="2400" b="0" i="1" smtClean="0">
                                <a:latin typeface="Cambria Math" panose="02040503050406030204" pitchFamily="18" charset="0"/>
                              </a:rPr>
                              <m:t>0</m:t>
                            </m:r>
                          </m:sub>
                        </m:sSub>
                      </m:e>
                    </m:d>
                  </m:oMath>
                </a14:m>
                <a:r>
                  <a:rPr lang="hu-HU" sz="2400" dirty="0" smtClean="0"/>
                  <a:t> and </a:t>
                </a:r>
                <a:r>
                  <a:rPr lang="hu-HU" sz="2400" dirty="0" err="1" smtClean="0"/>
                  <a:t>having</a:t>
                </a:r>
                <a:r>
                  <a:rPr lang="hu-HU" sz="2400" dirty="0" smtClean="0"/>
                  <a:t> </a:t>
                </a:r>
                <a:r>
                  <a:rPr lang="hu-HU" sz="2400" dirty="0" err="1" smtClean="0"/>
                  <a:t>slope</a:t>
                </a:r>
                <a:r>
                  <a:rPr lang="hu-HU" sz="2400" dirty="0" smtClean="0"/>
                  <a:t> </a:t>
                </a:r>
                <a14:m>
                  <m:oMath xmlns:m="http://schemas.openxmlformats.org/officeDocument/2006/math">
                    <m:r>
                      <a:rPr lang="hu-HU" sz="2400" b="0" i="1" smtClean="0">
                        <a:latin typeface="Cambria Math" panose="02040503050406030204" pitchFamily="18" charset="0"/>
                      </a:rPr>
                      <m:t>𝑚</m:t>
                    </m:r>
                    <m:r>
                      <a:rPr lang="hu-HU" sz="2400" b="0" i="1" smtClean="0">
                        <a:latin typeface="Cambria Math" panose="02040503050406030204" pitchFamily="18" charset="0"/>
                      </a:rPr>
                      <m:t>=</m:t>
                    </m:r>
                    <m:sSup>
                      <m:sSupPr>
                        <m:ctrlPr>
                          <a:rPr lang="hu-HU" sz="2400" b="0" i="1" smtClean="0">
                            <a:latin typeface="Cambria Math" panose="02040503050406030204" pitchFamily="18" charset="0"/>
                          </a:rPr>
                        </m:ctrlPr>
                      </m:sSupPr>
                      <m:e>
                        <m:r>
                          <a:rPr lang="hu-HU" sz="2400" b="0" i="1" smtClean="0">
                            <a:latin typeface="Cambria Math" panose="02040503050406030204" pitchFamily="18" charset="0"/>
                          </a:rPr>
                          <m:t>𝑓</m:t>
                        </m:r>
                      </m:e>
                      <m:sup>
                        <m:r>
                          <a:rPr lang="hu-HU" sz="2400" b="0" i="1" smtClean="0">
                            <a:latin typeface="Cambria Math" panose="02040503050406030204" pitchFamily="18" charset="0"/>
                          </a:rPr>
                          <m:t>′</m:t>
                        </m:r>
                      </m:sup>
                    </m:sSup>
                    <m:d>
                      <m:dPr>
                        <m:ctrlPr>
                          <a:rPr lang="hu-HU" sz="2400" b="0" i="1" smtClean="0">
                            <a:latin typeface="Cambria Math" panose="02040503050406030204" pitchFamily="18" charset="0"/>
                          </a:rPr>
                        </m:ctrlPr>
                      </m:dPr>
                      <m:e>
                        <m:sSub>
                          <m:sSubPr>
                            <m:ctrlPr>
                              <a:rPr lang="hu-HU" sz="2400" b="0" i="1" smtClean="0">
                                <a:latin typeface="Cambria Math" panose="02040503050406030204" pitchFamily="18" charset="0"/>
                              </a:rPr>
                            </m:ctrlPr>
                          </m:sSubPr>
                          <m:e>
                            <m:r>
                              <a:rPr lang="hu-HU" sz="2400" b="0" i="1" smtClean="0">
                                <a:latin typeface="Cambria Math" panose="02040503050406030204" pitchFamily="18" charset="0"/>
                              </a:rPr>
                              <m:t>𝑥</m:t>
                            </m:r>
                          </m:e>
                          <m:sub>
                            <m:r>
                              <a:rPr lang="hu-HU" sz="2400" b="0" i="1" smtClean="0">
                                <a:latin typeface="Cambria Math" panose="02040503050406030204" pitchFamily="18" charset="0"/>
                              </a:rPr>
                              <m:t>0</m:t>
                            </m:r>
                          </m:sub>
                        </m:sSub>
                      </m:e>
                    </m:d>
                    <m:r>
                      <a:rPr lang="hu-HU" sz="2400" b="0" i="1" smtClean="0">
                        <a:latin typeface="Cambria Math" panose="02040503050406030204" pitchFamily="18" charset="0"/>
                      </a:rPr>
                      <m:t> </m:t>
                    </m:r>
                    <m:r>
                      <m:rPr>
                        <m:sty m:val="p"/>
                      </m:rPr>
                      <a:rPr lang="hu-HU" sz="2400" b="0" i="0" smtClean="0">
                        <a:latin typeface="Cambria Math" panose="02040503050406030204" pitchFamily="18" charset="0"/>
                      </a:rPr>
                      <m:t>is</m:t>
                    </m:r>
                  </m:oMath>
                </a14:m>
                <a:endParaRPr lang="hu-HU" sz="2400" dirty="0"/>
              </a:p>
            </p:txBody>
          </p:sp>
        </mc:Choice>
        <mc:Fallback xmlns="">
          <p:sp>
            <p:nvSpPr>
              <p:cNvPr id="4" name="Szövegdoboz 3"/>
              <p:cNvSpPr txBox="1">
                <a:spLocks noRot="1" noChangeAspect="1" noMove="1" noResize="1" noEditPoints="1" noAdjustHandles="1" noChangeArrowheads="1" noChangeShapeType="1" noTextEdit="1"/>
              </p:cNvSpPr>
              <p:nvPr/>
            </p:nvSpPr>
            <p:spPr>
              <a:xfrm>
                <a:off x="321300" y="4412231"/>
                <a:ext cx="11522321" cy="461665"/>
              </a:xfrm>
              <a:prstGeom prst="rect">
                <a:avLst/>
              </a:prstGeom>
              <a:blipFill>
                <a:blip r:embed="rId3"/>
                <a:stretch>
                  <a:fillRect l="-847" t="-10526" b="-28947"/>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5" name="Szövegdoboz 4"/>
              <p:cNvSpPr txBox="1"/>
              <p:nvPr/>
            </p:nvSpPr>
            <p:spPr>
              <a:xfrm>
                <a:off x="2510203" y="5484228"/>
                <a:ext cx="669567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2400" b="0" i="1" smtClean="0">
                          <a:latin typeface="Cambria Math" panose="02040503050406030204" pitchFamily="18" charset="0"/>
                        </a:rPr>
                        <m:t>𝑦</m:t>
                      </m:r>
                      <m:r>
                        <a:rPr lang="hu-HU" sz="2400" b="0" i="1" smtClean="0">
                          <a:latin typeface="Cambria Math" panose="02040503050406030204" pitchFamily="18" charset="0"/>
                        </a:rPr>
                        <m:t>=</m:t>
                      </m:r>
                      <m:sSup>
                        <m:sSupPr>
                          <m:ctrlPr>
                            <a:rPr lang="hu-HU" sz="2400" b="0" i="1" smtClean="0">
                              <a:latin typeface="Cambria Math" panose="02040503050406030204" pitchFamily="18" charset="0"/>
                            </a:rPr>
                          </m:ctrlPr>
                        </m:sSupPr>
                        <m:e>
                          <m:r>
                            <a:rPr lang="hu-HU" sz="2400" b="0" i="1" smtClean="0">
                              <a:latin typeface="Cambria Math" panose="02040503050406030204" pitchFamily="18" charset="0"/>
                            </a:rPr>
                            <m:t>𝑓</m:t>
                          </m:r>
                        </m:e>
                        <m:sup>
                          <m:r>
                            <a:rPr lang="hu-HU" sz="2400" b="0" i="1" smtClean="0">
                              <a:latin typeface="Cambria Math" panose="02040503050406030204" pitchFamily="18" charset="0"/>
                            </a:rPr>
                            <m:t>′</m:t>
                          </m:r>
                        </m:sup>
                      </m:sSup>
                      <m:d>
                        <m:dPr>
                          <m:ctrlPr>
                            <a:rPr lang="hu-HU" sz="2400" b="0" i="1" smtClean="0">
                              <a:latin typeface="Cambria Math" panose="02040503050406030204" pitchFamily="18" charset="0"/>
                            </a:rPr>
                          </m:ctrlPr>
                        </m:dPr>
                        <m:e>
                          <m:sSub>
                            <m:sSubPr>
                              <m:ctrlPr>
                                <a:rPr lang="hu-HU" sz="2400" b="0" i="1" smtClean="0">
                                  <a:latin typeface="Cambria Math" panose="02040503050406030204" pitchFamily="18" charset="0"/>
                                </a:rPr>
                              </m:ctrlPr>
                            </m:sSubPr>
                            <m:e>
                              <m:r>
                                <a:rPr lang="hu-HU" sz="2400" b="0" i="1" smtClean="0">
                                  <a:latin typeface="Cambria Math" panose="02040503050406030204" pitchFamily="18" charset="0"/>
                                </a:rPr>
                                <m:t>𝑥</m:t>
                              </m:r>
                            </m:e>
                            <m:sub>
                              <m:r>
                                <a:rPr lang="hu-HU" sz="2400" b="0" i="1" smtClean="0">
                                  <a:latin typeface="Cambria Math" panose="02040503050406030204" pitchFamily="18" charset="0"/>
                                </a:rPr>
                                <m:t>0</m:t>
                              </m:r>
                            </m:sub>
                          </m:sSub>
                        </m:e>
                      </m:d>
                      <m:d>
                        <m:dPr>
                          <m:ctrlPr>
                            <a:rPr lang="hu-HU" sz="2400" b="0" i="1" smtClean="0">
                              <a:latin typeface="Cambria Math" panose="02040503050406030204" pitchFamily="18" charset="0"/>
                            </a:rPr>
                          </m:ctrlPr>
                        </m:dPr>
                        <m:e>
                          <m:r>
                            <a:rPr lang="hu-HU" sz="2400" b="0" i="1" smtClean="0">
                              <a:latin typeface="Cambria Math" panose="02040503050406030204" pitchFamily="18" charset="0"/>
                            </a:rPr>
                            <m:t>𝑥</m:t>
                          </m:r>
                          <m:r>
                            <a:rPr lang="hu-HU" sz="2400" b="0" i="1" smtClean="0">
                              <a:latin typeface="Cambria Math" panose="02040503050406030204" pitchFamily="18" charset="0"/>
                            </a:rPr>
                            <m:t>−</m:t>
                          </m:r>
                          <m:sSub>
                            <m:sSubPr>
                              <m:ctrlPr>
                                <a:rPr lang="hu-HU" sz="2400" b="0" i="1" smtClean="0">
                                  <a:latin typeface="Cambria Math" panose="02040503050406030204" pitchFamily="18" charset="0"/>
                                </a:rPr>
                              </m:ctrlPr>
                            </m:sSubPr>
                            <m:e>
                              <m:r>
                                <a:rPr lang="hu-HU" sz="2400" b="0" i="1" smtClean="0">
                                  <a:latin typeface="Cambria Math" panose="02040503050406030204" pitchFamily="18" charset="0"/>
                                </a:rPr>
                                <m:t>𝑥</m:t>
                              </m:r>
                            </m:e>
                            <m:sub>
                              <m:r>
                                <a:rPr lang="hu-HU" sz="2400" b="0" i="1" smtClean="0">
                                  <a:latin typeface="Cambria Math" panose="02040503050406030204" pitchFamily="18" charset="0"/>
                                </a:rPr>
                                <m:t>0</m:t>
                              </m:r>
                            </m:sub>
                          </m:sSub>
                        </m:e>
                      </m:d>
                      <m:r>
                        <a:rPr lang="hu-HU" sz="2400" b="0" i="1" smtClean="0">
                          <a:latin typeface="Cambria Math" panose="02040503050406030204" pitchFamily="18" charset="0"/>
                        </a:rPr>
                        <m:t>+</m:t>
                      </m:r>
                      <m:sSub>
                        <m:sSubPr>
                          <m:ctrlPr>
                            <a:rPr lang="hu-HU" sz="2400" b="0" i="1" smtClean="0">
                              <a:latin typeface="Cambria Math" panose="02040503050406030204" pitchFamily="18" charset="0"/>
                            </a:rPr>
                          </m:ctrlPr>
                        </m:sSubPr>
                        <m:e>
                          <m:r>
                            <a:rPr lang="hu-HU" sz="2400" b="0" i="1" smtClean="0">
                              <a:latin typeface="Cambria Math" panose="02040503050406030204" pitchFamily="18" charset="0"/>
                            </a:rPr>
                            <m:t>𝑦</m:t>
                          </m:r>
                        </m:e>
                        <m:sub>
                          <m:r>
                            <a:rPr lang="hu-HU" sz="2400" b="0" i="1" smtClean="0">
                              <a:latin typeface="Cambria Math" panose="02040503050406030204" pitchFamily="18" charset="0"/>
                            </a:rPr>
                            <m:t>0</m:t>
                          </m:r>
                        </m:sub>
                      </m:sSub>
                      <m:r>
                        <a:rPr lang="hu-HU" sz="2400" b="0" i="1" smtClean="0">
                          <a:latin typeface="Cambria Math" panose="02040503050406030204" pitchFamily="18" charset="0"/>
                        </a:rPr>
                        <m:t>=</m:t>
                      </m:r>
                      <m:sSup>
                        <m:sSupPr>
                          <m:ctrlPr>
                            <a:rPr lang="hu-HU" sz="2400" i="1">
                              <a:latin typeface="Cambria Math" panose="02040503050406030204" pitchFamily="18" charset="0"/>
                            </a:rPr>
                          </m:ctrlPr>
                        </m:sSupPr>
                        <m:e>
                          <m:r>
                            <a:rPr lang="hu-HU" sz="2400" i="1">
                              <a:latin typeface="Cambria Math" panose="02040503050406030204" pitchFamily="18" charset="0"/>
                            </a:rPr>
                            <m:t>𝑓</m:t>
                          </m:r>
                        </m:e>
                        <m:sup>
                          <m:r>
                            <a:rPr lang="hu-HU" sz="2400" i="1">
                              <a:latin typeface="Cambria Math" panose="02040503050406030204" pitchFamily="18" charset="0"/>
                            </a:rPr>
                            <m:t>′</m:t>
                          </m:r>
                        </m:sup>
                      </m:sSup>
                      <m:d>
                        <m:dPr>
                          <m:ctrlPr>
                            <a:rPr lang="hu-HU" sz="2400" i="1">
                              <a:latin typeface="Cambria Math" panose="02040503050406030204" pitchFamily="18" charset="0"/>
                            </a:rPr>
                          </m:ctrlPr>
                        </m:dPr>
                        <m:e>
                          <m:sSub>
                            <m:sSubPr>
                              <m:ctrlPr>
                                <a:rPr lang="hu-HU" sz="2400" i="1">
                                  <a:latin typeface="Cambria Math" panose="02040503050406030204" pitchFamily="18" charset="0"/>
                                </a:rPr>
                              </m:ctrlPr>
                            </m:sSubPr>
                            <m:e>
                              <m:r>
                                <a:rPr lang="hu-HU" sz="2400" i="1">
                                  <a:latin typeface="Cambria Math" panose="02040503050406030204" pitchFamily="18" charset="0"/>
                                </a:rPr>
                                <m:t>𝑥</m:t>
                              </m:r>
                            </m:e>
                            <m:sub>
                              <m:r>
                                <a:rPr lang="hu-HU" sz="2400" i="1">
                                  <a:latin typeface="Cambria Math" panose="02040503050406030204" pitchFamily="18" charset="0"/>
                                </a:rPr>
                                <m:t>0</m:t>
                              </m:r>
                            </m:sub>
                          </m:sSub>
                        </m:e>
                      </m:d>
                      <m:d>
                        <m:dPr>
                          <m:ctrlPr>
                            <a:rPr lang="hu-HU" sz="2400" i="1">
                              <a:latin typeface="Cambria Math" panose="02040503050406030204" pitchFamily="18" charset="0"/>
                            </a:rPr>
                          </m:ctrlPr>
                        </m:dPr>
                        <m:e>
                          <m:r>
                            <a:rPr lang="hu-HU" sz="2400" i="1">
                              <a:latin typeface="Cambria Math" panose="02040503050406030204" pitchFamily="18" charset="0"/>
                            </a:rPr>
                            <m:t>𝑥</m:t>
                          </m:r>
                          <m:r>
                            <a:rPr lang="hu-HU" sz="2400" i="1">
                              <a:latin typeface="Cambria Math" panose="02040503050406030204" pitchFamily="18" charset="0"/>
                            </a:rPr>
                            <m:t>−</m:t>
                          </m:r>
                          <m:sSub>
                            <m:sSubPr>
                              <m:ctrlPr>
                                <a:rPr lang="hu-HU" sz="2400" i="1">
                                  <a:latin typeface="Cambria Math" panose="02040503050406030204" pitchFamily="18" charset="0"/>
                                </a:rPr>
                              </m:ctrlPr>
                            </m:sSubPr>
                            <m:e>
                              <m:r>
                                <a:rPr lang="hu-HU" sz="2400" i="1">
                                  <a:latin typeface="Cambria Math" panose="02040503050406030204" pitchFamily="18" charset="0"/>
                                </a:rPr>
                                <m:t>𝑥</m:t>
                              </m:r>
                            </m:e>
                            <m:sub>
                              <m:r>
                                <a:rPr lang="hu-HU" sz="2400" i="1">
                                  <a:latin typeface="Cambria Math" panose="02040503050406030204" pitchFamily="18" charset="0"/>
                                </a:rPr>
                                <m:t>0</m:t>
                              </m:r>
                            </m:sub>
                          </m:sSub>
                        </m:e>
                      </m:d>
                      <m:r>
                        <a:rPr lang="hu-HU" sz="2400" b="0" i="1" smtClean="0">
                          <a:latin typeface="Cambria Math" panose="02040503050406030204" pitchFamily="18" charset="0"/>
                        </a:rPr>
                        <m:t>+</m:t>
                      </m:r>
                      <m:r>
                        <a:rPr lang="hu-HU" sz="2400" b="0" i="1" smtClean="0">
                          <a:latin typeface="Cambria Math" panose="02040503050406030204" pitchFamily="18" charset="0"/>
                        </a:rPr>
                        <m:t>𝑓</m:t>
                      </m:r>
                      <m:d>
                        <m:dPr>
                          <m:ctrlPr>
                            <a:rPr lang="hu-HU" sz="2400" b="0" i="1" smtClean="0">
                              <a:latin typeface="Cambria Math" panose="02040503050406030204" pitchFamily="18" charset="0"/>
                            </a:rPr>
                          </m:ctrlPr>
                        </m:dPr>
                        <m:e>
                          <m:sSub>
                            <m:sSubPr>
                              <m:ctrlPr>
                                <a:rPr lang="hu-HU" sz="2400" b="0" i="1" smtClean="0">
                                  <a:latin typeface="Cambria Math" panose="02040503050406030204" pitchFamily="18" charset="0"/>
                                </a:rPr>
                              </m:ctrlPr>
                            </m:sSubPr>
                            <m:e>
                              <m:r>
                                <a:rPr lang="hu-HU" sz="2400" b="0" i="1" smtClean="0">
                                  <a:latin typeface="Cambria Math" panose="02040503050406030204" pitchFamily="18" charset="0"/>
                                </a:rPr>
                                <m:t>𝑥</m:t>
                              </m:r>
                            </m:e>
                            <m:sub>
                              <m:r>
                                <a:rPr lang="hu-HU" sz="2400" b="0" i="1" smtClean="0">
                                  <a:latin typeface="Cambria Math" panose="02040503050406030204" pitchFamily="18" charset="0"/>
                                </a:rPr>
                                <m:t>0</m:t>
                              </m:r>
                            </m:sub>
                          </m:sSub>
                        </m:e>
                      </m:d>
                    </m:oMath>
                  </m:oMathPara>
                </a14:m>
                <a:endParaRPr lang="hu-HU" sz="2400" dirty="0"/>
              </a:p>
            </p:txBody>
          </p:sp>
        </mc:Choice>
        <mc:Fallback xmlns="">
          <p:sp>
            <p:nvSpPr>
              <p:cNvPr id="5" name="Szövegdoboz 4"/>
              <p:cNvSpPr txBox="1">
                <a:spLocks noRot="1" noChangeAspect="1" noMove="1" noResize="1" noEditPoints="1" noAdjustHandles="1" noChangeArrowheads="1" noChangeShapeType="1" noTextEdit="1"/>
              </p:cNvSpPr>
              <p:nvPr/>
            </p:nvSpPr>
            <p:spPr>
              <a:xfrm>
                <a:off x="2510203" y="5484228"/>
                <a:ext cx="6695679" cy="369332"/>
              </a:xfrm>
              <a:prstGeom prst="rect">
                <a:avLst/>
              </a:prstGeom>
              <a:blipFill>
                <a:blip r:embed="rId4"/>
                <a:stretch>
                  <a:fillRect l="-638" b="-35000"/>
                </a:stretch>
              </a:blipFill>
            </p:spPr>
            <p:txBody>
              <a:bodyPr/>
              <a:lstStyle/>
              <a:p>
                <a:r>
                  <a:rPr lang="hu-HU">
                    <a:noFill/>
                  </a:rPr>
                  <a:t> </a:t>
                </a:r>
              </a:p>
            </p:txBody>
          </p:sp>
        </mc:Fallback>
      </mc:AlternateContent>
      <p:sp>
        <p:nvSpPr>
          <p:cNvPr id="6" name="Téglalap 5"/>
          <p:cNvSpPr/>
          <p:nvPr/>
        </p:nvSpPr>
        <p:spPr>
          <a:xfrm>
            <a:off x="2403231" y="5380892"/>
            <a:ext cx="6963507" cy="70338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35805187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noFill/>
        </p:spPr>
        <p:txBody>
          <a:bodyPr/>
          <a:lstStyle/>
          <a:p>
            <a:r>
              <a:rPr lang="en-US" altLang="hu-HU" sz="3400"/>
              <a:t>Indeterminate Forms and l’Hospital’s Rule</a:t>
            </a:r>
          </a:p>
        </p:txBody>
      </p:sp>
      <p:sp>
        <p:nvSpPr>
          <p:cNvPr id="140291" name="Rectangle 3"/>
          <p:cNvSpPr>
            <a:spLocks noGrp="1" noChangeArrowheads="1"/>
          </p:cNvSpPr>
          <p:nvPr>
            <p:ph type="body" idx="1"/>
          </p:nvPr>
        </p:nvSpPr>
        <p:spPr>
          <a:noFill/>
        </p:spPr>
        <p:txBody>
          <a:bodyPr/>
          <a:lstStyle/>
          <a:p>
            <a:r>
              <a:rPr lang="en-US" altLang="hu-HU"/>
              <a:t>L’Hospital’s Rule applies to this type of indeterminate form.</a:t>
            </a:r>
          </a:p>
        </p:txBody>
      </p:sp>
      <p:pic>
        <p:nvPicPr>
          <p:cNvPr id="140301" name="Picture 13" descr="Pictur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6325" y="2286001"/>
            <a:ext cx="7467600" cy="3548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2935280"/>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noFill/>
        </p:spPr>
        <p:txBody>
          <a:bodyPr/>
          <a:lstStyle/>
          <a:p>
            <a:r>
              <a:rPr lang="en-US" altLang="hu-HU" sz="3400"/>
              <a:t>Indeterminate Forms and l’Hospital’s Rule</a:t>
            </a:r>
          </a:p>
        </p:txBody>
      </p:sp>
      <p:sp>
        <p:nvSpPr>
          <p:cNvPr id="141315" name="Rectangle 3"/>
          <p:cNvSpPr>
            <a:spLocks noGrp="1" noChangeArrowheads="1"/>
          </p:cNvSpPr>
          <p:nvPr>
            <p:ph type="body" idx="1"/>
          </p:nvPr>
        </p:nvSpPr>
        <p:spPr>
          <a:noFill/>
        </p:spPr>
        <p:txBody>
          <a:bodyPr/>
          <a:lstStyle/>
          <a:p>
            <a:r>
              <a:rPr lang="en-US" altLang="hu-HU" b="1" dirty="0"/>
              <a:t>Note 1:</a:t>
            </a:r>
            <a:br>
              <a:rPr lang="en-US" altLang="hu-HU" b="1" dirty="0"/>
            </a:br>
            <a:r>
              <a:rPr lang="en-US" altLang="hu-HU" dirty="0" err="1"/>
              <a:t>L’Hospital’s</a:t>
            </a:r>
            <a:r>
              <a:rPr lang="en-US" altLang="hu-HU" dirty="0"/>
              <a:t> Rule says that the limit of a quotient of functions is equal to the limit of the quotient of their derivatives, provided that the given conditions are satisfied. It is especially important to verify the conditions regarding the limits of </a:t>
            </a:r>
            <a:r>
              <a:rPr lang="en-US" altLang="hu-HU" i="1" dirty="0"/>
              <a:t>f</a:t>
            </a:r>
            <a:r>
              <a:rPr lang="en-US" altLang="hu-HU" dirty="0"/>
              <a:t> and </a:t>
            </a:r>
            <a:r>
              <a:rPr lang="en-US" altLang="hu-HU" i="1" dirty="0"/>
              <a:t>g</a:t>
            </a:r>
            <a:r>
              <a:rPr lang="en-US" altLang="hu-HU" dirty="0"/>
              <a:t> before using </a:t>
            </a:r>
            <a:r>
              <a:rPr lang="en-US" altLang="hu-HU" dirty="0" err="1"/>
              <a:t>l’Hospital’s</a:t>
            </a:r>
            <a:r>
              <a:rPr lang="en-US" altLang="hu-HU" dirty="0"/>
              <a:t> Rule.</a:t>
            </a:r>
          </a:p>
          <a:p>
            <a:endParaRPr lang="en-US" altLang="hu-HU" dirty="0"/>
          </a:p>
          <a:p>
            <a:r>
              <a:rPr lang="en-US" altLang="hu-HU" b="1" dirty="0"/>
              <a:t>Note 2:</a:t>
            </a:r>
            <a:br>
              <a:rPr lang="en-US" altLang="hu-HU" b="1" dirty="0"/>
            </a:br>
            <a:r>
              <a:rPr lang="en-US" altLang="hu-HU" dirty="0" err="1"/>
              <a:t>L’Hospital’s</a:t>
            </a:r>
            <a:r>
              <a:rPr lang="en-US" altLang="hu-HU" dirty="0"/>
              <a:t> Rule is also valid for one-sided limits and for limits at infinity or negative infinity; that is, “</a:t>
            </a:r>
            <a:r>
              <a:rPr lang="en-US" altLang="hu-HU" i="1" dirty="0"/>
              <a:t>x</a:t>
            </a:r>
            <a:r>
              <a:rPr lang="en-US" altLang="hu-HU" dirty="0"/>
              <a:t> </a:t>
            </a:r>
            <a:r>
              <a:rPr lang="en-US" altLang="hu-HU" dirty="0">
                <a:sym typeface="Symbol" panose="05050102010706020507" pitchFamily="18" charset="2"/>
              </a:rPr>
              <a:t></a:t>
            </a:r>
            <a:r>
              <a:rPr lang="en-US" altLang="hu-HU" dirty="0"/>
              <a:t> </a:t>
            </a:r>
            <a:r>
              <a:rPr lang="en-US" altLang="hu-HU" i="1" dirty="0"/>
              <a:t>a</a:t>
            </a:r>
            <a:r>
              <a:rPr lang="en-US" altLang="hu-HU" dirty="0"/>
              <a:t>” can be replaced by any of the symbols </a:t>
            </a:r>
            <a:r>
              <a:rPr lang="en-US" altLang="hu-HU" i="1" dirty="0"/>
              <a:t>x</a:t>
            </a:r>
            <a:r>
              <a:rPr lang="en-US" altLang="hu-HU" dirty="0"/>
              <a:t> </a:t>
            </a:r>
            <a:r>
              <a:rPr lang="en-US" altLang="hu-HU" dirty="0">
                <a:sym typeface="Symbol" panose="05050102010706020507" pitchFamily="18" charset="2"/>
              </a:rPr>
              <a:t></a:t>
            </a:r>
            <a:r>
              <a:rPr lang="en-US" altLang="hu-HU" dirty="0"/>
              <a:t> </a:t>
            </a:r>
            <a:r>
              <a:rPr lang="en-US" altLang="hu-HU" i="1" dirty="0"/>
              <a:t>a</a:t>
            </a:r>
            <a:r>
              <a:rPr lang="en-US" altLang="hu-HU" baseline="30000" dirty="0"/>
              <a:t>+</a:t>
            </a:r>
            <a:r>
              <a:rPr lang="en-US" altLang="hu-HU" dirty="0"/>
              <a:t>, </a:t>
            </a:r>
            <a:r>
              <a:rPr lang="en-US" altLang="hu-HU" i="1" dirty="0"/>
              <a:t>x</a:t>
            </a:r>
            <a:r>
              <a:rPr lang="en-US" altLang="hu-HU" dirty="0"/>
              <a:t> </a:t>
            </a:r>
            <a:r>
              <a:rPr lang="en-US" altLang="hu-HU" dirty="0">
                <a:sym typeface="Symbol" panose="05050102010706020507" pitchFamily="18" charset="2"/>
              </a:rPr>
              <a:t></a:t>
            </a:r>
            <a:r>
              <a:rPr lang="en-US" altLang="hu-HU" dirty="0"/>
              <a:t> </a:t>
            </a:r>
            <a:r>
              <a:rPr lang="en-US" altLang="hu-HU" i="1" dirty="0"/>
              <a:t>a</a:t>
            </a:r>
            <a:r>
              <a:rPr lang="en-US" altLang="hu-HU" baseline="30000" dirty="0"/>
              <a:t>–</a:t>
            </a:r>
            <a:r>
              <a:rPr lang="en-US" altLang="hu-HU" dirty="0"/>
              <a:t>, </a:t>
            </a:r>
            <a:r>
              <a:rPr lang="en-US" altLang="hu-HU" i="1" dirty="0"/>
              <a:t>x</a:t>
            </a:r>
            <a:r>
              <a:rPr lang="en-US" altLang="hu-HU" dirty="0"/>
              <a:t> </a:t>
            </a:r>
            <a:r>
              <a:rPr lang="en-US" altLang="hu-HU" dirty="0">
                <a:sym typeface="Symbol" panose="05050102010706020507" pitchFamily="18" charset="2"/>
              </a:rPr>
              <a:t></a:t>
            </a:r>
            <a:r>
              <a:rPr lang="en-US" altLang="hu-HU" dirty="0"/>
              <a:t>     , or </a:t>
            </a:r>
            <a:r>
              <a:rPr lang="en-US" altLang="hu-HU" i="1" dirty="0" smtClean="0"/>
              <a:t>x</a:t>
            </a:r>
            <a:r>
              <a:rPr lang="en-US" altLang="hu-HU" dirty="0" smtClean="0"/>
              <a:t> </a:t>
            </a:r>
            <a:r>
              <a:rPr lang="en-US" altLang="hu-HU" dirty="0">
                <a:sym typeface="Symbol" panose="05050102010706020507" pitchFamily="18" charset="2"/>
              </a:rPr>
              <a:t></a:t>
            </a:r>
            <a:r>
              <a:rPr lang="en-US" altLang="hu-HU" dirty="0"/>
              <a:t> –    .</a:t>
            </a:r>
          </a:p>
        </p:txBody>
      </p:sp>
      <p:pic>
        <p:nvPicPr>
          <p:cNvPr id="141317" name="Picture 5"/>
          <p:cNvPicPr>
            <a:picLocks noChangeAspect="1" noChangeArrowheads="1"/>
          </p:cNvPicPr>
          <p:nvPr/>
        </p:nvPicPr>
        <p:blipFill>
          <a:blip r:embed="rId2">
            <a:extLst>
              <a:ext uri="{28A0092B-C50C-407E-A947-70E740481C1C}">
                <a14:useLocalDpi xmlns:a14="http://schemas.microsoft.com/office/drawing/2010/main" val="0"/>
              </a:ext>
            </a:extLst>
          </a:blip>
          <a:srcRect l="38235"/>
          <a:stretch>
            <a:fillRect/>
          </a:stretch>
        </p:blipFill>
        <p:spPr bwMode="auto">
          <a:xfrm>
            <a:off x="4011251" y="5071518"/>
            <a:ext cx="338137" cy="214312"/>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1318" name="Picture 6"/>
          <p:cNvPicPr>
            <a:picLocks noChangeAspect="1" noChangeArrowheads="1"/>
          </p:cNvPicPr>
          <p:nvPr/>
        </p:nvPicPr>
        <p:blipFill>
          <a:blip r:embed="rId2">
            <a:extLst>
              <a:ext uri="{28A0092B-C50C-407E-A947-70E740481C1C}">
                <a14:useLocalDpi xmlns:a14="http://schemas.microsoft.com/office/drawing/2010/main" val="0"/>
              </a:ext>
            </a:extLst>
          </a:blip>
          <a:srcRect l="38235"/>
          <a:stretch>
            <a:fillRect/>
          </a:stretch>
        </p:blipFill>
        <p:spPr bwMode="auto">
          <a:xfrm>
            <a:off x="2370274" y="5071518"/>
            <a:ext cx="338138" cy="214312"/>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628367589"/>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noFill/>
        </p:spPr>
        <p:txBody>
          <a:bodyPr/>
          <a:lstStyle/>
          <a:p>
            <a:r>
              <a:rPr lang="en-US" altLang="hu-HU" sz="3400"/>
              <a:t>Indeterminate Forms and l’Hospital’s Rule</a:t>
            </a:r>
          </a:p>
        </p:txBody>
      </p:sp>
      <p:sp>
        <p:nvSpPr>
          <p:cNvPr id="142339" name="Rectangle 3"/>
          <p:cNvSpPr>
            <a:spLocks noGrp="1" noChangeArrowheads="1"/>
          </p:cNvSpPr>
          <p:nvPr>
            <p:ph type="body" idx="1"/>
          </p:nvPr>
        </p:nvSpPr>
        <p:spPr>
          <a:noFill/>
        </p:spPr>
        <p:txBody>
          <a:bodyPr/>
          <a:lstStyle/>
          <a:p>
            <a:r>
              <a:rPr lang="en-US" altLang="hu-HU" b="1"/>
              <a:t>Note 3:</a:t>
            </a:r>
            <a:br>
              <a:rPr lang="en-US" altLang="hu-HU" b="1"/>
            </a:br>
            <a:r>
              <a:rPr lang="en-US" altLang="hu-HU"/>
              <a:t>For the special case in which </a:t>
            </a:r>
            <a:r>
              <a:rPr lang="en-US" altLang="hu-HU" i="1"/>
              <a:t>f</a:t>
            </a:r>
            <a:r>
              <a:rPr lang="en-US" altLang="hu-HU" sz="400"/>
              <a:t> </a:t>
            </a:r>
            <a:r>
              <a:rPr lang="en-US" altLang="hu-HU"/>
              <a:t>(</a:t>
            </a:r>
            <a:r>
              <a:rPr lang="en-US" altLang="hu-HU" i="1"/>
              <a:t>a</a:t>
            </a:r>
            <a:r>
              <a:rPr lang="en-US" altLang="hu-HU"/>
              <a:t>) = </a:t>
            </a:r>
            <a:r>
              <a:rPr lang="en-US" altLang="hu-HU" i="1"/>
              <a:t>g</a:t>
            </a:r>
            <a:r>
              <a:rPr lang="en-US" altLang="hu-HU"/>
              <a:t>(</a:t>
            </a:r>
            <a:r>
              <a:rPr lang="en-US" altLang="hu-HU" i="1"/>
              <a:t>a</a:t>
            </a:r>
            <a:r>
              <a:rPr lang="en-US" altLang="hu-HU"/>
              <a:t>) = 0, </a:t>
            </a:r>
            <a:r>
              <a:rPr lang="en-US" altLang="hu-HU" i="1"/>
              <a:t>f</a:t>
            </a:r>
            <a:r>
              <a:rPr lang="en-US" altLang="hu-HU" sz="1200"/>
              <a:t> </a:t>
            </a:r>
            <a:r>
              <a:rPr lang="en-US" altLang="hu-HU">
                <a:sym typeface="Symbol" panose="05050102010706020507" pitchFamily="18" charset="2"/>
              </a:rPr>
              <a:t></a:t>
            </a:r>
            <a:r>
              <a:rPr lang="en-US" altLang="hu-HU"/>
              <a:t> and </a:t>
            </a:r>
            <a:r>
              <a:rPr lang="en-US" altLang="hu-HU" i="1"/>
              <a:t>g</a:t>
            </a:r>
            <a:r>
              <a:rPr lang="en-US" altLang="hu-HU" sz="400"/>
              <a:t> </a:t>
            </a:r>
            <a:r>
              <a:rPr lang="en-US" altLang="hu-HU">
                <a:sym typeface="Symbol" panose="05050102010706020507" pitchFamily="18" charset="2"/>
              </a:rPr>
              <a:t></a:t>
            </a:r>
            <a:r>
              <a:rPr lang="en-US" altLang="hu-HU"/>
              <a:t> are continuous, and </a:t>
            </a:r>
            <a:r>
              <a:rPr lang="en-US" altLang="hu-HU" i="1"/>
              <a:t>g</a:t>
            </a:r>
            <a:r>
              <a:rPr lang="en-US" altLang="hu-HU" sz="400"/>
              <a:t> </a:t>
            </a:r>
            <a:r>
              <a:rPr lang="en-US" altLang="hu-HU">
                <a:sym typeface="Symbol" panose="05050102010706020507" pitchFamily="18" charset="2"/>
              </a:rPr>
              <a:t></a:t>
            </a:r>
            <a:r>
              <a:rPr lang="en-US" altLang="hu-HU"/>
              <a:t>(</a:t>
            </a:r>
            <a:r>
              <a:rPr lang="en-US" altLang="hu-HU" i="1"/>
              <a:t>a</a:t>
            </a:r>
            <a:r>
              <a:rPr lang="en-US" altLang="hu-HU"/>
              <a:t>) </a:t>
            </a:r>
            <a:r>
              <a:rPr lang="en-US" altLang="hu-HU" b="1">
                <a:sym typeface="Symbol" panose="05050102010706020507" pitchFamily="18" charset="2"/>
              </a:rPr>
              <a:t></a:t>
            </a:r>
            <a:r>
              <a:rPr lang="en-US" altLang="hu-HU"/>
              <a:t> 0, it is easy to see why l’Hospital’s Rule is true. In fact, using the alternative form of the definition of a derivative, we have</a:t>
            </a:r>
          </a:p>
        </p:txBody>
      </p:sp>
      <p:pic>
        <p:nvPicPr>
          <p:cNvPr id="14234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0150" y="3733801"/>
            <a:ext cx="2203450" cy="760413"/>
          </a:xfrm>
          <a:prstGeom prst="rect">
            <a:avLst/>
          </a:prstGeom>
          <a:noFill/>
          <a:extLst>
            <a:ext uri="{909E8E84-426E-40DD-AFC4-6F175D3DCCD1}">
              <a14:hiddenFill xmlns:a14="http://schemas.microsoft.com/office/drawing/2010/main">
                <a:solidFill>
                  <a:srgbClr val="FFFFFF"/>
                </a:solidFill>
              </a14:hiddenFill>
            </a:ext>
          </a:extLst>
        </p:spPr>
      </p:pic>
      <p:pic>
        <p:nvPicPr>
          <p:cNvPr id="14234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3476" y="4795838"/>
            <a:ext cx="2303463" cy="1452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9568899"/>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noFill/>
        </p:spPr>
        <p:txBody>
          <a:bodyPr/>
          <a:lstStyle/>
          <a:p>
            <a:r>
              <a:rPr lang="en-US" altLang="hu-HU" sz="3400"/>
              <a:t>Indeterminate Forms and l’Hospital’s Rule</a:t>
            </a:r>
          </a:p>
        </p:txBody>
      </p:sp>
      <p:sp>
        <p:nvSpPr>
          <p:cNvPr id="143363" name="Rectangle 3"/>
          <p:cNvSpPr>
            <a:spLocks noGrp="1" noChangeArrowheads="1"/>
          </p:cNvSpPr>
          <p:nvPr>
            <p:ph type="body" idx="1"/>
          </p:nvPr>
        </p:nvSpPr>
        <p:spPr>
          <a:noFill/>
        </p:spPr>
        <p:txBody>
          <a:bodyPr/>
          <a:lstStyle/>
          <a:p>
            <a:endParaRPr lang="en-US" altLang="hu-HU"/>
          </a:p>
          <a:p>
            <a:endParaRPr lang="en-US" altLang="hu-HU"/>
          </a:p>
          <a:p>
            <a:endParaRPr lang="en-US" altLang="hu-HU"/>
          </a:p>
          <a:p>
            <a:endParaRPr lang="en-US" altLang="hu-HU"/>
          </a:p>
          <a:p>
            <a:endParaRPr lang="en-US" altLang="hu-HU"/>
          </a:p>
          <a:p>
            <a:endParaRPr lang="en-US" altLang="hu-HU"/>
          </a:p>
          <a:p>
            <a:endParaRPr lang="en-US" altLang="hu-HU"/>
          </a:p>
          <a:p>
            <a:r>
              <a:rPr lang="en-US" altLang="hu-HU"/>
              <a:t>It is more difficult to prove the general version of l’Hospital’s Rule.</a:t>
            </a:r>
          </a:p>
        </p:txBody>
      </p:sp>
      <p:pic>
        <p:nvPicPr>
          <p:cNvPr id="14336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3476" y="1600201"/>
            <a:ext cx="2359025" cy="1503363"/>
          </a:xfrm>
          <a:prstGeom prst="rect">
            <a:avLst/>
          </a:prstGeom>
          <a:noFill/>
          <a:extLst>
            <a:ext uri="{909E8E84-426E-40DD-AFC4-6F175D3DCCD1}">
              <a14:hiddenFill xmlns:a14="http://schemas.microsoft.com/office/drawing/2010/main">
                <a:solidFill>
                  <a:srgbClr val="FFFFFF"/>
                </a:solidFill>
              </a14:hiddenFill>
            </a:ext>
          </a:extLst>
        </p:spPr>
      </p:pic>
      <p:pic>
        <p:nvPicPr>
          <p:cNvPr id="14336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1" y="3354388"/>
            <a:ext cx="2239963" cy="741362"/>
          </a:xfrm>
          <a:prstGeom prst="rect">
            <a:avLst/>
          </a:prstGeom>
          <a:noFill/>
          <a:extLst>
            <a:ext uri="{909E8E84-426E-40DD-AFC4-6F175D3DCCD1}">
              <a14:hiddenFill xmlns:a14="http://schemas.microsoft.com/office/drawing/2010/main">
                <a:solidFill>
                  <a:srgbClr val="FFFFFF"/>
                </a:solidFill>
              </a14:hiddenFill>
            </a:ext>
          </a:extLst>
        </p:spPr>
      </p:pic>
      <p:pic>
        <p:nvPicPr>
          <p:cNvPr id="14336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72339" y="3352801"/>
            <a:ext cx="1362075" cy="733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1842603"/>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noFill/>
        </p:spPr>
        <p:txBody>
          <a:bodyPr/>
          <a:lstStyle/>
          <a:p>
            <a:r>
              <a:rPr lang="en-US" altLang="hu-HU"/>
              <a:t>Example 1</a:t>
            </a:r>
          </a:p>
        </p:txBody>
      </p:sp>
      <p:sp>
        <p:nvSpPr>
          <p:cNvPr id="144387" name="Rectangle 3"/>
          <p:cNvSpPr>
            <a:spLocks noGrp="1" noChangeArrowheads="1"/>
          </p:cNvSpPr>
          <p:nvPr>
            <p:ph type="body" idx="1"/>
          </p:nvPr>
        </p:nvSpPr>
        <p:spPr>
          <a:noFill/>
        </p:spPr>
        <p:txBody>
          <a:bodyPr/>
          <a:lstStyle/>
          <a:p>
            <a:pPr>
              <a:tabLst>
                <a:tab pos="457200" algn="l"/>
                <a:tab pos="1371600" algn="l"/>
                <a:tab pos="1547813" algn="l"/>
              </a:tabLst>
            </a:pPr>
            <a:endParaRPr lang="en-US" altLang="hu-HU" sz="800"/>
          </a:p>
          <a:p>
            <a:pPr>
              <a:tabLst>
                <a:tab pos="457200" algn="l"/>
                <a:tab pos="1371600" algn="l"/>
                <a:tab pos="1547813" algn="l"/>
              </a:tabLst>
            </a:pPr>
            <a:r>
              <a:rPr lang="en-US" altLang="hu-HU"/>
              <a:t>Find</a:t>
            </a:r>
          </a:p>
          <a:p>
            <a:pPr>
              <a:tabLst>
                <a:tab pos="457200" algn="l"/>
                <a:tab pos="1371600" algn="l"/>
                <a:tab pos="1547813" algn="l"/>
              </a:tabLst>
            </a:pPr>
            <a:endParaRPr lang="en-US" altLang="hu-HU"/>
          </a:p>
          <a:p>
            <a:pPr>
              <a:tabLst>
                <a:tab pos="457200" algn="l"/>
                <a:tab pos="1371600" algn="l"/>
                <a:tab pos="1547813" algn="l"/>
              </a:tabLst>
            </a:pPr>
            <a:endParaRPr lang="en-US" altLang="hu-HU"/>
          </a:p>
          <a:p>
            <a:pPr>
              <a:tabLst>
                <a:tab pos="457200" algn="l"/>
                <a:tab pos="1371600" algn="l"/>
                <a:tab pos="1547813" algn="l"/>
              </a:tabLst>
            </a:pPr>
            <a:r>
              <a:rPr lang="en-US" altLang="hu-HU">
                <a:solidFill>
                  <a:srgbClr val="00ADEF"/>
                </a:solidFill>
              </a:rPr>
              <a:t>Solution:</a:t>
            </a:r>
          </a:p>
          <a:p>
            <a:pPr>
              <a:tabLst>
                <a:tab pos="457200" algn="l"/>
                <a:tab pos="1371600" algn="l"/>
                <a:tab pos="1547813" algn="l"/>
              </a:tabLst>
            </a:pPr>
            <a:r>
              <a:rPr lang="en-US" altLang="hu-HU"/>
              <a:t>Since</a:t>
            </a:r>
          </a:p>
          <a:p>
            <a:pPr>
              <a:tabLst>
                <a:tab pos="457200" algn="l"/>
                <a:tab pos="1371600" algn="l"/>
                <a:tab pos="1547813" algn="l"/>
              </a:tabLst>
            </a:pPr>
            <a:endParaRPr lang="en-US" altLang="hu-HU" sz="1200"/>
          </a:p>
          <a:p>
            <a:pPr>
              <a:tabLst>
                <a:tab pos="457200" algn="l"/>
                <a:tab pos="1371600" algn="l"/>
                <a:tab pos="1547813" algn="l"/>
              </a:tabLst>
            </a:pPr>
            <a:r>
              <a:rPr lang="en-US" altLang="hu-HU"/>
              <a:t>                                            and</a:t>
            </a:r>
          </a:p>
        </p:txBody>
      </p:sp>
      <p:pic>
        <p:nvPicPr>
          <p:cNvPr id="14439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1" y="1554163"/>
            <a:ext cx="12985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439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4102101"/>
            <a:ext cx="2395538"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439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3426" y="4121151"/>
            <a:ext cx="19843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598771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144387">
                                            <p:txEl>
                                              <p:pRg st="4" end="4"/>
                                            </p:txEl>
                                          </p:spTgt>
                                        </p:tgtEl>
                                        <p:attrNameLst>
                                          <p:attrName>style.visibility</p:attrName>
                                        </p:attrNameLst>
                                      </p:cBhvr>
                                      <p:to>
                                        <p:strVal val="visible"/>
                                      </p:to>
                                    </p:set>
                                    <p:animEffect transition="in" filter="fade">
                                      <p:cBhvr>
                                        <p:cTn id="7" dur="1000"/>
                                        <p:tgtEl>
                                          <p:spTgt spid="144387">
                                            <p:txEl>
                                              <p:pRg st="4" end="4"/>
                                            </p:txEl>
                                          </p:spTgt>
                                        </p:tgtEl>
                                      </p:cBhvr>
                                    </p:animEffect>
                                    <p:anim calcmode="lin" valueType="num">
                                      <p:cBhvr>
                                        <p:cTn id="8" dur="1000" fill="hold"/>
                                        <p:tgtEl>
                                          <p:spTgt spid="144387">
                                            <p:txEl>
                                              <p:pRg st="4" end="4"/>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44387">
                                            <p:txEl>
                                              <p:pRg st="4" end="4"/>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44387">
                                            <p:txEl>
                                              <p:pRg st="4" end="4"/>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144387">
                                            <p:txEl>
                                              <p:pRg st="5" end="5"/>
                                            </p:txEl>
                                          </p:spTgt>
                                        </p:tgtEl>
                                        <p:attrNameLst>
                                          <p:attrName>style.visibility</p:attrName>
                                        </p:attrNameLst>
                                      </p:cBhvr>
                                      <p:to>
                                        <p:strVal val="visible"/>
                                      </p:to>
                                    </p:set>
                                    <p:animEffect transition="in" filter="fade">
                                      <p:cBhvr>
                                        <p:cTn id="13" dur="1000"/>
                                        <p:tgtEl>
                                          <p:spTgt spid="144387">
                                            <p:txEl>
                                              <p:pRg st="5" end="5"/>
                                            </p:txEl>
                                          </p:spTgt>
                                        </p:tgtEl>
                                      </p:cBhvr>
                                    </p:animEffect>
                                    <p:anim calcmode="lin" valueType="num">
                                      <p:cBhvr>
                                        <p:cTn id="14" dur="1000" fill="hold"/>
                                        <p:tgtEl>
                                          <p:spTgt spid="144387">
                                            <p:txEl>
                                              <p:pRg st="5" end="5"/>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144387">
                                            <p:txEl>
                                              <p:pRg st="5" end="5"/>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44387">
                                            <p:txEl>
                                              <p:pRg st="5" end="5"/>
                                            </p:txEl>
                                          </p:spTgt>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144387">
                                            <p:txEl>
                                              <p:pRg st="7" end="7"/>
                                            </p:txEl>
                                          </p:spTgt>
                                        </p:tgtEl>
                                        <p:attrNameLst>
                                          <p:attrName>style.visibility</p:attrName>
                                        </p:attrNameLst>
                                      </p:cBhvr>
                                      <p:to>
                                        <p:strVal val="visible"/>
                                      </p:to>
                                    </p:set>
                                    <p:animEffect transition="in" filter="fade">
                                      <p:cBhvr>
                                        <p:cTn id="19" dur="1000"/>
                                        <p:tgtEl>
                                          <p:spTgt spid="144387">
                                            <p:txEl>
                                              <p:pRg st="7" end="7"/>
                                            </p:txEl>
                                          </p:spTgt>
                                        </p:tgtEl>
                                      </p:cBhvr>
                                    </p:animEffect>
                                    <p:anim calcmode="lin" valueType="num">
                                      <p:cBhvr>
                                        <p:cTn id="20" dur="1000" fill="hold"/>
                                        <p:tgtEl>
                                          <p:spTgt spid="144387">
                                            <p:txEl>
                                              <p:pRg st="7" end="7"/>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144387">
                                            <p:txEl>
                                              <p:pRg st="7" end="7"/>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44387">
                                            <p:txEl>
                                              <p:pRg st="7" end="7"/>
                                            </p:txEl>
                                          </p:spTgt>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0"/>
                                  </p:stCondLst>
                                  <p:childTnLst>
                                    <p:set>
                                      <p:cBhvr>
                                        <p:cTn id="24" dur="1" fill="hold">
                                          <p:stCondLst>
                                            <p:cond delay="0"/>
                                          </p:stCondLst>
                                        </p:cTn>
                                        <p:tgtEl>
                                          <p:spTgt spid="144387">
                                            <p:txEl>
                                              <p:pRg st="7" end="7"/>
                                            </p:txEl>
                                          </p:spTgt>
                                        </p:tgtEl>
                                        <p:attrNameLst>
                                          <p:attrName>style.visibility</p:attrName>
                                        </p:attrNameLst>
                                      </p:cBhvr>
                                      <p:to>
                                        <p:strVal val="visible"/>
                                      </p:to>
                                    </p:set>
                                    <p:animEffect transition="in" filter="fade">
                                      <p:cBhvr>
                                        <p:cTn id="25" dur="1000"/>
                                        <p:tgtEl>
                                          <p:spTgt spid="144387">
                                            <p:txEl>
                                              <p:pRg st="7" end="7"/>
                                            </p:txEl>
                                          </p:spTgt>
                                        </p:tgtEl>
                                      </p:cBhvr>
                                    </p:animEffect>
                                    <p:anim calcmode="lin" valueType="num">
                                      <p:cBhvr>
                                        <p:cTn id="26" dur="1000" fill="hold"/>
                                        <p:tgtEl>
                                          <p:spTgt spid="144387">
                                            <p:txEl>
                                              <p:pRg st="7" end="7"/>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144387">
                                            <p:txEl>
                                              <p:pRg st="7" end="7"/>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44387">
                                            <p:txEl>
                                              <p:pRg st="7" end="7"/>
                                            </p:txEl>
                                          </p:spTgt>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144392"/>
                                        </p:tgtEl>
                                        <p:attrNameLst>
                                          <p:attrName>style.visibility</p:attrName>
                                        </p:attrNameLst>
                                      </p:cBhvr>
                                      <p:to>
                                        <p:strVal val="visible"/>
                                      </p:to>
                                    </p:set>
                                    <p:animEffect transition="in" filter="fade">
                                      <p:cBhvr>
                                        <p:cTn id="31" dur="1000"/>
                                        <p:tgtEl>
                                          <p:spTgt spid="144392"/>
                                        </p:tgtEl>
                                      </p:cBhvr>
                                    </p:animEffect>
                                    <p:anim calcmode="lin" valueType="num">
                                      <p:cBhvr>
                                        <p:cTn id="32" dur="1000" fill="hold"/>
                                        <p:tgtEl>
                                          <p:spTgt spid="144392"/>
                                        </p:tgtEl>
                                        <p:attrNameLst>
                                          <p:attrName>ppt_x</p:attrName>
                                        </p:attrNameLst>
                                      </p:cBhvr>
                                      <p:tavLst>
                                        <p:tav tm="0">
                                          <p:val>
                                            <p:strVal val="#ppt_x"/>
                                          </p:val>
                                        </p:tav>
                                        <p:tav tm="100000">
                                          <p:val>
                                            <p:strVal val="#ppt_x"/>
                                          </p:val>
                                        </p:tav>
                                      </p:tavLst>
                                    </p:anim>
                                    <p:anim calcmode="lin" valueType="num">
                                      <p:cBhvr>
                                        <p:cTn id="33" dur="900" decel="100000" fill="hold"/>
                                        <p:tgtEl>
                                          <p:spTgt spid="14439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44392"/>
                                        </p:tgtEl>
                                        <p:attrNameLst>
                                          <p:attrName>ppt_y</p:attrName>
                                        </p:attrNameLst>
                                      </p:cBhvr>
                                      <p:tavLst>
                                        <p:tav tm="0">
                                          <p:val>
                                            <p:strVal val="#ppt_y-.03"/>
                                          </p:val>
                                        </p:tav>
                                        <p:tav tm="100000">
                                          <p:val>
                                            <p:strVal val="#ppt_y"/>
                                          </p:val>
                                        </p:tav>
                                      </p:tavLst>
                                    </p:anim>
                                  </p:childTnLst>
                                </p:cTn>
                              </p:par>
                              <p:par>
                                <p:cTn id="35" presetID="37" presetClass="entr" presetSubtype="0" fill="hold" nodeType="withEffect">
                                  <p:stCondLst>
                                    <p:cond delay="0"/>
                                  </p:stCondLst>
                                  <p:childTnLst>
                                    <p:set>
                                      <p:cBhvr>
                                        <p:cTn id="36" dur="1" fill="hold">
                                          <p:stCondLst>
                                            <p:cond delay="0"/>
                                          </p:stCondLst>
                                        </p:cTn>
                                        <p:tgtEl>
                                          <p:spTgt spid="144393"/>
                                        </p:tgtEl>
                                        <p:attrNameLst>
                                          <p:attrName>style.visibility</p:attrName>
                                        </p:attrNameLst>
                                      </p:cBhvr>
                                      <p:to>
                                        <p:strVal val="visible"/>
                                      </p:to>
                                    </p:set>
                                    <p:animEffect transition="in" filter="fade">
                                      <p:cBhvr>
                                        <p:cTn id="37" dur="1000"/>
                                        <p:tgtEl>
                                          <p:spTgt spid="144393"/>
                                        </p:tgtEl>
                                      </p:cBhvr>
                                    </p:animEffect>
                                    <p:anim calcmode="lin" valueType="num">
                                      <p:cBhvr>
                                        <p:cTn id="38" dur="1000" fill="hold"/>
                                        <p:tgtEl>
                                          <p:spTgt spid="144393"/>
                                        </p:tgtEl>
                                        <p:attrNameLst>
                                          <p:attrName>ppt_x</p:attrName>
                                        </p:attrNameLst>
                                      </p:cBhvr>
                                      <p:tavLst>
                                        <p:tav tm="0">
                                          <p:val>
                                            <p:strVal val="#ppt_x"/>
                                          </p:val>
                                        </p:tav>
                                        <p:tav tm="100000">
                                          <p:val>
                                            <p:strVal val="#ppt_x"/>
                                          </p:val>
                                        </p:tav>
                                      </p:tavLst>
                                    </p:anim>
                                    <p:anim calcmode="lin" valueType="num">
                                      <p:cBhvr>
                                        <p:cTn id="39" dur="900" decel="100000" fill="hold"/>
                                        <p:tgtEl>
                                          <p:spTgt spid="144393"/>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4439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r>
              <a:rPr lang="en-US" altLang="hu-HU"/>
              <a:t>Example 1 – </a:t>
            </a:r>
            <a:r>
              <a:rPr lang="en-US" altLang="hu-HU" i="1"/>
              <a:t>Solution</a:t>
            </a:r>
          </a:p>
        </p:txBody>
      </p:sp>
      <p:sp>
        <p:nvSpPr>
          <p:cNvPr id="145411" name="Rectangle 3"/>
          <p:cNvSpPr>
            <a:spLocks noGrp="1" noChangeArrowheads="1"/>
          </p:cNvSpPr>
          <p:nvPr>
            <p:ph type="body" idx="1"/>
          </p:nvPr>
        </p:nvSpPr>
        <p:spPr>
          <a:noFill/>
        </p:spPr>
        <p:txBody>
          <a:bodyPr/>
          <a:lstStyle/>
          <a:p>
            <a:pPr>
              <a:tabLst>
                <a:tab pos="457200" algn="l"/>
                <a:tab pos="1371600" algn="l"/>
                <a:tab pos="1547813" algn="l"/>
              </a:tabLst>
            </a:pPr>
            <a:r>
              <a:rPr lang="en-US" altLang="hu-HU"/>
              <a:t>we can apply l’Hospital’s Rule:</a:t>
            </a:r>
          </a:p>
        </p:txBody>
      </p:sp>
      <p:sp>
        <p:nvSpPr>
          <p:cNvPr id="145412" name="Rectangle 4"/>
          <p:cNvSpPr>
            <a:spLocks noChangeArrowheads="1"/>
          </p:cNvSpPr>
          <p:nvPr/>
        </p:nvSpPr>
        <p:spPr bwMode="auto">
          <a:xfrm>
            <a:off x="9704389" y="839788"/>
            <a:ext cx="841375" cy="30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pPr>
            <a:r>
              <a:rPr lang="en-US" altLang="hu-HU">
                <a:solidFill>
                  <a:srgbClr val="000000"/>
                </a:solidFill>
                <a:latin typeface="Arial" panose="020B0604020202020204" pitchFamily="34" charset="0"/>
              </a:rPr>
              <a:t>cont’d</a:t>
            </a:r>
          </a:p>
        </p:txBody>
      </p:sp>
      <p:pic>
        <p:nvPicPr>
          <p:cNvPr id="14541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1" y="1828800"/>
            <a:ext cx="3463925" cy="1423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541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2775" y="3614738"/>
            <a:ext cx="1289050" cy="652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5418"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0713" y="4640264"/>
            <a:ext cx="1041400" cy="693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5419"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1" y="5867401"/>
            <a:ext cx="447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319678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145417"/>
                                        </p:tgtEl>
                                        <p:attrNameLst>
                                          <p:attrName>style.visibility</p:attrName>
                                        </p:attrNameLst>
                                      </p:cBhvr>
                                      <p:to>
                                        <p:strVal val="visible"/>
                                      </p:to>
                                    </p:set>
                                    <p:animEffect transition="in" filter="fade">
                                      <p:cBhvr>
                                        <p:cTn id="7" dur="1000"/>
                                        <p:tgtEl>
                                          <p:spTgt spid="145417"/>
                                        </p:tgtEl>
                                      </p:cBhvr>
                                    </p:animEffect>
                                    <p:anim calcmode="lin" valueType="num">
                                      <p:cBhvr>
                                        <p:cTn id="8" dur="1000" fill="hold"/>
                                        <p:tgtEl>
                                          <p:spTgt spid="145417"/>
                                        </p:tgtEl>
                                        <p:attrNameLst>
                                          <p:attrName>ppt_x</p:attrName>
                                        </p:attrNameLst>
                                      </p:cBhvr>
                                      <p:tavLst>
                                        <p:tav tm="0">
                                          <p:val>
                                            <p:strVal val="#ppt_x"/>
                                          </p:val>
                                        </p:tav>
                                        <p:tav tm="100000">
                                          <p:val>
                                            <p:strVal val="#ppt_x"/>
                                          </p:val>
                                        </p:tav>
                                      </p:tavLst>
                                    </p:anim>
                                    <p:anim calcmode="lin" valueType="num">
                                      <p:cBhvr>
                                        <p:cTn id="9" dur="900" decel="100000" fill="hold"/>
                                        <p:tgtEl>
                                          <p:spTgt spid="14541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45417"/>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nodeType="clickEffect">
                                  <p:stCondLst>
                                    <p:cond delay="0"/>
                                  </p:stCondLst>
                                  <p:childTnLst>
                                    <p:set>
                                      <p:cBhvr>
                                        <p:cTn id="14" dur="1" fill="hold">
                                          <p:stCondLst>
                                            <p:cond delay="0"/>
                                          </p:stCondLst>
                                        </p:cTn>
                                        <p:tgtEl>
                                          <p:spTgt spid="145418"/>
                                        </p:tgtEl>
                                        <p:attrNameLst>
                                          <p:attrName>style.visibility</p:attrName>
                                        </p:attrNameLst>
                                      </p:cBhvr>
                                      <p:to>
                                        <p:strVal val="visible"/>
                                      </p:to>
                                    </p:set>
                                    <p:animEffect transition="in" filter="fade">
                                      <p:cBhvr>
                                        <p:cTn id="15" dur="1000"/>
                                        <p:tgtEl>
                                          <p:spTgt spid="145418"/>
                                        </p:tgtEl>
                                      </p:cBhvr>
                                    </p:animEffect>
                                    <p:anim calcmode="lin" valueType="num">
                                      <p:cBhvr>
                                        <p:cTn id="16" dur="1000" fill="hold"/>
                                        <p:tgtEl>
                                          <p:spTgt spid="145418"/>
                                        </p:tgtEl>
                                        <p:attrNameLst>
                                          <p:attrName>ppt_x</p:attrName>
                                        </p:attrNameLst>
                                      </p:cBhvr>
                                      <p:tavLst>
                                        <p:tav tm="0">
                                          <p:val>
                                            <p:strVal val="#ppt_x"/>
                                          </p:val>
                                        </p:tav>
                                        <p:tav tm="100000">
                                          <p:val>
                                            <p:strVal val="#ppt_x"/>
                                          </p:val>
                                        </p:tav>
                                      </p:tavLst>
                                    </p:anim>
                                    <p:anim calcmode="lin" valueType="num">
                                      <p:cBhvr>
                                        <p:cTn id="17" dur="900" decel="100000" fill="hold"/>
                                        <p:tgtEl>
                                          <p:spTgt spid="145418"/>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45418"/>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nodeType="clickEffect">
                                  <p:stCondLst>
                                    <p:cond delay="0"/>
                                  </p:stCondLst>
                                  <p:childTnLst>
                                    <p:set>
                                      <p:cBhvr>
                                        <p:cTn id="22" dur="1" fill="hold">
                                          <p:stCondLst>
                                            <p:cond delay="0"/>
                                          </p:stCondLst>
                                        </p:cTn>
                                        <p:tgtEl>
                                          <p:spTgt spid="145419"/>
                                        </p:tgtEl>
                                        <p:attrNameLst>
                                          <p:attrName>style.visibility</p:attrName>
                                        </p:attrNameLst>
                                      </p:cBhvr>
                                      <p:to>
                                        <p:strVal val="visible"/>
                                      </p:to>
                                    </p:set>
                                    <p:animEffect transition="in" filter="fade">
                                      <p:cBhvr>
                                        <p:cTn id="23" dur="1000"/>
                                        <p:tgtEl>
                                          <p:spTgt spid="145419"/>
                                        </p:tgtEl>
                                      </p:cBhvr>
                                    </p:animEffect>
                                    <p:anim calcmode="lin" valueType="num">
                                      <p:cBhvr>
                                        <p:cTn id="24" dur="1000" fill="hold"/>
                                        <p:tgtEl>
                                          <p:spTgt spid="145419"/>
                                        </p:tgtEl>
                                        <p:attrNameLst>
                                          <p:attrName>ppt_x</p:attrName>
                                        </p:attrNameLst>
                                      </p:cBhvr>
                                      <p:tavLst>
                                        <p:tav tm="0">
                                          <p:val>
                                            <p:strVal val="#ppt_x"/>
                                          </p:val>
                                        </p:tav>
                                        <p:tav tm="100000">
                                          <p:val>
                                            <p:strVal val="#ppt_x"/>
                                          </p:val>
                                        </p:tav>
                                      </p:tavLst>
                                    </p:anim>
                                    <p:anim calcmode="lin" valueType="num">
                                      <p:cBhvr>
                                        <p:cTn id="25" dur="900" decel="100000" fill="hold"/>
                                        <p:tgtEl>
                                          <p:spTgt spid="145419"/>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4541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6" name="Rectangle 8"/>
          <p:cNvSpPr>
            <a:spLocks noChangeArrowheads="1"/>
          </p:cNvSpPr>
          <p:nvPr/>
        </p:nvSpPr>
        <p:spPr bwMode="auto">
          <a:xfrm>
            <a:off x="2514600" y="3200400"/>
            <a:ext cx="6705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fontAlgn="base">
              <a:spcBef>
                <a:spcPct val="0"/>
              </a:spcBef>
              <a:spcAft>
                <a:spcPct val="0"/>
              </a:spcAft>
              <a:buClr>
                <a:srgbClr val="B08C53"/>
              </a:buClr>
            </a:pPr>
            <a:r>
              <a:rPr lang="en-US" altLang="hu-HU" sz="4000">
                <a:solidFill>
                  <a:srgbClr val="581873"/>
                </a:solidFill>
                <a:latin typeface="Arial" panose="020B0604020202020204" pitchFamily="34" charset="0"/>
              </a:rPr>
              <a:t>  </a:t>
            </a:r>
            <a:r>
              <a:rPr lang="en-US" altLang="hu-HU" sz="4000">
                <a:solidFill>
                  <a:srgbClr val="00B9F1"/>
                </a:solidFill>
                <a:latin typeface="Arial" panose="020B0604020202020204" pitchFamily="34" charset="0"/>
              </a:rPr>
              <a:t>Indeterminate Products</a:t>
            </a:r>
          </a:p>
        </p:txBody>
      </p:sp>
    </p:spTree>
    <p:extLst>
      <p:ext uri="{BB962C8B-B14F-4D97-AF65-F5344CB8AC3E}">
        <p14:creationId xmlns:p14="http://schemas.microsoft.com/office/powerpoint/2010/main" val="4040211017"/>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noFill/>
        </p:spPr>
        <p:txBody>
          <a:bodyPr/>
          <a:lstStyle/>
          <a:p>
            <a:r>
              <a:rPr lang="en-US" altLang="hu-HU"/>
              <a:t>Indeterminate Products</a:t>
            </a:r>
          </a:p>
        </p:txBody>
      </p:sp>
      <p:sp>
        <p:nvSpPr>
          <p:cNvPr id="134147" name="Rectangle 3"/>
          <p:cNvSpPr>
            <a:spLocks noGrp="1" noChangeArrowheads="1"/>
          </p:cNvSpPr>
          <p:nvPr>
            <p:ph type="body" idx="1"/>
          </p:nvPr>
        </p:nvSpPr>
        <p:spPr>
          <a:noFill/>
        </p:spPr>
        <p:txBody>
          <a:bodyPr/>
          <a:lstStyle/>
          <a:p>
            <a:r>
              <a:rPr lang="en-US" altLang="hu-HU" dirty="0"/>
              <a:t>If </a:t>
            </a:r>
            <a:r>
              <a:rPr lang="en-US" altLang="hu-HU" dirty="0" err="1"/>
              <a:t>lim</a:t>
            </a:r>
            <a:r>
              <a:rPr lang="en-US" altLang="hu-HU" i="1" baseline="-25000" dirty="0" err="1"/>
              <a:t>x</a:t>
            </a:r>
            <a:r>
              <a:rPr lang="en-US" altLang="hu-HU" baseline="-25000" dirty="0" err="1">
                <a:sym typeface="Symbol" panose="05050102010706020507" pitchFamily="18" charset="2"/>
              </a:rPr>
              <a:t></a:t>
            </a:r>
            <a:r>
              <a:rPr lang="en-US" altLang="hu-HU" i="1" baseline="-25000" dirty="0" err="1"/>
              <a:t>a</a:t>
            </a:r>
            <a:r>
              <a:rPr lang="en-US" altLang="hu-HU" dirty="0"/>
              <a:t> </a:t>
            </a:r>
            <a:r>
              <a:rPr lang="en-US" altLang="hu-HU" i="1" dirty="0"/>
              <a:t>f</a:t>
            </a:r>
            <a:r>
              <a:rPr lang="en-US" altLang="hu-HU" sz="400" i="1" dirty="0"/>
              <a:t> </a:t>
            </a:r>
            <a:r>
              <a:rPr lang="en-US" altLang="hu-HU" dirty="0"/>
              <a:t>(</a:t>
            </a:r>
            <a:r>
              <a:rPr lang="en-US" altLang="hu-HU" i="1" dirty="0"/>
              <a:t>x</a:t>
            </a:r>
            <a:r>
              <a:rPr lang="en-US" altLang="hu-HU" dirty="0"/>
              <a:t>) = 0 and </a:t>
            </a:r>
            <a:r>
              <a:rPr lang="en-US" altLang="hu-HU" dirty="0" err="1"/>
              <a:t>lim</a:t>
            </a:r>
            <a:r>
              <a:rPr lang="en-US" altLang="hu-HU" i="1" baseline="-25000" dirty="0" err="1"/>
              <a:t>x</a:t>
            </a:r>
            <a:r>
              <a:rPr lang="en-US" altLang="hu-HU" baseline="-25000" dirty="0" err="1">
                <a:sym typeface="Symbol" panose="05050102010706020507" pitchFamily="18" charset="2"/>
              </a:rPr>
              <a:t></a:t>
            </a:r>
            <a:r>
              <a:rPr lang="en-US" altLang="hu-HU" i="1" baseline="-25000" dirty="0" err="1"/>
              <a:t>a</a:t>
            </a:r>
            <a:r>
              <a:rPr lang="en-US" altLang="hu-HU" dirty="0"/>
              <a:t> </a:t>
            </a:r>
            <a:r>
              <a:rPr lang="en-US" altLang="hu-HU" i="1" dirty="0"/>
              <a:t>g</a:t>
            </a:r>
            <a:r>
              <a:rPr lang="en-US" altLang="hu-HU" dirty="0"/>
              <a:t>(</a:t>
            </a:r>
            <a:r>
              <a:rPr lang="en-US" altLang="hu-HU" i="1" dirty="0"/>
              <a:t>x</a:t>
            </a:r>
            <a:r>
              <a:rPr lang="en-US" altLang="hu-HU" dirty="0"/>
              <a:t>) =     (or –     ), then it isn’t clear what the value of </a:t>
            </a:r>
            <a:r>
              <a:rPr lang="en-US" altLang="hu-HU" dirty="0" err="1"/>
              <a:t>lim</a:t>
            </a:r>
            <a:r>
              <a:rPr lang="en-US" altLang="hu-HU" i="1" baseline="-25000" dirty="0" err="1"/>
              <a:t>x</a:t>
            </a:r>
            <a:r>
              <a:rPr lang="en-US" altLang="hu-HU" baseline="-25000" dirty="0" err="1">
                <a:sym typeface="Symbol" panose="05050102010706020507" pitchFamily="18" charset="2"/>
              </a:rPr>
              <a:t></a:t>
            </a:r>
            <a:r>
              <a:rPr lang="en-US" altLang="hu-HU" i="1" baseline="-25000" dirty="0" err="1"/>
              <a:t>a</a:t>
            </a:r>
            <a:r>
              <a:rPr lang="en-US" altLang="hu-HU" dirty="0"/>
              <a:t> [</a:t>
            </a:r>
            <a:r>
              <a:rPr lang="en-US" altLang="hu-HU" i="1" dirty="0"/>
              <a:t>f</a:t>
            </a:r>
            <a:r>
              <a:rPr lang="en-US" altLang="hu-HU" sz="400" i="1" dirty="0"/>
              <a:t> </a:t>
            </a:r>
            <a:r>
              <a:rPr lang="en-US" altLang="hu-HU" dirty="0"/>
              <a:t>(</a:t>
            </a:r>
            <a:r>
              <a:rPr lang="en-US" altLang="hu-HU" i="1" dirty="0"/>
              <a:t>x</a:t>
            </a:r>
            <a:r>
              <a:rPr lang="en-US" altLang="hu-HU" dirty="0"/>
              <a:t>) </a:t>
            </a:r>
            <a:r>
              <a:rPr lang="en-US" altLang="hu-HU" i="1" dirty="0"/>
              <a:t>g</a:t>
            </a:r>
            <a:r>
              <a:rPr lang="en-US" altLang="hu-HU" dirty="0"/>
              <a:t>(x)], if any, will be. There is a struggle between </a:t>
            </a:r>
            <a:r>
              <a:rPr lang="en-US" altLang="hu-HU" i="1" dirty="0"/>
              <a:t>f</a:t>
            </a:r>
            <a:r>
              <a:rPr lang="en-US" altLang="hu-HU" dirty="0"/>
              <a:t> and </a:t>
            </a:r>
            <a:r>
              <a:rPr lang="en-US" altLang="hu-HU" i="1" dirty="0"/>
              <a:t>g</a:t>
            </a:r>
            <a:r>
              <a:rPr lang="en-US" altLang="hu-HU" dirty="0"/>
              <a:t>. If </a:t>
            </a:r>
            <a:r>
              <a:rPr lang="en-US" altLang="hu-HU" i="1" dirty="0"/>
              <a:t>f</a:t>
            </a:r>
            <a:r>
              <a:rPr lang="en-US" altLang="hu-HU" dirty="0"/>
              <a:t> wins, the answer will be 0; if </a:t>
            </a:r>
            <a:r>
              <a:rPr lang="en-US" altLang="hu-HU" i="1" dirty="0"/>
              <a:t>g</a:t>
            </a:r>
            <a:r>
              <a:rPr lang="en-US" altLang="hu-HU" dirty="0"/>
              <a:t> wins, the answer will be     (or –     ).</a:t>
            </a:r>
          </a:p>
          <a:p>
            <a:endParaRPr lang="en-US" altLang="hu-HU" dirty="0"/>
          </a:p>
          <a:p>
            <a:r>
              <a:rPr lang="en-US" altLang="hu-HU" dirty="0"/>
              <a:t>Or there may be a compromise where the answer is a finite nonzero number. This kind of limit is called an </a:t>
            </a:r>
            <a:r>
              <a:rPr lang="en-US" altLang="hu-HU" b="1" dirty="0"/>
              <a:t>indeterminate form of type 0 </a:t>
            </a:r>
            <a:r>
              <a:rPr lang="en-US" altLang="hu-HU" sz="2000" b="1" dirty="0">
                <a:sym typeface="Wingdings 2" panose="05020102010507070707" pitchFamily="18" charset="2"/>
              </a:rPr>
              <a:t></a:t>
            </a:r>
            <a:r>
              <a:rPr lang="en-US" altLang="hu-HU" dirty="0"/>
              <a:t>     .</a:t>
            </a:r>
            <a:endParaRPr lang="en-US" altLang="hu-HU" b="1" dirty="0"/>
          </a:p>
        </p:txBody>
      </p:sp>
      <p:pic>
        <p:nvPicPr>
          <p:cNvPr id="134150" name="Picture 6"/>
          <p:cNvPicPr>
            <a:picLocks noChangeAspect="1" noChangeArrowheads="1"/>
          </p:cNvPicPr>
          <p:nvPr/>
        </p:nvPicPr>
        <p:blipFill>
          <a:blip r:embed="rId2">
            <a:extLst>
              <a:ext uri="{28A0092B-C50C-407E-A947-70E740481C1C}">
                <a14:useLocalDpi xmlns:a14="http://schemas.microsoft.com/office/drawing/2010/main" val="0"/>
              </a:ext>
            </a:extLst>
          </a:blip>
          <a:srcRect l="38235"/>
          <a:stretch>
            <a:fillRect/>
          </a:stretch>
        </p:blipFill>
        <p:spPr bwMode="auto">
          <a:xfrm>
            <a:off x="5165137" y="1600201"/>
            <a:ext cx="338137" cy="214312"/>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4151" name="Picture 7"/>
          <p:cNvPicPr>
            <a:picLocks noChangeAspect="1" noChangeArrowheads="1"/>
          </p:cNvPicPr>
          <p:nvPr/>
        </p:nvPicPr>
        <p:blipFill>
          <a:blip r:embed="rId2">
            <a:extLst>
              <a:ext uri="{28A0092B-C50C-407E-A947-70E740481C1C}">
                <a14:useLocalDpi xmlns:a14="http://schemas.microsoft.com/office/drawing/2010/main" val="0"/>
              </a:ext>
            </a:extLst>
          </a:blip>
          <a:srcRect l="38235"/>
          <a:stretch>
            <a:fillRect/>
          </a:stretch>
        </p:blipFill>
        <p:spPr bwMode="auto">
          <a:xfrm>
            <a:off x="6246020" y="1600201"/>
            <a:ext cx="338137" cy="214313"/>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4152" name="Picture 8"/>
          <p:cNvPicPr>
            <a:picLocks noChangeAspect="1" noChangeArrowheads="1"/>
          </p:cNvPicPr>
          <p:nvPr/>
        </p:nvPicPr>
        <p:blipFill>
          <a:blip r:embed="rId2">
            <a:extLst>
              <a:ext uri="{28A0092B-C50C-407E-A947-70E740481C1C}">
                <a14:useLocalDpi xmlns:a14="http://schemas.microsoft.com/office/drawing/2010/main" val="0"/>
              </a:ext>
            </a:extLst>
          </a:blip>
          <a:srcRect l="38235"/>
          <a:stretch>
            <a:fillRect/>
          </a:stretch>
        </p:blipFill>
        <p:spPr bwMode="auto">
          <a:xfrm>
            <a:off x="7324727" y="2316753"/>
            <a:ext cx="338137" cy="214313"/>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4153" name="Picture 9"/>
          <p:cNvPicPr>
            <a:picLocks noChangeAspect="1" noChangeArrowheads="1"/>
          </p:cNvPicPr>
          <p:nvPr/>
        </p:nvPicPr>
        <p:blipFill>
          <a:blip r:embed="rId2">
            <a:extLst>
              <a:ext uri="{28A0092B-C50C-407E-A947-70E740481C1C}">
                <a14:useLocalDpi xmlns:a14="http://schemas.microsoft.com/office/drawing/2010/main" val="0"/>
              </a:ext>
            </a:extLst>
          </a:blip>
          <a:srcRect l="38235"/>
          <a:stretch>
            <a:fillRect/>
          </a:stretch>
        </p:blipFill>
        <p:spPr bwMode="auto">
          <a:xfrm>
            <a:off x="8303804" y="2316754"/>
            <a:ext cx="338138" cy="214312"/>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4154" name="Picture 10"/>
          <p:cNvPicPr>
            <a:picLocks noChangeAspect="1" noChangeArrowheads="1"/>
          </p:cNvPicPr>
          <p:nvPr/>
        </p:nvPicPr>
        <p:blipFill>
          <a:blip r:embed="rId2">
            <a:extLst>
              <a:ext uri="{28A0092B-C50C-407E-A947-70E740481C1C}">
                <a14:useLocalDpi xmlns:a14="http://schemas.microsoft.com/office/drawing/2010/main" val="0"/>
              </a:ext>
            </a:extLst>
          </a:blip>
          <a:srcRect l="38235"/>
          <a:stretch>
            <a:fillRect/>
          </a:stretch>
        </p:blipFill>
        <p:spPr bwMode="auto">
          <a:xfrm>
            <a:off x="8870906" y="3549968"/>
            <a:ext cx="338137" cy="214312"/>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796277751"/>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noFill/>
        </p:spPr>
        <p:txBody>
          <a:bodyPr/>
          <a:lstStyle/>
          <a:p>
            <a:r>
              <a:rPr lang="en-US" altLang="hu-HU"/>
              <a:t>Indeterminate Products</a:t>
            </a:r>
          </a:p>
        </p:txBody>
      </p:sp>
      <p:sp>
        <p:nvSpPr>
          <p:cNvPr id="146435" name="Rectangle 3"/>
          <p:cNvSpPr>
            <a:spLocks noGrp="1" noChangeArrowheads="1"/>
          </p:cNvSpPr>
          <p:nvPr>
            <p:ph type="body" idx="1"/>
          </p:nvPr>
        </p:nvSpPr>
        <p:spPr>
          <a:noFill/>
        </p:spPr>
        <p:txBody>
          <a:bodyPr/>
          <a:lstStyle/>
          <a:p>
            <a:r>
              <a:rPr lang="en-US" altLang="hu-HU"/>
              <a:t>We can deal with it by writing the product </a:t>
            </a:r>
            <a:r>
              <a:rPr lang="en-US" altLang="hu-HU" i="1"/>
              <a:t>fg</a:t>
            </a:r>
            <a:r>
              <a:rPr lang="en-US" altLang="hu-HU"/>
              <a:t> as a quotient:</a:t>
            </a:r>
          </a:p>
          <a:p>
            <a:endParaRPr lang="en-US" altLang="hu-HU"/>
          </a:p>
          <a:p>
            <a:endParaRPr lang="en-US" altLang="hu-HU"/>
          </a:p>
          <a:p>
            <a:endParaRPr lang="en-US" altLang="hu-HU"/>
          </a:p>
          <a:p>
            <a:r>
              <a:rPr lang="en-US" altLang="hu-HU"/>
              <a:t>This converts the given limit into an indeterminate form of type    or     /     so that we can use l’Hospital’s Rule.</a:t>
            </a:r>
          </a:p>
        </p:txBody>
      </p:sp>
      <p:pic>
        <p:nvPicPr>
          <p:cNvPr id="146436" name="Picture 4"/>
          <p:cNvPicPr>
            <a:picLocks noChangeAspect="1" noChangeArrowheads="1"/>
          </p:cNvPicPr>
          <p:nvPr/>
        </p:nvPicPr>
        <p:blipFill>
          <a:blip r:embed="rId2">
            <a:extLst>
              <a:ext uri="{28A0092B-C50C-407E-A947-70E740481C1C}">
                <a14:useLocalDpi xmlns:a14="http://schemas.microsoft.com/office/drawing/2010/main" val="0"/>
              </a:ext>
            </a:extLst>
          </a:blip>
          <a:srcRect l="38235"/>
          <a:stretch>
            <a:fillRect/>
          </a:stretch>
        </p:blipFill>
        <p:spPr bwMode="auto">
          <a:xfrm>
            <a:off x="9758226" y="3278189"/>
            <a:ext cx="338138" cy="214313"/>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6437" name="Picture 5"/>
          <p:cNvPicPr>
            <a:picLocks noChangeAspect="1" noChangeArrowheads="1"/>
          </p:cNvPicPr>
          <p:nvPr/>
        </p:nvPicPr>
        <p:blipFill>
          <a:blip r:embed="rId2">
            <a:extLst>
              <a:ext uri="{28A0092B-C50C-407E-A947-70E740481C1C}">
                <a14:useLocalDpi xmlns:a14="http://schemas.microsoft.com/office/drawing/2010/main" val="0"/>
              </a:ext>
            </a:extLst>
          </a:blip>
          <a:srcRect l="38235"/>
          <a:stretch>
            <a:fillRect/>
          </a:stretch>
        </p:blipFill>
        <p:spPr bwMode="auto">
          <a:xfrm>
            <a:off x="10240622" y="3348583"/>
            <a:ext cx="338138" cy="214312"/>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644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1" y="2166939"/>
            <a:ext cx="3629025" cy="885825"/>
          </a:xfrm>
          <a:prstGeom prst="rect">
            <a:avLst/>
          </a:prstGeom>
          <a:noFill/>
          <a:extLst>
            <a:ext uri="{909E8E84-426E-40DD-AFC4-6F175D3DCCD1}">
              <a14:hiddenFill xmlns:a14="http://schemas.microsoft.com/office/drawing/2010/main">
                <a:solidFill>
                  <a:srgbClr val="FFFFFF"/>
                </a:solidFill>
              </a14:hiddenFill>
            </a:ext>
          </a:extLst>
        </p:spPr>
      </p:pic>
      <p:pic>
        <p:nvPicPr>
          <p:cNvPr id="146442"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96251" y="3278189"/>
            <a:ext cx="192088" cy="427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8018856"/>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noFill/>
        </p:spPr>
        <p:txBody>
          <a:bodyPr/>
          <a:lstStyle/>
          <a:p>
            <a:r>
              <a:rPr lang="en-US" altLang="hu-HU"/>
              <a:t>Example 6</a:t>
            </a:r>
          </a:p>
        </p:txBody>
      </p:sp>
      <p:sp>
        <p:nvSpPr>
          <p:cNvPr id="147459" name="Rectangle 3"/>
          <p:cNvSpPr>
            <a:spLocks noGrp="1" noChangeArrowheads="1"/>
          </p:cNvSpPr>
          <p:nvPr>
            <p:ph type="body" idx="1"/>
          </p:nvPr>
        </p:nvSpPr>
        <p:spPr>
          <a:noFill/>
        </p:spPr>
        <p:txBody>
          <a:bodyPr/>
          <a:lstStyle/>
          <a:p>
            <a:pPr>
              <a:tabLst>
                <a:tab pos="457200" algn="l"/>
                <a:tab pos="1371600" algn="l"/>
                <a:tab pos="1547813" algn="l"/>
              </a:tabLst>
            </a:pPr>
            <a:r>
              <a:rPr lang="en-US" altLang="hu-HU"/>
              <a:t>Evaluate </a:t>
            </a:r>
          </a:p>
          <a:p>
            <a:pPr>
              <a:tabLst>
                <a:tab pos="457200" algn="l"/>
                <a:tab pos="1371600" algn="l"/>
                <a:tab pos="1547813" algn="l"/>
              </a:tabLst>
            </a:pPr>
            <a:endParaRPr lang="en-US" altLang="hu-HU"/>
          </a:p>
          <a:p>
            <a:pPr>
              <a:tabLst>
                <a:tab pos="457200" algn="l"/>
                <a:tab pos="1371600" algn="l"/>
                <a:tab pos="1547813" algn="l"/>
              </a:tabLst>
            </a:pPr>
            <a:r>
              <a:rPr lang="en-US" altLang="hu-HU">
                <a:solidFill>
                  <a:srgbClr val="00ADEF"/>
                </a:solidFill>
              </a:rPr>
              <a:t>Solution:</a:t>
            </a:r>
          </a:p>
          <a:p>
            <a:pPr>
              <a:tabLst>
                <a:tab pos="457200" algn="l"/>
                <a:tab pos="1371600" algn="l"/>
                <a:tab pos="1547813" algn="l"/>
              </a:tabLst>
            </a:pPr>
            <a:r>
              <a:rPr lang="en-US" altLang="hu-HU"/>
              <a:t>The given limit is indeterminate because, as </a:t>
            </a:r>
            <a:r>
              <a:rPr lang="en-US" altLang="hu-HU" i="1"/>
              <a:t>x</a:t>
            </a:r>
            <a:r>
              <a:rPr lang="en-US" altLang="hu-HU"/>
              <a:t> </a:t>
            </a:r>
            <a:r>
              <a:rPr lang="en-US" altLang="hu-HU">
                <a:sym typeface="Symbol" panose="05050102010706020507" pitchFamily="18" charset="2"/>
              </a:rPr>
              <a:t></a:t>
            </a:r>
            <a:r>
              <a:rPr lang="en-US" altLang="hu-HU"/>
              <a:t> 0</a:t>
            </a:r>
            <a:r>
              <a:rPr lang="en-US" altLang="hu-HU" baseline="30000"/>
              <a:t>+</a:t>
            </a:r>
            <a:r>
              <a:rPr lang="en-US" altLang="hu-HU"/>
              <a:t>, the first factor (</a:t>
            </a:r>
            <a:r>
              <a:rPr lang="en-US" altLang="hu-HU" i="1"/>
              <a:t>x</a:t>
            </a:r>
            <a:r>
              <a:rPr lang="en-US" altLang="hu-HU"/>
              <a:t>) approaches 0 while the second factor (ln </a:t>
            </a:r>
            <a:r>
              <a:rPr lang="en-US" altLang="hu-HU" i="1"/>
              <a:t>x</a:t>
            </a:r>
            <a:r>
              <a:rPr lang="en-US" altLang="hu-HU"/>
              <a:t>) approaches –     .</a:t>
            </a:r>
          </a:p>
          <a:p>
            <a:pPr>
              <a:tabLst>
                <a:tab pos="457200" algn="l"/>
                <a:tab pos="1371600" algn="l"/>
                <a:tab pos="1547813" algn="l"/>
              </a:tabLst>
            </a:pPr>
            <a:endParaRPr lang="en-US" altLang="hu-HU"/>
          </a:p>
        </p:txBody>
      </p:sp>
      <p:pic>
        <p:nvPicPr>
          <p:cNvPr id="14746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1" y="1524001"/>
            <a:ext cx="1343025"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7463" name="Picture 7"/>
          <p:cNvPicPr>
            <a:picLocks noChangeAspect="1" noChangeArrowheads="1"/>
          </p:cNvPicPr>
          <p:nvPr/>
        </p:nvPicPr>
        <p:blipFill>
          <a:blip r:embed="rId3">
            <a:extLst>
              <a:ext uri="{28A0092B-C50C-407E-A947-70E740481C1C}">
                <a14:useLocalDpi xmlns:a14="http://schemas.microsoft.com/office/drawing/2010/main" val="0"/>
              </a:ext>
            </a:extLst>
          </a:blip>
          <a:srcRect l="38235"/>
          <a:stretch>
            <a:fillRect/>
          </a:stretch>
        </p:blipFill>
        <p:spPr bwMode="auto">
          <a:xfrm>
            <a:off x="8469086" y="3252652"/>
            <a:ext cx="338138" cy="214313"/>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40346104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147459">
                                            <p:txEl>
                                              <p:pRg st="2" end="2"/>
                                            </p:txEl>
                                          </p:spTgt>
                                        </p:tgtEl>
                                        <p:attrNameLst>
                                          <p:attrName>style.visibility</p:attrName>
                                        </p:attrNameLst>
                                      </p:cBhvr>
                                      <p:to>
                                        <p:strVal val="visible"/>
                                      </p:to>
                                    </p:set>
                                    <p:animEffect transition="in" filter="fade">
                                      <p:cBhvr>
                                        <p:cTn id="7" dur="1000"/>
                                        <p:tgtEl>
                                          <p:spTgt spid="147459">
                                            <p:txEl>
                                              <p:pRg st="2" end="2"/>
                                            </p:txEl>
                                          </p:spTgt>
                                        </p:tgtEl>
                                      </p:cBhvr>
                                    </p:animEffect>
                                    <p:anim calcmode="lin" valueType="num">
                                      <p:cBhvr>
                                        <p:cTn id="8" dur="1000" fill="hold"/>
                                        <p:tgtEl>
                                          <p:spTgt spid="147459">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47459">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47459">
                                            <p:txEl>
                                              <p:pRg st="2" end="2"/>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147459">
                                            <p:txEl>
                                              <p:pRg st="3" end="3"/>
                                            </p:txEl>
                                          </p:spTgt>
                                        </p:tgtEl>
                                        <p:attrNameLst>
                                          <p:attrName>style.visibility</p:attrName>
                                        </p:attrNameLst>
                                      </p:cBhvr>
                                      <p:to>
                                        <p:strVal val="visible"/>
                                      </p:to>
                                    </p:set>
                                    <p:animEffect transition="in" filter="fade">
                                      <p:cBhvr>
                                        <p:cTn id="13" dur="1000"/>
                                        <p:tgtEl>
                                          <p:spTgt spid="147459">
                                            <p:txEl>
                                              <p:pRg st="3" end="3"/>
                                            </p:txEl>
                                          </p:spTgt>
                                        </p:tgtEl>
                                      </p:cBhvr>
                                    </p:animEffect>
                                    <p:anim calcmode="lin" valueType="num">
                                      <p:cBhvr>
                                        <p:cTn id="14" dur="1000" fill="hold"/>
                                        <p:tgtEl>
                                          <p:spTgt spid="147459">
                                            <p:txEl>
                                              <p:pRg st="3" end="3"/>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147459">
                                            <p:txEl>
                                              <p:pRg st="3" end="3"/>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47459">
                                            <p:txEl>
                                              <p:pRg st="3" end="3"/>
                                            </p:txEl>
                                          </p:spTgt>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147463"/>
                                        </p:tgtEl>
                                        <p:attrNameLst>
                                          <p:attrName>style.visibility</p:attrName>
                                        </p:attrNameLst>
                                      </p:cBhvr>
                                      <p:to>
                                        <p:strVal val="visible"/>
                                      </p:to>
                                    </p:set>
                                    <p:animEffect transition="in" filter="fade">
                                      <p:cBhvr>
                                        <p:cTn id="19" dur="1000"/>
                                        <p:tgtEl>
                                          <p:spTgt spid="147463"/>
                                        </p:tgtEl>
                                      </p:cBhvr>
                                    </p:animEffect>
                                    <p:anim calcmode="lin" valueType="num">
                                      <p:cBhvr>
                                        <p:cTn id="20" dur="1000" fill="hold"/>
                                        <p:tgtEl>
                                          <p:spTgt spid="147463"/>
                                        </p:tgtEl>
                                        <p:attrNameLst>
                                          <p:attrName>ppt_x</p:attrName>
                                        </p:attrNameLst>
                                      </p:cBhvr>
                                      <p:tavLst>
                                        <p:tav tm="0">
                                          <p:val>
                                            <p:strVal val="#ppt_x"/>
                                          </p:val>
                                        </p:tav>
                                        <p:tav tm="100000">
                                          <p:val>
                                            <p:strVal val="#ppt_x"/>
                                          </p:val>
                                        </p:tav>
                                      </p:tavLst>
                                    </p:anim>
                                    <p:anim calcmode="lin" valueType="num">
                                      <p:cBhvr>
                                        <p:cTn id="21" dur="900" decel="100000" fill="hold"/>
                                        <p:tgtEl>
                                          <p:spTgt spid="147463"/>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4746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p:cNvPicPr>
            <a:picLocks noChangeAspect="1"/>
          </p:cNvPicPr>
          <p:nvPr/>
        </p:nvPicPr>
        <p:blipFill>
          <a:blip r:embed="rId2"/>
          <a:stretch>
            <a:fillRect/>
          </a:stretch>
        </p:blipFill>
        <p:spPr>
          <a:xfrm>
            <a:off x="711476" y="374260"/>
            <a:ext cx="10588771" cy="2554678"/>
          </a:xfrm>
          <a:prstGeom prst="rect">
            <a:avLst/>
          </a:prstGeom>
        </p:spPr>
      </p:pic>
      <p:sp>
        <p:nvSpPr>
          <p:cNvPr id="5" name="Téglalap 4"/>
          <p:cNvSpPr/>
          <p:nvPr/>
        </p:nvSpPr>
        <p:spPr>
          <a:xfrm>
            <a:off x="842963" y="374260"/>
            <a:ext cx="9915525" cy="241180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6" name="Kép 5"/>
          <p:cNvPicPr>
            <a:picLocks noChangeAspect="1"/>
          </p:cNvPicPr>
          <p:nvPr/>
        </p:nvPicPr>
        <p:blipFill>
          <a:blip r:embed="rId3"/>
          <a:stretch>
            <a:fillRect/>
          </a:stretch>
        </p:blipFill>
        <p:spPr>
          <a:xfrm>
            <a:off x="3815824" y="3229172"/>
            <a:ext cx="4560352" cy="399656"/>
          </a:xfrm>
          <a:prstGeom prst="rect">
            <a:avLst/>
          </a:prstGeom>
        </p:spPr>
      </p:pic>
      <p:pic>
        <p:nvPicPr>
          <p:cNvPr id="7" name="Kép 6"/>
          <p:cNvPicPr>
            <a:picLocks noChangeAspect="1"/>
          </p:cNvPicPr>
          <p:nvPr/>
        </p:nvPicPr>
        <p:blipFill>
          <a:blip r:embed="rId4"/>
          <a:stretch>
            <a:fillRect/>
          </a:stretch>
        </p:blipFill>
        <p:spPr>
          <a:xfrm>
            <a:off x="3913546" y="3929259"/>
            <a:ext cx="2182454" cy="367031"/>
          </a:xfrm>
          <a:prstGeom prst="rect">
            <a:avLst/>
          </a:prstGeom>
        </p:spPr>
      </p:pic>
      <p:pic>
        <p:nvPicPr>
          <p:cNvPr id="8" name="Kép 7"/>
          <p:cNvPicPr>
            <a:picLocks noChangeAspect="1"/>
          </p:cNvPicPr>
          <p:nvPr/>
        </p:nvPicPr>
        <p:blipFill>
          <a:blip r:embed="rId5"/>
          <a:stretch>
            <a:fillRect/>
          </a:stretch>
        </p:blipFill>
        <p:spPr>
          <a:xfrm>
            <a:off x="3913546" y="4611205"/>
            <a:ext cx="3843725" cy="415969"/>
          </a:xfrm>
          <a:prstGeom prst="rect">
            <a:avLst/>
          </a:prstGeom>
        </p:spPr>
      </p:pic>
      <p:pic>
        <p:nvPicPr>
          <p:cNvPr id="9" name="Kép 8"/>
          <p:cNvPicPr>
            <a:picLocks noChangeAspect="1"/>
          </p:cNvPicPr>
          <p:nvPr/>
        </p:nvPicPr>
        <p:blipFill>
          <a:blip r:embed="rId6"/>
          <a:stretch>
            <a:fillRect/>
          </a:stretch>
        </p:blipFill>
        <p:spPr>
          <a:xfrm>
            <a:off x="4531286" y="5313514"/>
            <a:ext cx="2215028" cy="1174500"/>
          </a:xfrm>
          <a:prstGeom prst="rect">
            <a:avLst/>
          </a:prstGeom>
        </p:spPr>
      </p:pic>
      <p:sp>
        <p:nvSpPr>
          <p:cNvPr id="10" name="Téglalap 9"/>
          <p:cNvSpPr/>
          <p:nvPr/>
        </p:nvSpPr>
        <p:spPr>
          <a:xfrm>
            <a:off x="5004773" y="6157913"/>
            <a:ext cx="1567477" cy="3301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15362042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noFill/>
        </p:spPr>
        <p:txBody>
          <a:bodyPr/>
          <a:lstStyle/>
          <a:p>
            <a:r>
              <a:rPr lang="en-US" altLang="hu-HU"/>
              <a:t>Example 6 – </a:t>
            </a:r>
            <a:r>
              <a:rPr lang="en-US" altLang="hu-HU" i="1"/>
              <a:t>Solution</a:t>
            </a:r>
          </a:p>
        </p:txBody>
      </p:sp>
      <p:sp>
        <p:nvSpPr>
          <p:cNvPr id="158723" name="Rectangle 3"/>
          <p:cNvSpPr>
            <a:spLocks noGrp="1" noChangeArrowheads="1"/>
          </p:cNvSpPr>
          <p:nvPr>
            <p:ph type="body" idx="1"/>
          </p:nvPr>
        </p:nvSpPr>
        <p:spPr>
          <a:noFill/>
        </p:spPr>
        <p:txBody>
          <a:bodyPr/>
          <a:lstStyle/>
          <a:p>
            <a:pPr>
              <a:tabLst>
                <a:tab pos="457200" algn="l"/>
                <a:tab pos="1371600" algn="l"/>
                <a:tab pos="1547813" algn="l"/>
              </a:tabLst>
            </a:pPr>
            <a:r>
              <a:rPr lang="en-US" altLang="hu-HU" dirty="0"/>
              <a:t>Writing </a:t>
            </a:r>
            <a:r>
              <a:rPr lang="en-US" altLang="hu-HU" i="1" dirty="0"/>
              <a:t>x</a:t>
            </a:r>
            <a:r>
              <a:rPr lang="en-US" altLang="hu-HU" dirty="0"/>
              <a:t> = 1/(1/</a:t>
            </a:r>
            <a:r>
              <a:rPr lang="en-US" altLang="hu-HU" i="1" dirty="0"/>
              <a:t>x</a:t>
            </a:r>
            <a:r>
              <a:rPr lang="en-US" altLang="hu-HU" dirty="0"/>
              <a:t>), we have 1/</a:t>
            </a:r>
            <a:r>
              <a:rPr lang="en-US" altLang="hu-HU" i="1" dirty="0"/>
              <a:t>x</a:t>
            </a:r>
            <a:r>
              <a:rPr lang="en-US" altLang="hu-HU" dirty="0"/>
              <a:t> </a:t>
            </a:r>
            <a:r>
              <a:rPr lang="en-US" altLang="hu-HU" dirty="0">
                <a:sym typeface="Symbol" panose="05050102010706020507" pitchFamily="18" charset="2"/>
              </a:rPr>
              <a:t></a:t>
            </a:r>
            <a:r>
              <a:rPr lang="en-US" altLang="hu-HU" dirty="0"/>
              <a:t>     as x </a:t>
            </a:r>
            <a:r>
              <a:rPr lang="en-US" altLang="hu-HU" dirty="0">
                <a:sym typeface="Symbol" panose="05050102010706020507" pitchFamily="18" charset="2"/>
              </a:rPr>
              <a:t> 0</a:t>
            </a:r>
            <a:r>
              <a:rPr lang="en-US" altLang="hu-HU" baseline="30000" dirty="0">
                <a:sym typeface="Symbol" panose="05050102010706020507" pitchFamily="18" charset="2"/>
              </a:rPr>
              <a:t>+</a:t>
            </a:r>
            <a:r>
              <a:rPr lang="en-US" altLang="hu-HU" dirty="0"/>
              <a:t>, so </a:t>
            </a:r>
            <a:r>
              <a:rPr lang="en-US" altLang="hu-HU" dirty="0" err="1"/>
              <a:t>l’Hospital’s</a:t>
            </a:r>
            <a:r>
              <a:rPr lang="en-US" altLang="hu-HU" dirty="0"/>
              <a:t> Rule gives</a:t>
            </a:r>
          </a:p>
          <a:p>
            <a:pPr>
              <a:tabLst>
                <a:tab pos="457200" algn="l"/>
                <a:tab pos="1371600" algn="l"/>
                <a:tab pos="1547813" algn="l"/>
              </a:tabLst>
            </a:pPr>
            <a:endParaRPr lang="en-US" altLang="hu-HU" dirty="0"/>
          </a:p>
          <a:p>
            <a:pPr>
              <a:tabLst>
                <a:tab pos="457200" algn="l"/>
                <a:tab pos="1371600" algn="l"/>
                <a:tab pos="1547813" algn="l"/>
              </a:tabLst>
            </a:pPr>
            <a:endParaRPr lang="en-US" altLang="hu-HU" dirty="0"/>
          </a:p>
          <a:p>
            <a:pPr>
              <a:tabLst>
                <a:tab pos="457200" algn="l"/>
                <a:tab pos="1371600" algn="l"/>
                <a:tab pos="1547813" algn="l"/>
              </a:tabLst>
            </a:pPr>
            <a:endParaRPr lang="en-US" altLang="hu-HU" dirty="0"/>
          </a:p>
          <a:p>
            <a:pPr>
              <a:tabLst>
                <a:tab pos="457200" algn="l"/>
                <a:tab pos="1371600" algn="l"/>
                <a:tab pos="1547813" algn="l"/>
              </a:tabLst>
            </a:pPr>
            <a:endParaRPr lang="en-US" altLang="hu-HU" dirty="0"/>
          </a:p>
          <a:p>
            <a:pPr>
              <a:tabLst>
                <a:tab pos="457200" algn="l"/>
                <a:tab pos="1371600" algn="l"/>
                <a:tab pos="1547813" algn="l"/>
              </a:tabLst>
            </a:pPr>
            <a:endParaRPr lang="en-US" altLang="hu-HU" dirty="0"/>
          </a:p>
          <a:p>
            <a:pPr>
              <a:tabLst>
                <a:tab pos="457200" algn="l"/>
                <a:tab pos="1371600" algn="l"/>
                <a:tab pos="1547813" algn="l"/>
              </a:tabLst>
            </a:pPr>
            <a:endParaRPr lang="en-US" altLang="hu-HU" dirty="0"/>
          </a:p>
          <a:p>
            <a:pPr>
              <a:tabLst>
                <a:tab pos="457200" algn="l"/>
                <a:tab pos="1371600" algn="l"/>
                <a:tab pos="1547813" algn="l"/>
              </a:tabLst>
            </a:pPr>
            <a:endParaRPr lang="en-US" altLang="hu-HU" dirty="0"/>
          </a:p>
          <a:p>
            <a:pPr>
              <a:tabLst>
                <a:tab pos="457200" algn="l"/>
                <a:tab pos="1371600" algn="l"/>
                <a:tab pos="1547813" algn="l"/>
              </a:tabLst>
            </a:pPr>
            <a:endParaRPr lang="en-US" altLang="hu-HU" dirty="0"/>
          </a:p>
          <a:p>
            <a:pPr>
              <a:tabLst>
                <a:tab pos="457200" algn="l"/>
                <a:tab pos="1371600" algn="l"/>
                <a:tab pos="1547813" algn="l"/>
              </a:tabLst>
            </a:pPr>
            <a:r>
              <a:rPr lang="en-US" altLang="hu-HU" dirty="0"/>
              <a:t>                                         = 0</a:t>
            </a:r>
          </a:p>
        </p:txBody>
      </p:sp>
      <p:pic>
        <p:nvPicPr>
          <p:cNvPr id="158727" name="Picture 7"/>
          <p:cNvPicPr>
            <a:picLocks noChangeAspect="1" noChangeArrowheads="1"/>
          </p:cNvPicPr>
          <p:nvPr/>
        </p:nvPicPr>
        <p:blipFill>
          <a:blip r:embed="rId2">
            <a:extLst>
              <a:ext uri="{28A0092B-C50C-407E-A947-70E740481C1C}">
                <a14:useLocalDpi xmlns:a14="http://schemas.microsoft.com/office/drawing/2010/main" val="0"/>
              </a:ext>
            </a:extLst>
          </a:blip>
          <a:srcRect r="57423"/>
          <a:stretch>
            <a:fillRect/>
          </a:stretch>
        </p:blipFill>
        <p:spPr bwMode="auto">
          <a:xfrm>
            <a:off x="4114800" y="2590801"/>
            <a:ext cx="2895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8728" name="Picture 8"/>
          <p:cNvPicPr>
            <a:picLocks noChangeAspect="1" noChangeArrowheads="1"/>
          </p:cNvPicPr>
          <p:nvPr/>
        </p:nvPicPr>
        <p:blipFill>
          <a:blip r:embed="rId2">
            <a:extLst>
              <a:ext uri="{28A0092B-C50C-407E-A947-70E740481C1C}">
                <a14:useLocalDpi xmlns:a14="http://schemas.microsoft.com/office/drawing/2010/main" val="0"/>
              </a:ext>
            </a:extLst>
          </a:blip>
          <a:srcRect l="42157" t="3668" r="30952"/>
          <a:stretch>
            <a:fillRect/>
          </a:stretch>
        </p:blipFill>
        <p:spPr bwMode="auto">
          <a:xfrm>
            <a:off x="5410200" y="3703638"/>
            <a:ext cx="18288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8729" name="Picture 9"/>
          <p:cNvPicPr>
            <a:picLocks noChangeAspect="1" noChangeArrowheads="1"/>
          </p:cNvPicPr>
          <p:nvPr/>
        </p:nvPicPr>
        <p:blipFill>
          <a:blip r:embed="rId2">
            <a:extLst>
              <a:ext uri="{28A0092B-C50C-407E-A947-70E740481C1C}">
                <a14:useLocalDpi xmlns:a14="http://schemas.microsoft.com/office/drawing/2010/main" val="0"/>
              </a:ext>
            </a:extLst>
          </a:blip>
          <a:srcRect l="69748" t="-7722" r="7843"/>
          <a:stretch>
            <a:fillRect/>
          </a:stretch>
        </p:blipFill>
        <p:spPr bwMode="auto">
          <a:xfrm>
            <a:off x="5486400" y="4648201"/>
            <a:ext cx="1524000"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8731" name="Picture 11"/>
          <p:cNvPicPr>
            <a:picLocks noChangeAspect="1" noChangeArrowheads="1"/>
          </p:cNvPicPr>
          <p:nvPr/>
        </p:nvPicPr>
        <p:blipFill>
          <a:blip r:embed="rId3">
            <a:extLst>
              <a:ext uri="{28A0092B-C50C-407E-A947-70E740481C1C}">
                <a14:useLocalDpi xmlns:a14="http://schemas.microsoft.com/office/drawing/2010/main" val="0"/>
              </a:ext>
            </a:extLst>
          </a:blip>
          <a:srcRect l="38235"/>
          <a:stretch>
            <a:fillRect/>
          </a:stretch>
        </p:blipFill>
        <p:spPr bwMode="auto">
          <a:xfrm>
            <a:off x="5317331" y="1554956"/>
            <a:ext cx="338137" cy="214312"/>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8732" name="Rectangle 12"/>
          <p:cNvSpPr>
            <a:spLocks noChangeArrowheads="1"/>
          </p:cNvSpPr>
          <p:nvPr/>
        </p:nvSpPr>
        <p:spPr bwMode="auto">
          <a:xfrm>
            <a:off x="9704389" y="839788"/>
            <a:ext cx="841375" cy="30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pPr>
            <a:r>
              <a:rPr lang="en-US" altLang="hu-HU">
                <a:solidFill>
                  <a:srgbClr val="000000"/>
                </a:solidFill>
                <a:latin typeface="Arial" panose="020B0604020202020204" pitchFamily="34" charset="0"/>
              </a:rPr>
              <a:t>cont’d</a:t>
            </a:r>
          </a:p>
        </p:txBody>
      </p:sp>
    </p:spTree>
    <p:extLst>
      <p:ext uri="{BB962C8B-B14F-4D97-AF65-F5344CB8AC3E}">
        <p14:creationId xmlns:p14="http://schemas.microsoft.com/office/powerpoint/2010/main" val="232057298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158728"/>
                                        </p:tgtEl>
                                        <p:attrNameLst>
                                          <p:attrName>style.visibility</p:attrName>
                                        </p:attrNameLst>
                                      </p:cBhvr>
                                      <p:to>
                                        <p:strVal val="visible"/>
                                      </p:to>
                                    </p:set>
                                    <p:animEffect transition="in" filter="fade">
                                      <p:cBhvr>
                                        <p:cTn id="7" dur="1000"/>
                                        <p:tgtEl>
                                          <p:spTgt spid="158728"/>
                                        </p:tgtEl>
                                      </p:cBhvr>
                                    </p:animEffect>
                                    <p:anim calcmode="lin" valueType="num">
                                      <p:cBhvr>
                                        <p:cTn id="8" dur="1000" fill="hold"/>
                                        <p:tgtEl>
                                          <p:spTgt spid="158728"/>
                                        </p:tgtEl>
                                        <p:attrNameLst>
                                          <p:attrName>ppt_x</p:attrName>
                                        </p:attrNameLst>
                                      </p:cBhvr>
                                      <p:tavLst>
                                        <p:tav tm="0">
                                          <p:val>
                                            <p:strVal val="#ppt_x"/>
                                          </p:val>
                                        </p:tav>
                                        <p:tav tm="100000">
                                          <p:val>
                                            <p:strVal val="#ppt_x"/>
                                          </p:val>
                                        </p:tav>
                                      </p:tavLst>
                                    </p:anim>
                                    <p:anim calcmode="lin" valueType="num">
                                      <p:cBhvr>
                                        <p:cTn id="9" dur="900" decel="100000" fill="hold"/>
                                        <p:tgtEl>
                                          <p:spTgt spid="15872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58728"/>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nodeType="clickEffect">
                                  <p:stCondLst>
                                    <p:cond delay="0"/>
                                  </p:stCondLst>
                                  <p:childTnLst>
                                    <p:set>
                                      <p:cBhvr>
                                        <p:cTn id="14" dur="1" fill="hold">
                                          <p:stCondLst>
                                            <p:cond delay="0"/>
                                          </p:stCondLst>
                                        </p:cTn>
                                        <p:tgtEl>
                                          <p:spTgt spid="158729"/>
                                        </p:tgtEl>
                                        <p:attrNameLst>
                                          <p:attrName>style.visibility</p:attrName>
                                        </p:attrNameLst>
                                      </p:cBhvr>
                                      <p:to>
                                        <p:strVal val="visible"/>
                                      </p:to>
                                    </p:set>
                                    <p:animEffect transition="in" filter="fade">
                                      <p:cBhvr>
                                        <p:cTn id="15" dur="1000"/>
                                        <p:tgtEl>
                                          <p:spTgt spid="158729"/>
                                        </p:tgtEl>
                                      </p:cBhvr>
                                    </p:animEffect>
                                    <p:anim calcmode="lin" valueType="num">
                                      <p:cBhvr>
                                        <p:cTn id="16" dur="1000" fill="hold"/>
                                        <p:tgtEl>
                                          <p:spTgt spid="158729"/>
                                        </p:tgtEl>
                                        <p:attrNameLst>
                                          <p:attrName>ppt_x</p:attrName>
                                        </p:attrNameLst>
                                      </p:cBhvr>
                                      <p:tavLst>
                                        <p:tav tm="0">
                                          <p:val>
                                            <p:strVal val="#ppt_x"/>
                                          </p:val>
                                        </p:tav>
                                        <p:tav tm="100000">
                                          <p:val>
                                            <p:strVal val="#ppt_x"/>
                                          </p:val>
                                        </p:tav>
                                      </p:tavLst>
                                    </p:anim>
                                    <p:anim calcmode="lin" valueType="num">
                                      <p:cBhvr>
                                        <p:cTn id="17" dur="900" decel="100000" fill="hold"/>
                                        <p:tgtEl>
                                          <p:spTgt spid="15872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58729"/>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nodeType="clickEffect">
                                  <p:stCondLst>
                                    <p:cond delay="0"/>
                                  </p:stCondLst>
                                  <p:childTnLst>
                                    <p:set>
                                      <p:cBhvr>
                                        <p:cTn id="22" dur="1" fill="hold">
                                          <p:stCondLst>
                                            <p:cond delay="0"/>
                                          </p:stCondLst>
                                        </p:cTn>
                                        <p:tgtEl>
                                          <p:spTgt spid="158723">
                                            <p:txEl>
                                              <p:pRg st="9" end="9"/>
                                            </p:txEl>
                                          </p:spTgt>
                                        </p:tgtEl>
                                        <p:attrNameLst>
                                          <p:attrName>style.visibility</p:attrName>
                                        </p:attrNameLst>
                                      </p:cBhvr>
                                      <p:to>
                                        <p:strVal val="visible"/>
                                      </p:to>
                                    </p:set>
                                    <p:animEffect transition="in" filter="fade">
                                      <p:cBhvr>
                                        <p:cTn id="23" dur="1000"/>
                                        <p:tgtEl>
                                          <p:spTgt spid="158723">
                                            <p:txEl>
                                              <p:pRg st="9" end="9"/>
                                            </p:txEl>
                                          </p:spTgt>
                                        </p:tgtEl>
                                      </p:cBhvr>
                                    </p:animEffect>
                                    <p:anim calcmode="lin" valueType="num">
                                      <p:cBhvr>
                                        <p:cTn id="24" dur="1000" fill="hold"/>
                                        <p:tgtEl>
                                          <p:spTgt spid="158723">
                                            <p:txEl>
                                              <p:pRg st="9" end="9"/>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158723">
                                            <p:txEl>
                                              <p:pRg st="9" end="9"/>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58723">
                                            <p:txEl>
                                              <p:pRg st="9" end="9"/>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noFill/>
        </p:spPr>
        <p:txBody>
          <a:bodyPr/>
          <a:lstStyle/>
          <a:p>
            <a:r>
              <a:rPr lang="en-US" altLang="hu-HU"/>
              <a:t>Indeterminate Products</a:t>
            </a:r>
          </a:p>
        </p:txBody>
      </p:sp>
      <p:sp>
        <p:nvSpPr>
          <p:cNvPr id="149507" name="Rectangle 3"/>
          <p:cNvSpPr>
            <a:spLocks noGrp="1" noChangeArrowheads="1"/>
          </p:cNvSpPr>
          <p:nvPr>
            <p:ph type="body" idx="1"/>
          </p:nvPr>
        </p:nvSpPr>
        <p:spPr>
          <a:noFill/>
        </p:spPr>
        <p:txBody>
          <a:bodyPr/>
          <a:lstStyle/>
          <a:p>
            <a:r>
              <a:rPr lang="en-US" altLang="hu-HU" b="1"/>
              <a:t>Note:</a:t>
            </a:r>
            <a:br>
              <a:rPr lang="en-US" altLang="hu-HU" b="1"/>
            </a:br>
            <a:r>
              <a:rPr lang="en-US" altLang="hu-HU"/>
              <a:t>In solving Example 6 another possible option would have been to write</a:t>
            </a:r>
          </a:p>
          <a:p>
            <a:endParaRPr lang="en-US" altLang="hu-HU"/>
          </a:p>
          <a:p>
            <a:endParaRPr lang="en-US" altLang="hu-HU"/>
          </a:p>
          <a:p>
            <a:r>
              <a:rPr lang="en-US" altLang="hu-HU"/>
              <a:t>This gives an indeterminate form of the type 0/0, but if we apply l’Hospital’s Rule we get a more complicated expression than the one we started with.</a:t>
            </a:r>
          </a:p>
          <a:p>
            <a:endParaRPr lang="en-US" altLang="hu-HU"/>
          </a:p>
          <a:p>
            <a:r>
              <a:rPr lang="en-US" altLang="hu-HU"/>
              <a:t>In general, when we rewrite an indeterminate product, we try to choose the option that leads to the simpler limit.</a:t>
            </a:r>
          </a:p>
        </p:txBody>
      </p:sp>
      <p:pic>
        <p:nvPicPr>
          <p:cNvPr id="14951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5314" y="2590801"/>
            <a:ext cx="3290887" cy="72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3030491"/>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ChangeArrowheads="1"/>
          </p:cNvSpPr>
          <p:nvPr/>
        </p:nvSpPr>
        <p:spPr bwMode="auto">
          <a:xfrm>
            <a:off x="2514600" y="3200400"/>
            <a:ext cx="6705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fontAlgn="base">
              <a:spcBef>
                <a:spcPct val="0"/>
              </a:spcBef>
              <a:spcAft>
                <a:spcPct val="0"/>
              </a:spcAft>
              <a:buClr>
                <a:srgbClr val="B08C53"/>
              </a:buClr>
            </a:pPr>
            <a:r>
              <a:rPr lang="en-US" altLang="hu-HU" sz="4000">
                <a:solidFill>
                  <a:srgbClr val="581873"/>
                </a:solidFill>
                <a:latin typeface="Arial" panose="020B0604020202020204" pitchFamily="34" charset="0"/>
              </a:rPr>
              <a:t>  </a:t>
            </a:r>
            <a:r>
              <a:rPr lang="en-US" altLang="hu-HU" sz="4000">
                <a:solidFill>
                  <a:srgbClr val="00B9F1"/>
                </a:solidFill>
                <a:latin typeface="Arial" panose="020B0604020202020204" pitchFamily="34" charset="0"/>
              </a:rPr>
              <a:t>Indeterminate Differences</a:t>
            </a:r>
          </a:p>
        </p:txBody>
      </p:sp>
    </p:spTree>
    <p:extLst>
      <p:ext uri="{BB962C8B-B14F-4D97-AF65-F5344CB8AC3E}">
        <p14:creationId xmlns:p14="http://schemas.microsoft.com/office/powerpoint/2010/main" val="3755118959"/>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noFill/>
        </p:spPr>
        <p:txBody>
          <a:bodyPr/>
          <a:lstStyle/>
          <a:p>
            <a:r>
              <a:rPr lang="en-US" altLang="hu-HU"/>
              <a:t>Indeterminate Differences</a:t>
            </a:r>
          </a:p>
        </p:txBody>
      </p:sp>
      <p:sp>
        <p:nvSpPr>
          <p:cNvPr id="151555" name="Rectangle 3"/>
          <p:cNvSpPr>
            <a:spLocks noGrp="1" noChangeArrowheads="1"/>
          </p:cNvSpPr>
          <p:nvPr>
            <p:ph type="body" idx="1"/>
          </p:nvPr>
        </p:nvSpPr>
        <p:spPr>
          <a:noFill/>
        </p:spPr>
        <p:txBody>
          <a:bodyPr/>
          <a:lstStyle/>
          <a:p>
            <a:r>
              <a:rPr lang="en-US" altLang="hu-HU" dirty="0"/>
              <a:t>If </a:t>
            </a:r>
            <a:r>
              <a:rPr lang="en-US" altLang="hu-HU" dirty="0" err="1"/>
              <a:t>lim</a:t>
            </a:r>
            <a:r>
              <a:rPr lang="en-US" altLang="hu-HU" i="1" baseline="-25000" dirty="0" err="1"/>
              <a:t>x</a:t>
            </a:r>
            <a:r>
              <a:rPr lang="en-US" altLang="hu-HU" baseline="-25000" dirty="0" err="1">
                <a:sym typeface="Symbol" panose="05050102010706020507" pitchFamily="18" charset="2"/>
              </a:rPr>
              <a:t></a:t>
            </a:r>
            <a:r>
              <a:rPr lang="en-US" altLang="hu-HU" i="1" baseline="-25000" dirty="0" err="1"/>
              <a:t>a</a:t>
            </a:r>
            <a:r>
              <a:rPr lang="en-US" altLang="hu-HU" dirty="0"/>
              <a:t> </a:t>
            </a:r>
            <a:r>
              <a:rPr lang="en-US" altLang="hu-HU" i="1" dirty="0"/>
              <a:t>f</a:t>
            </a:r>
            <a:r>
              <a:rPr lang="en-US" altLang="hu-HU" sz="400" i="1" dirty="0"/>
              <a:t> </a:t>
            </a:r>
            <a:r>
              <a:rPr lang="en-US" altLang="hu-HU" dirty="0"/>
              <a:t>(</a:t>
            </a:r>
            <a:r>
              <a:rPr lang="en-US" altLang="hu-HU" i="1" dirty="0"/>
              <a:t>x</a:t>
            </a:r>
            <a:r>
              <a:rPr lang="en-US" altLang="hu-HU" dirty="0"/>
              <a:t>) =     and </a:t>
            </a:r>
            <a:r>
              <a:rPr lang="en-US" altLang="hu-HU" dirty="0" err="1"/>
              <a:t>lim</a:t>
            </a:r>
            <a:r>
              <a:rPr lang="en-US" altLang="hu-HU" i="1" baseline="-25000" dirty="0" err="1"/>
              <a:t>x</a:t>
            </a:r>
            <a:r>
              <a:rPr lang="en-US" altLang="hu-HU" baseline="-25000" dirty="0" err="1">
                <a:sym typeface="Symbol" panose="05050102010706020507" pitchFamily="18" charset="2"/>
              </a:rPr>
              <a:t></a:t>
            </a:r>
            <a:r>
              <a:rPr lang="en-US" altLang="hu-HU" i="1" baseline="-25000" dirty="0" err="1"/>
              <a:t>a</a:t>
            </a:r>
            <a:r>
              <a:rPr lang="en-US" altLang="hu-HU" dirty="0"/>
              <a:t> </a:t>
            </a:r>
            <a:r>
              <a:rPr lang="en-US" altLang="hu-HU" i="1" dirty="0"/>
              <a:t>g</a:t>
            </a:r>
            <a:r>
              <a:rPr lang="en-US" altLang="hu-HU" dirty="0"/>
              <a:t>(</a:t>
            </a:r>
            <a:r>
              <a:rPr lang="en-US" altLang="hu-HU" i="1" dirty="0"/>
              <a:t>x</a:t>
            </a:r>
            <a:r>
              <a:rPr lang="en-US" altLang="hu-HU" dirty="0"/>
              <a:t>) =     , then the limit</a:t>
            </a:r>
          </a:p>
          <a:p>
            <a:endParaRPr lang="en-US" altLang="hu-HU" dirty="0"/>
          </a:p>
          <a:p>
            <a:endParaRPr lang="en-US" altLang="hu-HU" dirty="0"/>
          </a:p>
          <a:p>
            <a:endParaRPr lang="en-US" altLang="hu-HU" dirty="0"/>
          </a:p>
          <a:p>
            <a:r>
              <a:rPr lang="en-US" altLang="hu-HU" dirty="0"/>
              <a:t>is called an </a:t>
            </a:r>
            <a:r>
              <a:rPr lang="en-US" altLang="hu-HU" b="1" dirty="0"/>
              <a:t>indeterminate form of type</a:t>
            </a:r>
            <a:r>
              <a:rPr lang="en-US" altLang="hu-HU" dirty="0"/>
              <a:t>      –     . Again there is a contest between and .</a:t>
            </a:r>
            <a:br>
              <a:rPr lang="en-US" altLang="hu-HU" dirty="0"/>
            </a:br>
            <a:r>
              <a:rPr lang="en-US" altLang="hu-HU" dirty="0"/>
              <a:t/>
            </a:r>
            <a:br>
              <a:rPr lang="en-US" altLang="hu-HU" dirty="0"/>
            </a:br>
            <a:r>
              <a:rPr lang="en-US" altLang="hu-HU" dirty="0"/>
              <a:t>Will the answer be (</a:t>
            </a:r>
            <a:r>
              <a:rPr lang="en-US" altLang="hu-HU" i="1" dirty="0"/>
              <a:t>f</a:t>
            </a:r>
            <a:r>
              <a:rPr lang="en-US" altLang="hu-HU" sz="400" i="1" dirty="0"/>
              <a:t>       </a:t>
            </a:r>
            <a:r>
              <a:rPr lang="en-US" altLang="hu-HU" dirty="0"/>
              <a:t>wins) or will it be –     (</a:t>
            </a:r>
            <a:r>
              <a:rPr lang="en-US" altLang="hu-HU" i="1" dirty="0"/>
              <a:t>g</a:t>
            </a:r>
            <a:r>
              <a:rPr lang="en-US" altLang="hu-HU" dirty="0"/>
              <a:t> wins) or will they compromise on a finite number? To find out, we try to convert the difference into a quotient (for instance, by using a common denominator, or rationalization, or factoring out a common factor) so that we have an indeterminate form of type    or     /    .</a:t>
            </a:r>
          </a:p>
        </p:txBody>
      </p:sp>
      <p:pic>
        <p:nvPicPr>
          <p:cNvPr id="151557" name="Picture 5"/>
          <p:cNvPicPr>
            <a:picLocks noChangeAspect="1" noChangeArrowheads="1"/>
          </p:cNvPicPr>
          <p:nvPr/>
        </p:nvPicPr>
        <p:blipFill>
          <a:blip r:embed="rId2">
            <a:extLst>
              <a:ext uri="{28A0092B-C50C-407E-A947-70E740481C1C}">
                <a14:useLocalDpi xmlns:a14="http://schemas.microsoft.com/office/drawing/2010/main" val="0"/>
              </a:ext>
            </a:extLst>
          </a:blip>
          <a:srcRect l="38235"/>
          <a:stretch>
            <a:fillRect/>
          </a:stretch>
        </p:blipFill>
        <p:spPr bwMode="auto">
          <a:xfrm>
            <a:off x="5253173" y="1567748"/>
            <a:ext cx="338138" cy="214312"/>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1558" name="Picture 6"/>
          <p:cNvPicPr>
            <a:picLocks noChangeAspect="1" noChangeArrowheads="1"/>
          </p:cNvPicPr>
          <p:nvPr/>
        </p:nvPicPr>
        <p:blipFill>
          <a:blip r:embed="rId2">
            <a:extLst>
              <a:ext uri="{28A0092B-C50C-407E-A947-70E740481C1C}">
                <a14:useLocalDpi xmlns:a14="http://schemas.microsoft.com/office/drawing/2010/main" val="0"/>
              </a:ext>
            </a:extLst>
          </a:blip>
          <a:srcRect l="38235"/>
          <a:stretch>
            <a:fillRect/>
          </a:stretch>
        </p:blipFill>
        <p:spPr bwMode="auto">
          <a:xfrm>
            <a:off x="6242413" y="3331325"/>
            <a:ext cx="338138" cy="214313"/>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1559" name="Picture 7"/>
          <p:cNvPicPr>
            <a:picLocks noChangeAspect="1" noChangeArrowheads="1"/>
          </p:cNvPicPr>
          <p:nvPr/>
        </p:nvPicPr>
        <p:blipFill>
          <a:blip r:embed="rId2">
            <a:extLst>
              <a:ext uri="{28A0092B-C50C-407E-A947-70E740481C1C}">
                <a14:useLocalDpi xmlns:a14="http://schemas.microsoft.com/office/drawing/2010/main" val="0"/>
              </a:ext>
            </a:extLst>
          </a:blip>
          <a:srcRect l="38235"/>
          <a:stretch>
            <a:fillRect/>
          </a:stretch>
        </p:blipFill>
        <p:spPr bwMode="auto">
          <a:xfrm>
            <a:off x="6884534" y="3357563"/>
            <a:ext cx="338138" cy="214313"/>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1560" name="Picture 8"/>
          <p:cNvPicPr>
            <a:picLocks noChangeAspect="1" noChangeArrowheads="1"/>
          </p:cNvPicPr>
          <p:nvPr/>
        </p:nvPicPr>
        <p:blipFill>
          <a:blip r:embed="rId2">
            <a:extLst>
              <a:ext uri="{28A0092B-C50C-407E-A947-70E740481C1C}">
                <a14:useLocalDpi xmlns:a14="http://schemas.microsoft.com/office/drawing/2010/main" val="0"/>
              </a:ext>
            </a:extLst>
          </a:blip>
          <a:srcRect l="38235"/>
          <a:stretch>
            <a:fillRect/>
          </a:stretch>
        </p:blipFill>
        <p:spPr bwMode="auto">
          <a:xfrm>
            <a:off x="2545624" y="1585912"/>
            <a:ext cx="338138" cy="214313"/>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1562"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1" y="2286000"/>
            <a:ext cx="2359025"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1564" name="Picture 12"/>
          <p:cNvPicPr>
            <a:picLocks noChangeAspect="1" noChangeArrowheads="1"/>
          </p:cNvPicPr>
          <p:nvPr/>
        </p:nvPicPr>
        <p:blipFill>
          <a:blip r:embed="rId2">
            <a:extLst>
              <a:ext uri="{28A0092B-C50C-407E-A947-70E740481C1C}">
                <a14:useLocalDpi xmlns:a14="http://schemas.microsoft.com/office/drawing/2010/main" val="0"/>
              </a:ext>
            </a:extLst>
          </a:blip>
          <a:srcRect l="38235"/>
          <a:stretch>
            <a:fillRect/>
          </a:stretch>
        </p:blipFill>
        <p:spPr bwMode="auto">
          <a:xfrm>
            <a:off x="6096000" y="4473576"/>
            <a:ext cx="338138" cy="214312"/>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1567"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08454" y="5451794"/>
            <a:ext cx="192087" cy="427037"/>
          </a:xfrm>
          <a:prstGeom prst="rect">
            <a:avLst/>
          </a:prstGeom>
          <a:noFill/>
          <a:extLst>
            <a:ext uri="{909E8E84-426E-40DD-AFC4-6F175D3DCCD1}">
              <a14:hiddenFill xmlns:a14="http://schemas.microsoft.com/office/drawing/2010/main">
                <a:solidFill>
                  <a:srgbClr val="FFFFFF"/>
                </a:solidFill>
              </a14:hiddenFill>
            </a:ext>
          </a:extLst>
        </p:spPr>
      </p:pic>
      <p:pic>
        <p:nvPicPr>
          <p:cNvPr id="151569" name="Picture 17"/>
          <p:cNvPicPr>
            <a:picLocks noChangeAspect="1" noChangeArrowheads="1"/>
          </p:cNvPicPr>
          <p:nvPr/>
        </p:nvPicPr>
        <p:blipFill>
          <a:blip r:embed="rId2">
            <a:extLst>
              <a:ext uri="{28A0092B-C50C-407E-A947-70E740481C1C}">
                <a14:useLocalDpi xmlns:a14="http://schemas.microsoft.com/office/drawing/2010/main" val="0"/>
              </a:ext>
            </a:extLst>
          </a:blip>
          <a:srcRect l="38235"/>
          <a:stretch>
            <a:fillRect/>
          </a:stretch>
        </p:blipFill>
        <p:spPr bwMode="auto">
          <a:xfrm>
            <a:off x="9755551" y="5451794"/>
            <a:ext cx="338137" cy="214313"/>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1570" name="Picture 18"/>
          <p:cNvPicPr>
            <a:picLocks noChangeAspect="1" noChangeArrowheads="1"/>
          </p:cNvPicPr>
          <p:nvPr/>
        </p:nvPicPr>
        <p:blipFill>
          <a:blip r:embed="rId2">
            <a:extLst>
              <a:ext uri="{28A0092B-C50C-407E-A947-70E740481C1C}">
                <a14:useLocalDpi xmlns:a14="http://schemas.microsoft.com/office/drawing/2010/main" val="0"/>
              </a:ext>
            </a:extLst>
          </a:blip>
          <a:srcRect l="38235"/>
          <a:stretch>
            <a:fillRect/>
          </a:stretch>
        </p:blipFill>
        <p:spPr bwMode="auto">
          <a:xfrm>
            <a:off x="10205584" y="5572013"/>
            <a:ext cx="338137" cy="214313"/>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186779719"/>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noFill/>
        </p:spPr>
        <p:txBody>
          <a:bodyPr/>
          <a:lstStyle/>
          <a:p>
            <a:r>
              <a:rPr lang="en-US" altLang="hu-HU"/>
              <a:t>Example 7</a:t>
            </a:r>
          </a:p>
        </p:txBody>
      </p:sp>
      <p:sp>
        <p:nvSpPr>
          <p:cNvPr id="152579" name="Rectangle 3"/>
          <p:cNvSpPr>
            <a:spLocks noGrp="1" noChangeArrowheads="1"/>
          </p:cNvSpPr>
          <p:nvPr>
            <p:ph type="body" idx="1"/>
          </p:nvPr>
        </p:nvSpPr>
        <p:spPr>
          <a:noFill/>
        </p:spPr>
        <p:txBody>
          <a:bodyPr/>
          <a:lstStyle/>
          <a:p>
            <a:pPr>
              <a:tabLst>
                <a:tab pos="457200" algn="l"/>
                <a:tab pos="1371600" algn="l"/>
                <a:tab pos="1547813" algn="l"/>
              </a:tabLst>
            </a:pPr>
            <a:r>
              <a:rPr lang="en-US" altLang="hu-HU" dirty="0"/>
              <a:t>Compute</a:t>
            </a:r>
          </a:p>
          <a:p>
            <a:pPr>
              <a:tabLst>
                <a:tab pos="457200" algn="l"/>
                <a:tab pos="1371600" algn="l"/>
                <a:tab pos="1547813" algn="l"/>
              </a:tabLst>
            </a:pPr>
            <a:endParaRPr lang="en-US" altLang="hu-HU" dirty="0"/>
          </a:p>
          <a:p>
            <a:pPr>
              <a:tabLst>
                <a:tab pos="457200" algn="l"/>
                <a:tab pos="1371600" algn="l"/>
                <a:tab pos="1547813" algn="l"/>
              </a:tabLst>
            </a:pPr>
            <a:r>
              <a:rPr lang="en-US" altLang="hu-HU" dirty="0">
                <a:solidFill>
                  <a:srgbClr val="00ADEF"/>
                </a:solidFill>
              </a:rPr>
              <a:t>Solution:</a:t>
            </a:r>
            <a:br>
              <a:rPr lang="en-US" altLang="hu-HU" dirty="0">
                <a:solidFill>
                  <a:srgbClr val="00ADEF"/>
                </a:solidFill>
              </a:rPr>
            </a:br>
            <a:r>
              <a:rPr lang="en-US" altLang="hu-HU" dirty="0"/>
              <a:t>First notice that sec </a:t>
            </a:r>
            <a:r>
              <a:rPr lang="en-US" altLang="hu-HU" i="1" dirty="0"/>
              <a:t>x</a:t>
            </a:r>
            <a:r>
              <a:rPr lang="en-US" altLang="hu-HU" dirty="0"/>
              <a:t> </a:t>
            </a:r>
            <a:r>
              <a:rPr lang="en-US" altLang="hu-HU" dirty="0">
                <a:sym typeface="Symbol" panose="05050102010706020507" pitchFamily="18" charset="2"/>
              </a:rPr>
              <a:t></a:t>
            </a:r>
            <a:r>
              <a:rPr lang="en-US" altLang="hu-HU" dirty="0"/>
              <a:t>      and tan </a:t>
            </a:r>
            <a:r>
              <a:rPr lang="en-US" altLang="hu-HU" i="1" dirty="0"/>
              <a:t>x</a:t>
            </a:r>
            <a:r>
              <a:rPr lang="en-US" altLang="hu-HU" dirty="0"/>
              <a:t> </a:t>
            </a:r>
            <a:r>
              <a:rPr lang="en-US" altLang="hu-HU" dirty="0">
                <a:sym typeface="Symbol" panose="05050102010706020507" pitchFamily="18" charset="2"/>
              </a:rPr>
              <a:t></a:t>
            </a:r>
            <a:r>
              <a:rPr lang="en-US" altLang="hu-HU" dirty="0"/>
              <a:t>      as </a:t>
            </a:r>
            <a:r>
              <a:rPr lang="en-US" altLang="hu-HU" i="1" dirty="0"/>
              <a:t>x</a:t>
            </a:r>
            <a:r>
              <a:rPr lang="en-US" altLang="hu-HU" dirty="0"/>
              <a:t> </a:t>
            </a:r>
            <a:r>
              <a:rPr lang="en-US" altLang="hu-HU" dirty="0">
                <a:sym typeface="Symbol" panose="05050102010706020507" pitchFamily="18" charset="2"/>
              </a:rPr>
              <a:t> (</a:t>
            </a:r>
            <a:r>
              <a:rPr lang="en-US" altLang="hu-HU" i="1" dirty="0">
                <a:sym typeface="Symbol" panose="05050102010706020507" pitchFamily="18" charset="2"/>
              </a:rPr>
              <a:t></a:t>
            </a:r>
            <a:r>
              <a:rPr lang="en-US" altLang="hu-HU" sz="400" dirty="0">
                <a:sym typeface="Symbol" panose="05050102010706020507" pitchFamily="18" charset="2"/>
              </a:rPr>
              <a:t> </a:t>
            </a:r>
            <a:r>
              <a:rPr lang="en-US" altLang="hu-HU" dirty="0">
                <a:sym typeface="Symbol" panose="05050102010706020507" pitchFamily="18" charset="2"/>
              </a:rPr>
              <a:t>/2)</a:t>
            </a:r>
            <a:r>
              <a:rPr lang="en-US" altLang="hu-HU" baseline="30000" dirty="0">
                <a:sym typeface="Symbol" panose="05050102010706020507" pitchFamily="18" charset="2"/>
              </a:rPr>
              <a:t>–</a:t>
            </a:r>
            <a:r>
              <a:rPr lang="en-US" altLang="hu-HU" dirty="0"/>
              <a:t>, so the limit is indeterminate.</a:t>
            </a:r>
          </a:p>
          <a:p>
            <a:pPr>
              <a:tabLst>
                <a:tab pos="457200" algn="l"/>
                <a:tab pos="1371600" algn="l"/>
                <a:tab pos="1547813" algn="l"/>
              </a:tabLst>
            </a:pPr>
            <a:endParaRPr lang="en-US" altLang="hu-HU" dirty="0"/>
          </a:p>
          <a:p>
            <a:pPr>
              <a:tabLst>
                <a:tab pos="457200" algn="l"/>
                <a:tab pos="1371600" algn="l"/>
                <a:tab pos="1547813" algn="l"/>
              </a:tabLst>
            </a:pPr>
            <a:r>
              <a:rPr lang="en-US" altLang="hu-HU" dirty="0"/>
              <a:t>Here we use a common denominator:</a:t>
            </a:r>
          </a:p>
        </p:txBody>
      </p:sp>
      <p:pic>
        <p:nvPicPr>
          <p:cNvPr id="15258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5664" y="1546225"/>
            <a:ext cx="2624137" cy="43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2586" name="Picture 10"/>
          <p:cNvPicPr>
            <a:picLocks noChangeAspect="1" noChangeArrowheads="1"/>
          </p:cNvPicPr>
          <p:nvPr/>
        </p:nvPicPr>
        <p:blipFill>
          <a:blip r:embed="rId3">
            <a:extLst>
              <a:ext uri="{28A0092B-C50C-407E-A947-70E740481C1C}">
                <a14:useLocalDpi xmlns:a14="http://schemas.microsoft.com/office/drawing/2010/main" val="0"/>
              </a:ext>
            </a:extLst>
          </a:blip>
          <a:srcRect l="38235"/>
          <a:stretch>
            <a:fillRect/>
          </a:stretch>
        </p:blipFill>
        <p:spPr bwMode="auto">
          <a:xfrm>
            <a:off x="4016739" y="2855913"/>
            <a:ext cx="339725" cy="21590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2587" name="Picture 11"/>
          <p:cNvPicPr>
            <a:picLocks noChangeAspect="1" noChangeArrowheads="1"/>
          </p:cNvPicPr>
          <p:nvPr/>
        </p:nvPicPr>
        <p:blipFill>
          <a:blip r:embed="rId3">
            <a:extLst>
              <a:ext uri="{28A0092B-C50C-407E-A947-70E740481C1C}">
                <a14:useLocalDpi xmlns:a14="http://schemas.microsoft.com/office/drawing/2010/main" val="0"/>
              </a:ext>
            </a:extLst>
          </a:blip>
          <a:srcRect l="38235"/>
          <a:stretch>
            <a:fillRect/>
          </a:stretch>
        </p:blipFill>
        <p:spPr bwMode="auto">
          <a:xfrm>
            <a:off x="6096000" y="2839245"/>
            <a:ext cx="339725" cy="21590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2589"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1" y="4648201"/>
            <a:ext cx="5942013" cy="86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710005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152579">
                                            <p:txEl>
                                              <p:pRg st="2" end="2"/>
                                            </p:txEl>
                                          </p:spTgt>
                                        </p:tgtEl>
                                        <p:attrNameLst>
                                          <p:attrName>style.visibility</p:attrName>
                                        </p:attrNameLst>
                                      </p:cBhvr>
                                      <p:to>
                                        <p:strVal val="visible"/>
                                      </p:to>
                                    </p:set>
                                    <p:animEffect transition="in" filter="fade">
                                      <p:cBhvr>
                                        <p:cTn id="7" dur="1000"/>
                                        <p:tgtEl>
                                          <p:spTgt spid="152579">
                                            <p:txEl>
                                              <p:pRg st="2" end="2"/>
                                            </p:txEl>
                                          </p:spTgt>
                                        </p:tgtEl>
                                      </p:cBhvr>
                                    </p:animEffect>
                                    <p:anim calcmode="lin" valueType="num">
                                      <p:cBhvr>
                                        <p:cTn id="8" dur="1000" fill="hold"/>
                                        <p:tgtEl>
                                          <p:spTgt spid="152579">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52579">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52579">
                                            <p:txEl>
                                              <p:pRg st="2" end="2"/>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152586"/>
                                        </p:tgtEl>
                                        <p:attrNameLst>
                                          <p:attrName>style.visibility</p:attrName>
                                        </p:attrNameLst>
                                      </p:cBhvr>
                                      <p:to>
                                        <p:strVal val="visible"/>
                                      </p:to>
                                    </p:set>
                                    <p:animEffect transition="in" filter="fade">
                                      <p:cBhvr>
                                        <p:cTn id="13" dur="1000"/>
                                        <p:tgtEl>
                                          <p:spTgt spid="152586"/>
                                        </p:tgtEl>
                                      </p:cBhvr>
                                    </p:animEffect>
                                    <p:anim calcmode="lin" valueType="num">
                                      <p:cBhvr>
                                        <p:cTn id="14" dur="1000" fill="hold"/>
                                        <p:tgtEl>
                                          <p:spTgt spid="152586"/>
                                        </p:tgtEl>
                                        <p:attrNameLst>
                                          <p:attrName>ppt_x</p:attrName>
                                        </p:attrNameLst>
                                      </p:cBhvr>
                                      <p:tavLst>
                                        <p:tav tm="0">
                                          <p:val>
                                            <p:strVal val="#ppt_x"/>
                                          </p:val>
                                        </p:tav>
                                        <p:tav tm="100000">
                                          <p:val>
                                            <p:strVal val="#ppt_x"/>
                                          </p:val>
                                        </p:tav>
                                      </p:tavLst>
                                    </p:anim>
                                    <p:anim calcmode="lin" valueType="num">
                                      <p:cBhvr>
                                        <p:cTn id="15" dur="900" decel="100000" fill="hold"/>
                                        <p:tgtEl>
                                          <p:spTgt spid="152586"/>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52586"/>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152587"/>
                                        </p:tgtEl>
                                        <p:attrNameLst>
                                          <p:attrName>style.visibility</p:attrName>
                                        </p:attrNameLst>
                                      </p:cBhvr>
                                      <p:to>
                                        <p:strVal val="visible"/>
                                      </p:to>
                                    </p:set>
                                    <p:animEffect transition="in" filter="fade">
                                      <p:cBhvr>
                                        <p:cTn id="19" dur="1000"/>
                                        <p:tgtEl>
                                          <p:spTgt spid="152587"/>
                                        </p:tgtEl>
                                      </p:cBhvr>
                                    </p:animEffect>
                                    <p:anim calcmode="lin" valueType="num">
                                      <p:cBhvr>
                                        <p:cTn id="20" dur="1000" fill="hold"/>
                                        <p:tgtEl>
                                          <p:spTgt spid="152587"/>
                                        </p:tgtEl>
                                        <p:attrNameLst>
                                          <p:attrName>ppt_x</p:attrName>
                                        </p:attrNameLst>
                                      </p:cBhvr>
                                      <p:tavLst>
                                        <p:tav tm="0">
                                          <p:val>
                                            <p:strVal val="#ppt_x"/>
                                          </p:val>
                                        </p:tav>
                                        <p:tav tm="100000">
                                          <p:val>
                                            <p:strVal val="#ppt_x"/>
                                          </p:val>
                                        </p:tav>
                                      </p:tavLst>
                                    </p:anim>
                                    <p:anim calcmode="lin" valueType="num">
                                      <p:cBhvr>
                                        <p:cTn id="21" dur="900" decel="100000" fill="hold"/>
                                        <p:tgtEl>
                                          <p:spTgt spid="152587"/>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52587"/>
                                        </p:tgtEl>
                                        <p:attrNameLst>
                                          <p:attrName>ppt_y</p:attrName>
                                        </p:attrNameLst>
                                      </p:cBhvr>
                                      <p:tavLst>
                                        <p:tav tm="0">
                                          <p:val>
                                            <p:strVal val="#ppt_y-.03"/>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7" presetClass="entr" presetSubtype="0" fill="hold" nodeType="clickEffect">
                                  <p:stCondLst>
                                    <p:cond delay="0"/>
                                  </p:stCondLst>
                                  <p:childTnLst>
                                    <p:set>
                                      <p:cBhvr>
                                        <p:cTn id="26" dur="1" fill="hold">
                                          <p:stCondLst>
                                            <p:cond delay="0"/>
                                          </p:stCondLst>
                                        </p:cTn>
                                        <p:tgtEl>
                                          <p:spTgt spid="152579">
                                            <p:txEl>
                                              <p:pRg st="4" end="4"/>
                                            </p:txEl>
                                          </p:spTgt>
                                        </p:tgtEl>
                                        <p:attrNameLst>
                                          <p:attrName>style.visibility</p:attrName>
                                        </p:attrNameLst>
                                      </p:cBhvr>
                                      <p:to>
                                        <p:strVal val="visible"/>
                                      </p:to>
                                    </p:set>
                                    <p:animEffect transition="in" filter="fade">
                                      <p:cBhvr>
                                        <p:cTn id="27" dur="1000"/>
                                        <p:tgtEl>
                                          <p:spTgt spid="152579">
                                            <p:txEl>
                                              <p:pRg st="4" end="4"/>
                                            </p:txEl>
                                          </p:spTgt>
                                        </p:tgtEl>
                                      </p:cBhvr>
                                    </p:animEffect>
                                    <p:anim calcmode="lin" valueType="num">
                                      <p:cBhvr>
                                        <p:cTn id="28" dur="1000" fill="hold"/>
                                        <p:tgtEl>
                                          <p:spTgt spid="152579">
                                            <p:txEl>
                                              <p:pRg st="4" end="4"/>
                                            </p:txEl>
                                          </p:spTgt>
                                        </p:tgtEl>
                                        <p:attrNameLst>
                                          <p:attrName>ppt_x</p:attrName>
                                        </p:attrNameLst>
                                      </p:cBhvr>
                                      <p:tavLst>
                                        <p:tav tm="0">
                                          <p:val>
                                            <p:strVal val="#ppt_x"/>
                                          </p:val>
                                        </p:tav>
                                        <p:tav tm="100000">
                                          <p:val>
                                            <p:strVal val="#ppt_x"/>
                                          </p:val>
                                        </p:tav>
                                      </p:tavLst>
                                    </p:anim>
                                    <p:anim calcmode="lin" valueType="num">
                                      <p:cBhvr>
                                        <p:cTn id="29" dur="900" decel="100000" fill="hold"/>
                                        <p:tgtEl>
                                          <p:spTgt spid="152579">
                                            <p:txEl>
                                              <p:pRg st="4" end="4"/>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52579">
                                            <p:txEl>
                                              <p:pRg st="4" end="4"/>
                                            </p:txEl>
                                          </p:spTgt>
                                        </p:tgtEl>
                                        <p:attrNameLst>
                                          <p:attrName>ppt_y</p:attrName>
                                        </p:attrNameLst>
                                      </p:cBhvr>
                                      <p:tavLst>
                                        <p:tav tm="0">
                                          <p:val>
                                            <p:strVal val="#ppt_y-.03"/>
                                          </p:val>
                                        </p:tav>
                                        <p:tav tm="100000">
                                          <p:val>
                                            <p:strVal val="#ppt_y"/>
                                          </p:val>
                                        </p:tav>
                                      </p:tavLst>
                                    </p:anim>
                                  </p:childTnLst>
                                </p:cTn>
                              </p:par>
                              <p:par>
                                <p:cTn id="31" presetID="37" presetClass="entr" presetSubtype="0" fill="hold" nodeType="withEffect">
                                  <p:stCondLst>
                                    <p:cond delay="0"/>
                                  </p:stCondLst>
                                  <p:childTnLst>
                                    <p:set>
                                      <p:cBhvr>
                                        <p:cTn id="32" dur="1" fill="hold">
                                          <p:stCondLst>
                                            <p:cond delay="0"/>
                                          </p:stCondLst>
                                        </p:cTn>
                                        <p:tgtEl>
                                          <p:spTgt spid="152589"/>
                                        </p:tgtEl>
                                        <p:attrNameLst>
                                          <p:attrName>style.visibility</p:attrName>
                                        </p:attrNameLst>
                                      </p:cBhvr>
                                      <p:to>
                                        <p:strVal val="visible"/>
                                      </p:to>
                                    </p:set>
                                    <p:animEffect transition="in" filter="fade">
                                      <p:cBhvr>
                                        <p:cTn id="33" dur="1000"/>
                                        <p:tgtEl>
                                          <p:spTgt spid="152589"/>
                                        </p:tgtEl>
                                      </p:cBhvr>
                                    </p:animEffect>
                                    <p:anim calcmode="lin" valueType="num">
                                      <p:cBhvr>
                                        <p:cTn id="34" dur="1000" fill="hold"/>
                                        <p:tgtEl>
                                          <p:spTgt spid="152589"/>
                                        </p:tgtEl>
                                        <p:attrNameLst>
                                          <p:attrName>ppt_x</p:attrName>
                                        </p:attrNameLst>
                                      </p:cBhvr>
                                      <p:tavLst>
                                        <p:tav tm="0">
                                          <p:val>
                                            <p:strVal val="#ppt_x"/>
                                          </p:val>
                                        </p:tav>
                                        <p:tav tm="100000">
                                          <p:val>
                                            <p:strVal val="#ppt_x"/>
                                          </p:val>
                                        </p:tav>
                                      </p:tavLst>
                                    </p:anim>
                                    <p:anim calcmode="lin" valueType="num">
                                      <p:cBhvr>
                                        <p:cTn id="35" dur="900" decel="100000" fill="hold"/>
                                        <p:tgtEl>
                                          <p:spTgt spid="15258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5258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r>
              <a:rPr lang="en-US" altLang="hu-HU"/>
              <a:t>Example 7 – </a:t>
            </a:r>
            <a:r>
              <a:rPr lang="en-US" altLang="hu-HU" i="1"/>
              <a:t>Solution</a:t>
            </a:r>
          </a:p>
        </p:txBody>
      </p:sp>
      <p:sp>
        <p:nvSpPr>
          <p:cNvPr id="153603" name="Rectangle 3"/>
          <p:cNvSpPr>
            <a:spLocks noGrp="1" noChangeArrowheads="1"/>
          </p:cNvSpPr>
          <p:nvPr>
            <p:ph type="body" idx="1"/>
          </p:nvPr>
        </p:nvSpPr>
        <p:spPr>
          <a:noFill/>
        </p:spPr>
        <p:txBody>
          <a:bodyPr/>
          <a:lstStyle/>
          <a:p>
            <a:pPr>
              <a:tabLst>
                <a:tab pos="457200" algn="l"/>
                <a:tab pos="1371600" algn="l"/>
                <a:tab pos="1547813" algn="l"/>
              </a:tabLst>
            </a:pPr>
            <a:endParaRPr lang="en-US" altLang="hu-HU"/>
          </a:p>
          <a:p>
            <a:pPr>
              <a:tabLst>
                <a:tab pos="457200" algn="l"/>
                <a:tab pos="1371600" algn="l"/>
                <a:tab pos="1547813" algn="l"/>
              </a:tabLst>
            </a:pPr>
            <a:endParaRPr lang="en-US" altLang="hu-HU"/>
          </a:p>
          <a:p>
            <a:pPr>
              <a:tabLst>
                <a:tab pos="457200" algn="l"/>
                <a:tab pos="1371600" algn="l"/>
                <a:tab pos="1547813" algn="l"/>
              </a:tabLst>
            </a:pPr>
            <a:endParaRPr lang="en-US" altLang="hu-HU"/>
          </a:p>
          <a:p>
            <a:pPr>
              <a:tabLst>
                <a:tab pos="457200" algn="l"/>
                <a:tab pos="1371600" algn="l"/>
                <a:tab pos="1547813" algn="l"/>
              </a:tabLst>
            </a:pPr>
            <a:endParaRPr lang="en-US" altLang="hu-HU"/>
          </a:p>
          <a:p>
            <a:pPr>
              <a:tabLst>
                <a:tab pos="457200" algn="l"/>
                <a:tab pos="1371600" algn="l"/>
                <a:tab pos="1547813" algn="l"/>
              </a:tabLst>
            </a:pPr>
            <a:endParaRPr lang="en-US" altLang="hu-HU"/>
          </a:p>
          <a:p>
            <a:pPr>
              <a:tabLst>
                <a:tab pos="457200" algn="l"/>
                <a:tab pos="1371600" algn="l"/>
                <a:tab pos="1547813" algn="l"/>
              </a:tabLst>
            </a:pPr>
            <a:endParaRPr lang="en-US" altLang="hu-HU"/>
          </a:p>
          <a:p>
            <a:pPr>
              <a:tabLst>
                <a:tab pos="457200" algn="l"/>
                <a:tab pos="1371600" algn="l"/>
                <a:tab pos="1547813" algn="l"/>
              </a:tabLst>
            </a:pPr>
            <a:endParaRPr lang="en-US" altLang="hu-HU"/>
          </a:p>
          <a:p>
            <a:pPr>
              <a:tabLst>
                <a:tab pos="457200" algn="l"/>
                <a:tab pos="1371600" algn="l"/>
                <a:tab pos="1547813" algn="l"/>
              </a:tabLst>
            </a:pPr>
            <a:r>
              <a:rPr lang="en-US" altLang="hu-HU"/>
              <a:t>Note that the use of l’Hospital’s Rule is justified because </a:t>
            </a:r>
            <a:br>
              <a:rPr lang="en-US" altLang="hu-HU"/>
            </a:br>
            <a:r>
              <a:rPr lang="en-US" altLang="hu-HU"/>
              <a:t>1 – sin </a:t>
            </a:r>
            <a:r>
              <a:rPr lang="en-US" altLang="hu-HU" i="1"/>
              <a:t>x</a:t>
            </a:r>
            <a:r>
              <a:rPr lang="en-US" altLang="hu-HU"/>
              <a:t> </a:t>
            </a:r>
            <a:r>
              <a:rPr lang="en-US" altLang="hu-HU">
                <a:sym typeface="Symbol" panose="05050102010706020507" pitchFamily="18" charset="2"/>
              </a:rPr>
              <a:t></a:t>
            </a:r>
            <a:r>
              <a:rPr lang="en-US" altLang="hu-HU"/>
              <a:t> 0 and cos </a:t>
            </a:r>
            <a:r>
              <a:rPr lang="en-US" altLang="hu-HU" i="1"/>
              <a:t>x</a:t>
            </a:r>
            <a:r>
              <a:rPr lang="en-US" altLang="hu-HU"/>
              <a:t> </a:t>
            </a:r>
            <a:r>
              <a:rPr lang="en-US" altLang="hu-HU">
                <a:sym typeface="Symbol" panose="05050102010706020507" pitchFamily="18" charset="2"/>
              </a:rPr>
              <a:t></a:t>
            </a:r>
            <a:r>
              <a:rPr lang="en-US" altLang="hu-HU"/>
              <a:t> 0 as </a:t>
            </a:r>
            <a:r>
              <a:rPr lang="en-US" altLang="hu-HU" i="1"/>
              <a:t>x</a:t>
            </a:r>
            <a:r>
              <a:rPr lang="en-US" altLang="hu-HU"/>
              <a:t> </a:t>
            </a:r>
            <a:r>
              <a:rPr lang="en-US" altLang="hu-HU">
                <a:sym typeface="Symbol" panose="05050102010706020507" pitchFamily="18" charset="2"/>
              </a:rPr>
              <a:t></a:t>
            </a:r>
            <a:r>
              <a:rPr lang="en-US" altLang="hu-HU"/>
              <a:t> </a:t>
            </a:r>
            <a:r>
              <a:rPr lang="en-US" altLang="hu-HU">
                <a:sym typeface="Symbol" panose="05050102010706020507" pitchFamily="18" charset="2"/>
              </a:rPr>
              <a:t>(</a:t>
            </a:r>
            <a:r>
              <a:rPr lang="en-US" altLang="hu-HU" i="1">
                <a:sym typeface="Symbol" panose="05050102010706020507" pitchFamily="18" charset="2"/>
              </a:rPr>
              <a:t></a:t>
            </a:r>
            <a:r>
              <a:rPr lang="en-US" altLang="hu-HU" sz="400">
                <a:sym typeface="Symbol" panose="05050102010706020507" pitchFamily="18" charset="2"/>
              </a:rPr>
              <a:t> </a:t>
            </a:r>
            <a:r>
              <a:rPr lang="en-US" altLang="hu-HU">
                <a:sym typeface="Symbol" panose="05050102010706020507" pitchFamily="18" charset="2"/>
              </a:rPr>
              <a:t>/2)</a:t>
            </a:r>
            <a:r>
              <a:rPr lang="en-US" altLang="hu-HU" baseline="30000">
                <a:sym typeface="Symbol" panose="05050102010706020507" pitchFamily="18" charset="2"/>
              </a:rPr>
              <a:t>–</a:t>
            </a:r>
            <a:r>
              <a:rPr lang="en-US" altLang="hu-HU"/>
              <a:t>.</a:t>
            </a:r>
          </a:p>
        </p:txBody>
      </p:sp>
      <p:sp>
        <p:nvSpPr>
          <p:cNvPr id="153604" name="Rectangle 4"/>
          <p:cNvSpPr>
            <a:spLocks noChangeArrowheads="1"/>
          </p:cNvSpPr>
          <p:nvPr/>
        </p:nvSpPr>
        <p:spPr bwMode="auto">
          <a:xfrm>
            <a:off x="9704389" y="839788"/>
            <a:ext cx="841375" cy="30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pPr>
            <a:r>
              <a:rPr lang="en-US" altLang="hu-HU">
                <a:solidFill>
                  <a:srgbClr val="000000"/>
                </a:solidFill>
                <a:latin typeface="Arial" panose="020B0604020202020204" pitchFamily="34" charset="0"/>
              </a:rPr>
              <a:t>cont’d</a:t>
            </a:r>
          </a:p>
        </p:txBody>
      </p:sp>
      <p:pic>
        <p:nvPicPr>
          <p:cNvPr id="15360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5063" y="1600200"/>
            <a:ext cx="2322512" cy="64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0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1251" y="2616201"/>
            <a:ext cx="2074863" cy="65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1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4426" y="3622676"/>
            <a:ext cx="466725"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074019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153609"/>
                                        </p:tgtEl>
                                        <p:attrNameLst>
                                          <p:attrName>style.visibility</p:attrName>
                                        </p:attrNameLst>
                                      </p:cBhvr>
                                      <p:to>
                                        <p:strVal val="visible"/>
                                      </p:to>
                                    </p:set>
                                    <p:animEffect transition="in" filter="fade">
                                      <p:cBhvr>
                                        <p:cTn id="7" dur="1000"/>
                                        <p:tgtEl>
                                          <p:spTgt spid="153609"/>
                                        </p:tgtEl>
                                      </p:cBhvr>
                                    </p:animEffect>
                                    <p:anim calcmode="lin" valueType="num">
                                      <p:cBhvr>
                                        <p:cTn id="8" dur="1000" fill="hold"/>
                                        <p:tgtEl>
                                          <p:spTgt spid="153609"/>
                                        </p:tgtEl>
                                        <p:attrNameLst>
                                          <p:attrName>ppt_x</p:attrName>
                                        </p:attrNameLst>
                                      </p:cBhvr>
                                      <p:tavLst>
                                        <p:tav tm="0">
                                          <p:val>
                                            <p:strVal val="#ppt_x"/>
                                          </p:val>
                                        </p:tav>
                                        <p:tav tm="100000">
                                          <p:val>
                                            <p:strVal val="#ppt_x"/>
                                          </p:val>
                                        </p:tav>
                                      </p:tavLst>
                                    </p:anim>
                                    <p:anim calcmode="lin" valueType="num">
                                      <p:cBhvr>
                                        <p:cTn id="9" dur="900" decel="100000" fill="hold"/>
                                        <p:tgtEl>
                                          <p:spTgt spid="15360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53609"/>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nodeType="clickEffect">
                                  <p:stCondLst>
                                    <p:cond delay="0"/>
                                  </p:stCondLst>
                                  <p:childTnLst>
                                    <p:set>
                                      <p:cBhvr>
                                        <p:cTn id="14" dur="1" fill="hold">
                                          <p:stCondLst>
                                            <p:cond delay="0"/>
                                          </p:stCondLst>
                                        </p:cTn>
                                        <p:tgtEl>
                                          <p:spTgt spid="153610"/>
                                        </p:tgtEl>
                                        <p:attrNameLst>
                                          <p:attrName>style.visibility</p:attrName>
                                        </p:attrNameLst>
                                      </p:cBhvr>
                                      <p:to>
                                        <p:strVal val="visible"/>
                                      </p:to>
                                    </p:set>
                                    <p:animEffect transition="in" filter="fade">
                                      <p:cBhvr>
                                        <p:cTn id="15" dur="1000"/>
                                        <p:tgtEl>
                                          <p:spTgt spid="153610"/>
                                        </p:tgtEl>
                                      </p:cBhvr>
                                    </p:animEffect>
                                    <p:anim calcmode="lin" valueType="num">
                                      <p:cBhvr>
                                        <p:cTn id="16" dur="1000" fill="hold"/>
                                        <p:tgtEl>
                                          <p:spTgt spid="153610"/>
                                        </p:tgtEl>
                                        <p:attrNameLst>
                                          <p:attrName>ppt_x</p:attrName>
                                        </p:attrNameLst>
                                      </p:cBhvr>
                                      <p:tavLst>
                                        <p:tav tm="0">
                                          <p:val>
                                            <p:strVal val="#ppt_x"/>
                                          </p:val>
                                        </p:tav>
                                        <p:tav tm="100000">
                                          <p:val>
                                            <p:strVal val="#ppt_x"/>
                                          </p:val>
                                        </p:tav>
                                      </p:tavLst>
                                    </p:anim>
                                    <p:anim calcmode="lin" valueType="num">
                                      <p:cBhvr>
                                        <p:cTn id="17" dur="900" decel="100000" fill="hold"/>
                                        <p:tgtEl>
                                          <p:spTgt spid="1536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53610"/>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nodeType="clickEffect">
                                  <p:stCondLst>
                                    <p:cond delay="0"/>
                                  </p:stCondLst>
                                  <p:childTnLst>
                                    <p:set>
                                      <p:cBhvr>
                                        <p:cTn id="22" dur="1" fill="hold">
                                          <p:stCondLst>
                                            <p:cond delay="0"/>
                                          </p:stCondLst>
                                        </p:cTn>
                                        <p:tgtEl>
                                          <p:spTgt spid="153603">
                                            <p:txEl>
                                              <p:pRg st="7" end="7"/>
                                            </p:txEl>
                                          </p:spTgt>
                                        </p:tgtEl>
                                        <p:attrNameLst>
                                          <p:attrName>style.visibility</p:attrName>
                                        </p:attrNameLst>
                                      </p:cBhvr>
                                      <p:to>
                                        <p:strVal val="visible"/>
                                      </p:to>
                                    </p:set>
                                    <p:animEffect transition="in" filter="fade">
                                      <p:cBhvr>
                                        <p:cTn id="23" dur="1000"/>
                                        <p:tgtEl>
                                          <p:spTgt spid="153603">
                                            <p:txEl>
                                              <p:pRg st="7" end="7"/>
                                            </p:txEl>
                                          </p:spTgt>
                                        </p:tgtEl>
                                      </p:cBhvr>
                                    </p:animEffect>
                                    <p:anim calcmode="lin" valueType="num">
                                      <p:cBhvr>
                                        <p:cTn id="24" dur="1000" fill="hold"/>
                                        <p:tgtEl>
                                          <p:spTgt spid="153603">
                                            <p:txEl>
                                              <p:pRg st="7" end="7"/>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153603">
                                            <p:txEl>
                                              <p:pRg st="7" end="7"/>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53603">
                                            <p:txEl>
                                              <p:pRg st="7" end="7"/>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ChangeArrowheads="1"/>
          </p:cNvSpPr>
          <p:nvPr/>
        </p:nvSpPr>
        <p:spPr bwMode="auto">
          <a:xfrm>
            <a:off x="2514600" y="3200400"/>
            <a:ext cx="6705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fontAlgn="base">
              <a:spcBef>
                <a:spcPct val="0"/>
              </a:spcBef>
              <a:spcAft>
                <a:spcPct val="0"/>
              </a:spcAft>
              <a:buClr>
                <a:srgbClr val="B08C53"/>
              </a:buClr>
            </a:pPr>
            <a:r>
              <a:rPr lang="en-US" altLang="hu-HU" sz="4000">
                <a:solidFill>
                  <a:srgbClr val="581873"/>
                </a:solidFill>
                <a:latin typeface="Arial" panose="020B0604020202020204" pitchFamily="34" charset="0"/>
              </a:rPr>
              <a:t>  </a:t>
            </a:r>
            <a:r>
              <a:rPr lang="en-US" altLang="hu-HU" sz="4000">
                <a:solidFill>
                  <a:srgbClr val="00B9F1"/>
                </a:solidFill>
                <a:latin typeface="Arial" panose="020B0604020202020204" pitchFamily="34" charset="0"/>
              </a:rPr>
              <a:t>Indeterminate Powers</a:t>
            </a:r>
          </a:p>
        </p:txBody>
      </p:sp>
    </p:spTree>
    <p:extLst>
      <p:ext uri="{BB962C8B-B14F-4D97-AF65-F5344CB8AC3E}">
        <p14:creationId xmlns:p14="http://schemas.microsoft.com/office/powerpoint/2010/main" val="1073176903"/>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noFill/>
        </p:spPr>
        <p:txBody>
          <a:bodyPr/>
          <a:lstStyle/>
          <a:p>
            <a:r>
              <a:rPr lang="en-US" altLang="hu-HU"/>
              <a:t>Indeterminate Powers</a:t>
            </a:r>
          </a:p>
        </p:txBody>
      </p:sp>
      <p:sp>
        <p:nvSpPr>
          <p:cNvPr id="155651" name="Rectangle 3"/>
          <p:cNvSpPr>
            <a:spLocks noGrp="1" noChangeArrowheads="1"/>
          </p:cNvSpPr>
          <p:nvPr>
            <p:ph type="body" idx="1"/>
          </p:nvPr>
        </p:nvSpPr>
        <p:spPr>
          <a:noFill/>
        </p:spPr>
        <p:txBody>
          <a:bodyPr/>
          <a:lstStyle/>
          <a:p>
            <a:r>
              <a:rPr lang="en-US" altLang="hu-HU" dirty="0"/>
              <a:t>Several indeterminate forms arise from the limit</a:t>
            </a:r>
          </a:p>
          <a:p>
            <a:endParaRPr lang="en-US" altLang="hu-HU" dirty="0"/>
          </a:p>
          <a:p>
            <a:endParaRPr lang="en-US" altLang="hu-HU" dirty="0"/>
          </a:p>
          <a:p>
            <a:endParaRPr lang="en-US" altLang="hu-HU" dirty="0"/>
          </a:p>
          <a:p>
            <a:r>
              <a:rPr lang="en-US" altLang="hu-HU" b="1" dirty="0"/>
              <a:t>1.</a:t>
            </a:r>
            <a:r>
              <a:rPr lang="en-US" altLang="hu-HU" dirty="0"/>
              <a:t>                          and                                    type 0</a:t>
            </a:r>
            <a:r>
              <a:rPr lang="en-US" altLang="hu-HU" baseline="30000" dirty="0"/>
              <a:t>0</a:t>
            </a:r>
          </a:p>
          <a:p>
            <a:endParaRPr lang="en-US" altLang="hu-HU" dirty="0"/>
          </a:p>
          <a:p>
            <a:r>
              <a:rPr lang="en-US" altLang="hu-HU" b="1" dirty="0"/>
              <a:t>2.</a:t>
            </a:r>
            <a:r>
              <a:rPr lang="en-US" altLang="hu-HU" dirty="0"/>
              <a:t>                          and                                    type     </a:t>
            </a:r>
            <a:r>
              <a:rPr lang="en-US" altLang="hu-HU" baseline="30000" dirty="0"/>
              <a:t>0</a:t>
            </a:r>
          </a:p>
          <a:p>
            <a:endParaRPr lang="en-US" altLang="hu-HU" dirty="0"/>
          </a:p>
          <a:p>
            <a:r>
              <a:rPr lang="en-US" altLang="hu-HU" b="1" dirty="0"/>
              <a:t>3.</a:t>
            </a:r>
            <a:r>
              <a:rPr lang="en-US" altLang="hu-HU" dirty="0"/>
              <a:t>                          and                                    type </a:t>
            </a:r>
            <a:endParaRPr lang="en-US" altLang="hu-HU" baseline="30000" dirty="0"/>
          </a:p>
        </p:txBody>
      </p:sp>
      <p:pic>
        <p:nvPicPr>
          <p:cNvPr id="155658"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0651" y="2224088"/>
            <a:ext cx="1763713" cy="60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5659"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9129" y="3306128"/>
            <a:ext cx="172720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5660"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6449" y="3306128"/>
            <a:ext cx="1644650" cy="48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5661"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9129" y="4172564"/>
            <a:ext cx="17367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5662"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16449" y="4176237"/>
            <a:ext cx="16541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5663" name="Picture 15"/>
          <p:cNvPicPr>
            <a:picLocks noChangeAspect="1" noChangeArrowheads="1"/>
          </p:cNvPicPr>
          <p:nvPr/>
        </p:nvPicPr>
        <p:blipFill>
          <a:blip r:embed="rId7">
            <a:extLst>
              <a:ext uri="{28A0092B-C50C-407E-A947-70E740481C1C}">
                <a14:useLocalDpi xmlns:a14="http://schemas.microsoft.com/office/drawing/2010/main" val="0"/>
              </a:ext>
            </a:extLst>
          </a:blip>
          <a:srcRect l="38235"/>
          <a:stretch>
            <a:fillRect/>
          </a:stretch>
        </p:blipFill>
        <p:spPr bwMode="auto">
          <a:xfrm>
            <a:off x="7371556" y="4307206"/>
            <a:ext cx="338138" cy="214312"/>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5664" name="Picture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58881" y="5010695"/>
            <a:ext cx="301625"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5665" name="Picture 1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11354" y="5029475"/>
            <a:ext cx="1682750"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5666" name="Picture 1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16449" y="5016931"/>
            <a:ext cx="197485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2029335"/>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noFill/>
        </p:spPr>
        <p:txBody>
          <a:bodyPr/>
          <a:lstStyle/>
          <a:p>
            <a:r>
              <a:rPr lang="en-US" altLang="hu-HU"/>
              <a:t>Indeterminate Powers</a:t>
            </a:r>
          </a:p>
        </p:txBody>
      </p:sp>
      <p:sp>
        <p:nvSpPr>
          <p:cNvPr id="156675" name="Rectangle 3"/>
          <p:cNvSpPr>
            <a:spLocks noGrp="1" noChangeArrowheads="1"/>
          </p:cNvSpPr>
          <p:nvPr>
            <p:ph type="body" idx="1"/>
          </p:nvPr>
        </p:nvSpPr>
        <p:spPr>
          <a:noFill/>
        </p:spPr>
        <p:txBody>
          <a:bodyPr/>
          <a:lstStyle/>
          <a:p>
            <a:r>
              <a:rPr lang="en-US" altLang="hu-HU"/>
              <a:t>Each of these three cases can be treated either by taking the natural logarithm:</a:t>
            </a:r>
          </a:p>
          <a:p>
            <a:endParaRPr lang="en-US" altLang="hu-HU"/>
          </a:p>
          <a:p>
            <a:r>
              <a:rPr lang="en-US" altLang="hu-HU"/>
              <a:t>              let </a:t>
            </a:r>
            <a:r>
              <a:rPr lang="en-US" altLang="hu-HU" i="1"/>
              <a:t>y </a:t>
            </a:r>
            <a:r>
              <a:rPr lang="en-US" altLang="hu-HU"/>
              <a:t>= [</a:t>
            </a:r>
            <a:r>
              <a:rPr lang="en-US" altLang="hu-HU" i="1"/>
              <a:t>f</a:t>
            </a:r>
            <a:r>
              <a:rPr lang="en-US" altLang="hu-HU" sz="400" i="1"/>
              <a:t> </a:t>
            </a:r>
            <a:r>
              <a:rPr lang="en-US" altLang="hu-HU"/>
              <a:t>(</a:t>
            </a:r>
            <a:r>
              <a:rPr lang="en-US" altLang="hu-HU" i="1"/>
              <a:t>x</a:t>
            </a:r>
            <a:r>
              <a:rPr lang="en-US" altLang="hu-HU"/>
              <a:t>)]</a:t>
            </a:r>
            <a:r>
              <a:rPr lang="en-US" altLang="hu-HU" i="1" baseline="30000"/>
              <a:t>g</a:t>
            </a:r>
            <a:r>
              <a:rPr lang="en-US" altLang="hu-HU" sz="400" i="1" baseline="30000"/>
              <a:t> </a:t>
            </a:r>
            <a:r>
              <a:rPr lang="en-US" altLang="hu-HU" baseline="30000"/>
              <a:t>(</a:t>
            </a:r>
            <a:r>
              <a:rPr lang="en-US" altLang="hu-HU" i="1" baseline="30000"/>
              <a:t>x</a:t>
            </a:r>
            <a:r>
              <a:rPr lang="en-US" altLang="hu-HU" baseline="30000"/>
              <a:t>)</a:t>
            </a:r>
            <a:r>
              <a:rPr lang="en-US" altLang="hu-HU"/>
              <a:t>,    then    ln </a:t>
            </a:r>
            <a:r>
              <a:rPr lang="en-US" altLang="hu-HU" i="1"/>
              <a:t>y </a:t>
            </a:r>
            <a:r>
              <a:rPr lang="en-US" altLang="hu-HU"/>
              <a:t>= </a:t>
            </a:r>
            <a:r>
              <a:rPr lang="en-US" altLang="hu-HU" i="1"/>
              <a:t>g</a:t>
            </a:r>
            <a:r>
              <a:rPr lang="en-US" altLang="hu-HU"/>
              <a:t>(</a:t>
            </a:r>
            <a:r>
              <a:rPr lang="en-US" altLang="hu-HU" i="1"/>
              <a:t>x</a:t>
            </a:r>
            <a:r>
              <a:rPr lang="en-US" altLang="hu-HU"/>
              <a:t>) ln </a:t>
            </a:r>
            <a:r>
              <a:rPr lang="en-US" altLang="hu-HU" i="1"/>
              <a:t>f</a:t>
            </a:r>
            <a:r>
              <a:rPr lang="en-US" altLang="hu-HU" sz="400" i="1"/>
              <a:t> </a:t>
            </a:r>
            <a:r>
              <a:rPr lang="en-US" altLang="hu-HU"/>
              <a:t>(</a:t>
            </a:r>
            <a:r>
              <a:rPr lang="en-US" altLang="hu-HU" i="1"/>
              <a:t>x</a:t>
            </a:r>
            <a:r>
              <a:rPr lang="en-US" altLang="hu-HU"/>
              <a:t>)</a:t>
            </a:r>
          </a:p>
          <a:p>
            <a:endParaRPr lang="en-US" altLang="hu-HU" i="1"/>
          </a:p>
          <a:p>
            <a:r>
              <a:rPr lang="en-US" altLang="hu-HU"/>
              <a:t>or by writing the function as an exponential:</a:t>
            </a:r>
          </a:p>
          <a:p>
            <a:endParaRPr lang="en-US" altLang="hu-HU"/>
          </a:p>
          <a:p>
            <a:r>
              <a:rPr lang="en-US" altLang="hu-HU"/>
              <a:t>                                [</a:t>
            </a:r>
            <a:r>
              <a:rPr lang="en-US" altLang="hu-HU" i="1"/>
              <a:t>f</a:t>
            </a:r>
            <a:r>
              <a:rPr lang="en-US" altLang="hu-HU" sz="400" i="1"/>
              <a:t> </a:t>
            </a:r>
            <a:r>
              <a:rPr lang="en-US" altLang="hu-HU"/>
              <a:t>(</a:t>
            </a:r>
            <a:r>
              <a:rPr lang="en-US" altLang="hu-HU" i="1"/>
              <a:t>x</a:t>
            </a:r>
            <a:r>
              <a:rPr lang="en-US" altLang="hu-HU"/>
              <a:t>)]</a:t>
            </a:r>
            <a:r>
              <a:rPr lang="en-US" altLang="hu-HU" i="1" baseline="30000"/>
              <a:t>g</a:t>
            </a:r>
            <a:r>
              <a:rPr lang="en-US" altLang="hu-HU" baseline="30000"/>
              <a:t>(</a:t>
            </a:r>
            <a:r>
              <a:rPr lang="en-US" altLang="hu-HU" i="1" baseline="30000"/>
              <a:t>x</a:t>
            </a:r>
            <a:r>
              <a:rPr lang="en-US" altLang="hu-HU" baseline="30000"/>
              <a:t>)</a:t>
            </a:r>
            <a:r>
              <a:rPr lang="en-US" altLang="hu-HU"/>
              <a:t> = </a:t>
            </a:r>
            <a:r>
              <a:rPr lang="en-US" altLang="hu-HU" i="1"/>
              <a:t>e</a:t>
            </a:r>
            <a:r>
              <a:rPr lang="en-US" altLang="hu-HU" i="1" baseline="30000"/>
              <a:t>g</a:t>
            </a:r>
            <a:r>
              <a:rPr lang="en-US" altLang="hu-HU" sz="400" baseline="30000"/>
              <a:t> </a:t>
            </a:r>
            <a:r>
              <a:rPr lang="en-US" altLang="hu-HU" baseline="30000"/>
              <a:t>(</a:t>
            </a:r>
            <a:r>
              <a:rPr lang="en-US" altLang="hu-HU" i="1" baseline="30000"/>
              <a:t>x</a:t>
            </a:r>
            <a:r>
              <a:rPr lang="en-US" altLang="hu-HU" baseline="30000"/>
              <a:t>) ln </a:t>
            </a:r>
            <a:r>
              <a:rPr lang="en-US" altLang="hu-HU" i="1" baseline="30000"/>
              <a:t>f</a:t>
            </a:r>
            <a:r>
              <a:rPr lang="en-US" altLang="hu-HU" sz="400" baseline="30000"/>
              <a:t> </a:t>
            </a:r>
            <a:r>
              <a:rPr lang="en-US" altLang="hu-HU" baseline="30000"/>
              <a:t>(</a:t>
            </a:r>
            <a:r>
              <a:rPr lang="en-US" altLang="hu-HU" i="1" baseline="30000"/>
              <a:t>x</a:t>
            </a:r>
            <a:r>
              <a:rPr lang="en-US" altLang="hu-HU" baseline="30000"/>
              <a:t>)</a:t>
            </a:r>
            <a:endParaRPr lang="en-US" altLang="hu-HU" i="1" baseline="30000"/>
          </a:p>
          <a:p>
            <a:endParaRPr lang="en-US" altLang="hu-HU" i="1"/>
          </a:p>
          <a:p>
            <a:r>
              <a:rPr lang="en-US" altLang="hu-HU"/>
              <a:t>In either method we are led to the indeterminate product </a:t>
            </a:r>
            <a:br>
              <a:rPr lang="en-US" altLang="hu-HU"/>
            </a:br>
            <a:r>
              <a:rPr lang="en-US" altLang="hu-HU" i="1"/>
              <a:t>g</a:t>
            </a:r>
            <a:r>
              <a:rPr lang="en-US" altLang="hu-HU"/>
              <a:t>(</a:t>
            </a:r>
            <a:r>
              <a:rPr lang="en-US" altLang="hu-HU" i="1"/>
              <a:t>x</a:t>
            </a:r>
            <a:r>
              <a:rPr lang="en-US" altLang="hu-HU"/>
              <a:t>) ln </a:t>
            </a:r>
            <a:r>
              <a:rPr lang="en-US" altLang="hu-HU" i="1"/>
              <a:t>f</a:t>
            </a:r>
            <a:r>
              <a:rPr lang="en-US" altLang="hu-HU" sz="400" i="1"/>
              <a:t> </a:t>
            </a:r>
            <a:r>
              <a:rPr lang="en-US" altLang="hu-HU"/>
              <a:t>(</a:t>
            </a:r>
            <a:r>
              <a:rPr lang="en-US" altLang="hu-HU" i="1"/>
              <a:t>x</a:t>
            </a:r>
            <a:r>
              <a:rPr lang="en-US" altLang="hu-HU"/>
              <a:t>), which is of type 0 </a:t>
            </a:r>
            <a:r>
              <a:rPr lang="en-US" altLang="hu-HU" sz="2000" b="1">
                <a:sym typeface="Wingdings 2" panose="05020102010507070707" pitchFamily="18" charset="2"/>
              </a:rPr>
              <a:t></a:t>
            </a:r>
            <a:r>
              <a:rPr lang="en-US" altLang="hu-HU"/>
              <a:t>     .</a:t>
            </a:r>
          </a:p>
        </p:txBody>
      </p:sp>
      <p:pic>
        <p:nvPicPr>
          <p:cNvPr id="156685" name="Picture 13"/>
          <p:cNvPicPr>
            <a:picLocks noChangeAspect="1" noChangeArrowheads="1"/>
          </p:cNvPicPr>
          <p:nvPr/>
        </p:nvPicPr>
        <p:blipFill>
          <a:blip r:embed="rId2">
            <a:extLst>
              <a:ext uri="{28A0092B-C50C-407E-A947-70E740481C1C}">
                <a14:useLocalDpi xmlns:a14="http://schemas.microsoft.com/office/drawing/2010/main" val="0"/>
              </a:ext>
            </a:extLst>
          </a:blip>
          <a:srcRect l="38235"/>
          <a:stretch>
            <a:fillRect/>
          </a:stretch>
        </p:blipFill>
        <p:spPr bwMode="auto">
          <a:xfrm>
            <a:off x="4833939" y="5445715"/>
            <a:ext cx="338137" cy="214312"/>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520779195"/>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noFill/>
        </p:spPr>
        <p:txBody>
          <a:bodyPr/>
          <a:lstStyle/>
          <a:p>
            <a:r>
              <a:rPr lang="en-US" altLang="hu-HU"/>
              <a:t>Example 8</a:t>
            </a:r>
          </a:p>
        </p:txBody>
      </p:sp>
      <p:sp>
        <p:nvSpPr>
          <p:cNvPr id="162819" name="Rectangle 3"/>
          <p:cNvSpPr>
            <a:spLocks noGrp="1" noChangeArrowheads="1"/>
          </p:cNvSpPr>
          <p:nvPr>
            <p:ph type="body" idx="1"/>
          </p:nvPr>
        </p:nvSpPr>
        <p:spPr>
          <a:noFill/>
        </p:spPr>
        <p:txBody>
          <a:bodyPr/>
          <a:lstStyle/>
          <a:p>
            <a:pPr>
              <a:tabLst>
                <a:tab pos="457200" algn="l"/>
                <a:tab pos="1371600" algn="l"/>
                <a:tab pos="1547813" algn="l"/>
              </a:tabLst>
            </a:pPr>
            <a:r>
              <a:rPr lang="en-US" altLang="hu-HU" dirty="0"/>
              <a:t>Calculate </a:t>
            </a:r>
          </a:p>
          <a:p>
            <a:pPr>
              <a:tabLst>
                <a:tab pos="457200" algn="l"/>
                <a:tab pos="1371600" algn="l"/>
                <a:tab pos="1547813" algn="l"/>
              </a:tabLst>
            </a:pPr>
            <a:endParaRPr lang="en-US" altLang="hu-HU" dirty="0">
              <a:solidFill>
                <a:srgbClr val="00ADEF"/>
              </a:solidFill>
            </a:endParaRPr>
          </a:p>
          <a:p>
            <a:pPr>
              <a:tabLst>
                <a:tab pos="457200" algn="l"/>
                <a:tab pos="1371600" algn="l"/>
                <a:tab pos="1547813" algn="l"/>
              </a:tabLst>
            </a:pPr>
            <a:r>
              <a:rPr lang="en-US" altLang="hu-HU" dirty="0">
                <a:solidFill>
                  <a:srgbClr val="00ADEF"/>
                </a:solidFill>
              </a:rPr>
              <a:t>Solution:</a:t>
            </a:r>
            <a:br>
              <a:rPr lang="en-US" altLang="hu-HU" dirty="0">
                <a:solidFill>
                  <a:srgbClr val="00ADEF"/>
                </a:solidFill>
              </a:rPr>
            </a:br>
            <a:r>
              <a:rPr lang="en-US" altLang="hu-HU" dirty="0"/>
              <a:t>First notice that as </a:t>
            </a:r>
            <a:r>
              <a:rPr lang="en-US" altLang="hu-HU" i="1" dirty="0"/>
              <a:t>x </a:t>
            </a:r>
            <a:r>
              <a:rPr lang="en-US" altLang="hu-HU" dirty="0">
                <a:sym typeface="Symbol" panose="05050102010706020507" pitchFamily="18" charset="2"/>
              </a:rPr>
              <a:t> 0</a:t>
            </a:r>
            <a:r>
              <a:rPr lang="en-US" altLang="hu-HU" baseline="30000" dirty="0">
                <a:sym typeface="Symbol" panose="05050102010706020507" pitchFamily="18" charset="2"/>
              </a:rPr>
              <a:t>+</a:t>
            </a:r>
            <a:r>
              <a:rPr lang="en-US" altLang="hu-HU" dirty="0">
                <a:sym typeface="Symbol" panose="05050102010706020507" pitchFamily="18" charset="2"/>
              </a:rPr>
              <a:t>, we have 1 + sin 4</a:t>
            </a:r>
            <a:r>
              <a:rPr lang="en-US" altLang="hu-HU" i="1" dirty="0">
                <a:sym typeface="Symbol" panose="05050102010706020507" pitchFamily="18" charset="2"/>
              </a:rPr>
              <a:t>x </a:t>
            </a:r>
            <a:r>
              <a:rPr lang="en-US" altLang="hu-HU" dirty="0">
                <a:sym typeface="Symbol" panose="05050102010706020507" pitchFamily="18" charset="2"/>
              </a:rPr>
              <a:t> 1 and </a:t>
            </a:r>
            <a:br>
              <a:rPr lang="en-US" altLang="hu-HU" dirty="0">
                <a:sym typeface="Symbol" panose="05050102010706020507" pitchFamily="18" charset="2"/>
              </a:rPr>
            </a:br>
            <a:r>
              <a:rPr lang="en-US" altLang="hu-HU" dirty="0">
                <a:sym typeface="Symbol" panose="05050102010706020507" pitchFamily="18" charset="2"/>
              </a:rPr>
              <a:t>cot </a:t>
            </a:r>
            <a:r>
              <a:rPr lang="en-US" altLang="hu-HU" i="1" dirty="0">
                <a:sym typeface="Symbol" panose="05050102010706020507" pitchFamily="18" charset="2"/>
              </a:rPr>
              <a:t>x </a:t>
            </a:r>
            <a:r>
              <a:rPr lang="en-US" altLang="hu-HU" dirty="0">
                <a:sym typeface="Symbol" panose="05050102010706020507" pitchFamily="18" charset="2"/>
              </a:rPr>
              <a:t>     , so the given limit is indeterminate. Let</a:t>
            </a:r>
          </a:p>
          <a:p>
            <a:pPr>
              <a:tabLst>
                <a:tab pos="457200" algn="l"/>
                <a:tab pos="1371600" algn="l"/>
                <a:tab pos="1547813" algn="l"/>
              </a:tabLst>
            </a:pPr>
            <a:endParaRPr lang="en-US" altLang="hu-HU" dirty="0">
              <a:sym typeface="Symbol" panose="05050102010706020507" pitchFamily="18" charset="2"/>
            </a:endParaRPr>
          </a:p>
          <a:p>
            <a:pPr>
              <a:tabLst>
                <a:tab pos="457200" algn="l"/>
                <a:tab pos="1371600" algn="l"/>
                <a:tab pos="1547813" algn="l"/>
              </a:tabLst>
            </a:pPr>
            <a:r>
              <a:rPr lang="en-US" altLang="hu-HU" i="1" dirty="0">
                <a:sym typeface="Symbol" panose="05050102010706020507" pitchFamily="18" charset="2"/>
              </a:rPr>
              <a:t>                                  y </a:t>
            </a:r>
            <a:r>
              <a:rPr lang="en-US" altLang="hu-HU" dirty="0">
                <a:sym typeface="Symbol" panose="05050102010706020507" pitchFamily="18" charset="2"/>
              </a:rPr>
              <a:t>= (1 + sin 4</a:t>
            </a:r>
            <a:r>
              <a:rPr lang="en-US" altLang="hu-HU" i="1" dirty="0">
                <a:sym typeface="Symbol" panose="05050102010706020507" pitchFamily="18" charset="2"/>
              </a:rPr>
              <a:t>x</a:t>
            </a:r>
            <a:r>
              <a:rPr lang="en-US" altLang="hu-HU" dirty="0">
                <a:sym typeface="Symbol" panose="05050102010706020507" pitchFamily="18" charset="2"/>
              </a:rPr>
              <a:t>)</a:t>
            </a:r>
            <a:r>
              <a:rPr lang="en-US" altLang="hu-HU" baseline="30000" dirty="0">
                <a:sym typeface="Symbol" panose="05050102010706020507" pitchFamily="18" charset="2"/>
              </a:rPr>
              <a:t>cot </a:t>
            </a:r>
            <a:r>
              <a:rPr lang="en-US" altLang="hu-HU" i="1" baseline="30000" dirty="0">
                <a:sym typeface="Symbol" panose="05050102010706020507" pitchFamily="18" charset="2"/>
              </a:rPr>
              <a:t>x</a:t>
            </a:r>
          </a:p>
          <a:p>
            <a:pPr>
              <a:tabLst>
                <a:tab pos="457200" algn="l"/>
                <a:tab pos="1371600" algn="l"/>
                <a:tab pos="1547813" algn="l"/>
              </a:tabLst>
            </a:pPr>
            <a:endParaRPr lang="en-US" altLang="hu-HU" i="1" baseline="30000" dirty="0">
              <a:sym typeface="Symbol" panose="05050102010706020507" pitchFamily="18" charset="2"/>
            </a:endParaRPr>
          </a:p>
          <a:p>
            <a:pPr>
              <a:tabLst>
                <a:tab pos="457200" algn="l"/>
                <a:tab pos="1371600" algn="l"/>
                <a:tab pos="1547813" algn="l"/>
              </a:tabLst>
            </a:pPr>
            <a:r>
              <a:rPr lang="en-US" altLang="hu-HU" dirty="0">
                <a:sym typeface="Symbol" panose="05050102010706020507" pitchFamily="18" charset="2"/>
              </a:rPr>
              <a:t>Then </a:t>
            </a:r>
          </a:p>
          <a:p>
            <a:pPr>
              <a:tabLst>
                <a:tab pos="457200" algn="l"/>
                <a:tab pos="1371600" algn="l"/>
                <a:tab pos="1547813" algn="l"/>
              </a:tabLst>
            </a:pPr>
            <a:endParaRPr lang="en-US" altLang="hu-HU" dirty="0">
              <a:sym typeface="Symbol" panose="05050102010706020507" pitchFamily="18" charset="2"/>
            </a:endParaRPr>
          </a:p>
          <a:p>
            <a:pPr>
              <a:tabLst>
                <a:tab pos="457200" algn="l"/>
                <a:tab pos="1371600" algn="l"/>
                <a:tab pos="1547813" algn="l"/>
              </a:tabLst>
            </a:pPr>
            <a:r>
              <a:rPr lang="en-US" altLang="hu-HU" dirty="0">
                <a:sym typeface="Symbol" panose="05050102010706020507" pitchFamily="18" charset="2"/>
              </a:rPr>
              <a:t>               ln </a:t>
            </a:r>
            <a:r>
              <a:rPr lang="en-US" altLang="hu-HU" i="1" dirty="0">
                <a:sym typeface="Symbol" panose="05050102010706020507" pitchFamily="18" charset="2"/>
              </a:rPr>
              <a:t>y</a:t>
            </a:r>
            <a:r>
              <a:rPr lang="en-US" altLang="hu-HU" dirty="0">
                <a:sym typeface="Symbol" panose="05050102010706020507" pitchFamily="18" charset="2"/>
              </a:rPr>
              <a:t> = ln[(1 + sin 4</a:t>
            </a:r>
            <a:r>
              <a:rPr lang="en-US" altLang="hu-HU" i="1" dirty="0">
                <a:sym typeface="Symbol" panose="05050102010706020507" pitchFamily="18" charset="2"/>
              </a:rPr>
              <a:t>x</a:t>
            </a:r>
            <a:r>
              <a:rPr lang="en-US" altLang="hu-HU" dirty="0">
                <a:sym typeface="Symbol" panose="05050102010706020507" pitchFamily="18" charset="2"/>
              </a:rPr>
              <a:t>)</a:t>
            </a:r>
            <a:r>
              <a:rPr lang="en-US" altLang="hu-HU" baseline="30000" dirty="0">
                <a:sym typeface="Symbol" panose="05050102010706020507" pitchFamily="18" charset="2"/>
              </a:rPr>
              <a:t>cot </a:t>
            </a:r>
            <a:r>
              <a:rPr lang="en-US" altLang="hu-HU" i="1" baseline="30000" dirty="0">
                <a:sym typeface="Symbol" panose="05050102010706020507" pitchFamily="18" charset="2"/>
              </a:rPr>
              <a:t>x</a:t>
            </a:r>
            <a:r>
              <a:rPr lang="en-US" altLang="hu-HU" dirty="0">
                <a:sym typeface="Symbol" panose="05050102010706020507" pitchFamily="18" charset="2"/>
              </a:rPr>
              <a:t>] = cot </a:t>
            </a:r>
            <a:r>
              <a:rPr lang="en-US" altLang="hu-HU" i="1" dirty="0">
                <a:sym typeface="Symbol" panose="05050102010706020507" pitchFamily="18" charset="2"/>
              </a:rPr>
              <a:t>x </a:t>
            </a:r>
            <a:r>
              <a:rPr lang="en-US" altLang="hu-HU" dirty="0">
                <a:sym typeface="Symbol" panose="05050102010706020507" pitchFamily="18" charset="2"/>
              </a:rPr>
              <a:t>ln(1 + sin 4</a:t>
            </a:r>
            <a:r>
              <a:rPr lang="en-US" altLang="hu-HU" i="1" dirty="0">
                <a:sym typeface="Symbol" panose="05050102010706020507" pitchFamily="18" charset="2"/>
              </a:rPr>
              <a:t>x</a:t>
            </a:r>
            <a:r>
              <a:rPr lang="en-US" altLang="hu-HU" dirty="0">
                <a:sym typeface="Symbol" panose="05050102010706020507" pitchFamily="18" charset="2"/>
              </a:rPr>
              <a:t>)</a:t>
            </a:r>
            <a:endParaRPr lang="en-US" altLang="hu-HU" i="1" baseline="30000" dirty="0">
              <a:sym typeface="Symbol" panose="05050102010706020507" pitchFamily="18" charset="2"/>
            </a:endParaRPr>
          </a:p>
          <a:p>
            <a:pPr>
              <a:tabLst>
                <a:tab pos="457200" algn="l"/>
                <a:tab pos="1371600" algn="l"/>
                <a:tab pos="1547813" algn="l"/>
              </a:tabLst>
            </a:pPr>
            <a:endParaRPr lang="en-US" altLang="hu-HU" dirty="0">
              <a:sym typeface="Symbol" panose="05050102010706020507" pitchFamily="18" charset="2"/>
            </a:endParaRPr>
          </a:p>
        </p:txBody>
      </p:sp>
      <p:pic>
        <p:nvPicPr>
          <p:cNvPr id="16282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1" y="1447801"/>
            <a:ext cx="2422525" cy="55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2825" name="Picture 9"/>
          <p:cNvPicPr>
            <a:picLocks noChangeAspect="1" noChangeArrowheads="1"/>
          </p:cNvPicPr>
          <p:nvPr/>
        </p:nvPicPr>
        <p:blipFill>
          <a:blip r:embed="rId3">
            <a:extLst>
              <a:ext uri="{28A0092B-C50C-407E-A947-70E740481C1C}">
                <a14:useLocalDpi xmlns:a14="http://schemas.microsoft.com/office/drawing/2010/main" val="0"/>
              </a:ext>
            </a:extLst>
          </a:blip>
          <a:srcRect l="38235"/>
          <a:stretch>
            <a:fillRect/>
          </a:stretch>
        </p:blipFill>
        <p:spPr bwMode="auto">
          <a:xfrm>
            <a:off x="1786302" y="3185387"/>
            <a:ext cx="339725" cy="21590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91316765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162819">
                                            <p:txEl>
                                              <p:pRg st="2" end="2"/>
                                            </p:txEl>
                                          </p:spTgt>
                                        </p:tgtEl>
                                        <p:attrNameLst>
                                          <p:attrName>style.visibility</p:attrName>
                                        </p:attrNameLst>
                                      </p:cBhvr>
                                      <p:to>
                                        <p:strVal val="visible"/>
                                      </p:to>
                                    </p:set>
                                    <p:animEffect transition="in" filter="fade">
                                      <p:cBhvr>
                                        <p:cTn id="7" dur="1000"/>
                                        <p:tgtEl>
                                          <p:spTgt spid="162819">
                                            <p:txEl>
                                              <p:pRg st="2" end="2"/>
                                            </p:txEl>
                                          </p:spTgt>
                                        </p:tgtEl>
                                      </p:cBhvr>
                                    </p:animEffect>
                                    <p:anim calcmode="lin" valueType="num">
                                      <p:cBhvr>
                                        <p:cTn id="8" dur="1000" fill="hold"/>
                                        <p:tgtEl>
                                          <p:spTgt spid="162819">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62819">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62819">
                                            <p:txEl>
                                              <p:pRg st="2" end="2"/>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162819">
                                            <p:txEl>
                                              <p:pRg st="4" end="4"/>
                                            </p:txEl>
                                          </p:spTgt>
                                        </p:tgtEl>
                                        <p:attrNameLst>
                                          <p:attrName>style.visibility</p:attrName>
                                        </p:attrNameLst>
                                      </p:cBhvr>
                                      <p:to>
                                        <p:strVal val="visible"/>
                                      </p:to>
                                    </p:set>
                                    <p:animEffect transition="in" filter="fade">
                                      <p:cBhvr>
                                        <p:cTn id="13" dur="1000"/>
                                        <p:tgtEl>
                                          <p:spTgt spid="162819">
                                            <p:txEl>
                                              <p:pRg st="4" end="4"/>
                                            </p:txEl>
                                          </p:spTgt>
                                        </p:tgtEl>
                                      </p:cBhvr>
                                    </p:animEffect>
                                    <p:anim calcmode="lin" valueType="num">
                                      <p:cBhvr>
                                        <p:cTn id="14" dur="1000" fill="hold"/>
                                        <p:tgtEl>
                                          <p:spTgt spid="162819">
                                            <p:txEl>
                                              <p:pRg st="4" end="4"/>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162819">
                                            <p:txEl>
                                              <p:pRg st="4" end="4"/>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62819">
                                            <p:txEl>
                                              <p:pRg st="4" end="4"/>
                                            </p:txEl>
                                          </p:spTgt>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162825"/>
                                        </p:tgtEl>
                                        <p:attrNameLst>
                                          <p:attrName>style.visibility</p:attrName>
                                        </p:attrNameLst>
                                      </p:cBhvr>
                                      <p:to>
                                        <p:strVal val="visible"/>
                                      </p:to>
                                    </p:set>
                                    <p:animEffect transition="in" filter="fade">
                                      <p:cBhvr>
                                        <p:cTn id="19" dur="1000"/>
                                        <p:tgtEl>
                                          <p:spTgt spid="162825"/>
                                        </p:tgtEl>
                                      </p:cBhvr>
                                    </p:animEffect>
                                    <p:anim calcmode="lin" valueType="num">
                                      <p:cBhvr>
                                        <p:cTn id="20" dur="1000" fill="hold"/>
                                        <p:tgtEl>
                                          <p:spTgt spid="162825"/>
                                        </p:tgtEl>
                                        <p:attrNameLst>
                                          <p:attrName>ppt_x</p:attrName>
                                        </p:attrNameLst>
                                      </p:cBhvr>
                                      <p:tavLst>
                                        <p:tav tm="0">
                                          <p:val>
                                            <p:strVal val="#ppt_x"/>
                                          </p:val>
                                        </p:tav>
                                        <p:tav tm="100000">
                                          <p:val>
                                            <p:strVal val="#ppt_x"/>
                                          </p:val>
                                        </p:tav>
                                      </p:tavLst>
                                    </p:anim>
                                    <p:anim calcmode="lin" valueType="num">
                                      <p:cBhvr>
                                        <p:cTn id="21" dur="900" decel="100000" fill="hold"/>
                                        <p:tgtEl>
                                          <p:spTgt spid="162825"/>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62825"/>
                                        </p:tgtEl>
                                        <p:attrNameLst>
                                          <p:attrName>ppt_y</p:attrName>
                                        </p:attrNameLst>
                                      </p:cBhvr>
                                      <p:tavLst>
                                        <p:tav tm="0">
                                          <p:val>
                                            <p:strVal val="#ppt_y-.03"/>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7" presetClass="entr" presetSubtype="0" fill="hold" nodeType="clickEffect">
                                  <p:stCondLst>
                                    <p:cond delay="0"/>
                                  </p:stCondLst>
                                  <p:childTnLst>
                                    <p:set>
                                      <p:cBhvr>
                                        <p:cTn id="26" dur="1" fill="hold">
                                          <p:stCondLst>
                                            <p:cond delay="0"/>
                                          </p:stCondLst>
                                        </p:cTn>
                                        <p:tgtEl>
                                          <p:spTgt spid="162819">
                                            <p:txEl>
                                              <p:pRg st="6" end="6"/>
                                            </p:txEl>
                                          </p:spTgt>
                                        </p:tgtEl>
                                        <p:attrNameLst>
                                          <p:attrName>style.visibility</p:attrName>
                                        </p:attrNameLst>
                                      </p:cBhvr>
                                      <p:to>
                                        <p:strVal val="visible"/>
                                      </p:to>
                                    </p:set>
                                    <p:animEffect transition="in" filter="fade">
                                      <p:cBhvr>
                                        <p:cTn id="27" dur="1000"/>
                                        <p:tgtEl>
                                          <p:spTgt spid="162819">
                                            <p:txEl>
                                              <p:pRg st="6" end="6"/>
                                            </p:txEl>
                                          </p:spTgt>
                                        </p:tgtEl>
                                      </p:cBhvr>
                                    </p:animEffect>
                                    <p:anim calcmode="lin" valueType="num">
                                      <p:cBhvr>
                                        <p:cTn id="28" dur="1000" fill="hold"/>
                                        <p:tgtEl>
                                          <p:spTgt spid="162819">
                                            <p:txEl>
                                              <p:pRg st="6" end="6"/>
                                            </p:txEl>
                                          </p:spTgt>
                                        </p:tgtEl>
                                        <p:attrNameLst>
                                          <p:attrName>ppt_x</p:attrName>
                                        </p:attrNameLst>
                                      </p:cBhvr>
                                      <p:tavLst>
                                        <p:tav tm="0">
                                          <p:val>
                                            <p:strVal val="#ppt_x"/>
                                          </p:val>
                                        </p:tav>
                                        <p:tav tm="100000">
                                          <p:val>
                                            <p:strVal val="#ppt_x"/>
                                          </p:val>
                                        </p:tav>
                                      </p:tavLst>
                                    </p:anim>
                                    <p:anim calcmode="lin" valueType="num">
                                      <p:cBhvr>
                                        <p:cTn id="29" dur="900" decel="100000" fill="hold"/>
                                        <p:tgtEl>
                                          <p:spTgt spid="162819">
                                            <p:txEl>
                                              <p:pRg st="6" end="6"/>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62819">
                                            <p:txEl>
                                              <p:pRg st="6" end="6"/>
                                            </p:txEl>
                                          </p:spTgt>
                                        </p:tgtEl>
                                        <p:attrNameLst>
                                          <p:attrName>ppt_y</p:attrName>
                                        </p:attrNameLst>
                                      </p:cBhvr>
                                      <p:tavLst>
                                        <p:tav tm="0">
                                          <p:val>
                                            <p:strVal val="#ppt_y-.03"/>
                                          </p:val>
                                        </p:tav>
                                        <p:tav tm="100000">
                                          <p:val>
                                            <p:strVal val="#ppt_y"/>
                                          </p:val>
                                        </p:tav>
                                      </p:tavLst>
                                    </p:anim>
                                  </p:childTnLst>
                                </p:cTn>
                              </p:par>
                              <p:par>
                                <p:cTn id="31" presetID="37" presetClass="entr" presetSubtype="0" fill="hold" nodeType="withEffect">
                                  <p:stCondLst>
                                    <p:cond delay="0"/>
                                  </p:stCondLst>
                                  <p:childTnLst>
                                    <p:set>
                                      <p:cBhvr>
                                        <p:cTn id="32" dur="1" fill="hold">
                                          <p:stCondLst>
                                            <p:cond delay="0"/>
                                          </p:stCondLst>
                                        </p:cTn>
                                        <p:tgtEl>
                                          <p:spTgt spid="162819">
                                            <p:txEl>
                                              <p:pRg st="8" end="8"/>
                                            </p:txEl>
                                          </p:spTgt>
                                        </p:tgtEl>
                                        <p:attrNameLst>
                                          <p:attrName>style.visibility</p:attrName>
                                        </p:attrNameLst>
                                      </p:cBhvr>
                                      <p:to>
                                        <p:strVal val="visible"/>
                                      </p:to>
                                    </p:set>
                                    <p:animEffect transition="in" filter="fade">
                                      <p:cBhvr>
                                        <p:cTn id="33" dur="1000"/>
                                        <p:tgtEl>
                                          <p:spTgt spid="162819">
                                            <p:txEl>
                                              <p:pRg st="8" end="8"/>
                                            </p:txEl>
                                          </p:spTgt>
                                        </p:tgtEl>
                                      </p:cBhvr>
                                    </p:animEffect>
                                    <p:anim calcmode="lin" valueType="num">
                                      <p:cBhvr>
                                        <p:cTn id="34" dur="1000" fill="hold"/>
                                        <p:tgtEl>
                                          <p:spTgt spid="162819">
                                            <p:txEl>
                                              <p:pRg st="8" end="8"/>
                                            </p:txEl>
                                          </p:spTgt>
                                        </p:tgtEl>
                                        <p:attrNameLst>
                                          <p:attrName>ppt_x</p:attrName>
                                        </p:attrNameLst>
                                      </p:cBhvr>
                                      <p:tavLst>
                                        <p:tav tm="0">
                                          <p:val>
                                            <p:strVal val="#ppt_x"/>
                                          </p:val>
                                        </p:tav>
                                        <p:tav tm="100000">
                                          <p:val>
                                            <p:strVal val="#ppt_x"/>
                                          </p:val>
                                        </p:tav>
                                      </p:tavLst>
                                    </p:anim>
                                    <p:anim calcmode="lin" valueType="num">
                                      <p:cBhvr>
                                        <p:cTn id="35" dur="900" decel="100000" fill="hold"/>
                                        <p:tgtEl>
                                          <p:spTgt spid="162819">
                                            <p:txEl>
                                              <p:pRg st="8" end="8"/>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62819">
                                            <p:txEl>
                                              <p:pRg st="8" end="8"/>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p:cNvPicPr>
            <a:picLocks noChangeAspect="1"/>
          </p:cNvPicPr>
          <p:nvPr/>
        </p:nvPicPr>
        <p:blipFill>
          <a:blip r:embed="rId2"/>
          <a:stretch>
            <a:fillRect/>
          </a:stretch>
        </p:blipFill>
        <p:spPr>
          <a:xfrm>
            <a:off x="808907" y="276384"/>
            <a:ext cx="10001528" cy="2924016"/>
          </a:xfrm>
          <a:prstGeom prst="rect">
            <a:avLst/>
          </a:prstGeom>
        </p:spPr>
      </p:pic>
      <p:sp>
        <p:nvSpPr>
          <p:cNvPr id="4" name="Téglalap 3"/>
          <p:cNvSpPr/>
          <p:nvPr/>
        </p:nvSpPr>
        <p:spPr>
          <a:xfrm>
            <a:off x="808907" y="276384"/>
            <a:ext cx="9449518" cy="31383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5" name="Kép 4"/>
          <p:cNvPicPr>
            <a:picLocks noChangeAspect="1"/>
          </p:cNvPicPr>
          <p:nvPr/>
        </p:nvPicPr>
        <p:blipFill>
          <a:blip r:embed="rId3"/>
          <a:stretch>
            <a:fillRect/>
          </a:stretch>
        </p:blipFill>
        <p:spPr>
          <a:xfrm>
            <a:off x="988277" y="3741580"/>
            <a:ext cx="3129970" cy="773270"/>
          </a:xfrm>
          <a:prstGeom prst="rect">
            <a:avLst/>
          </a:prstGeom>
        </p:spPr>
      </p:pic>
      <mc:AlternateContent xmlns:mc="http://schemas.openxmlformats.org/markup-compatibility/2006" xmlns:a14="http://schemas.microsoft.com/office/drawing/2010/main">
        <mc:Choice Requires="a14">
          <p:sp>
            <p:nvSpPr>
              <p:cNvPr id="6" name="Szövegdoboz 5"/>
              <p:cNvSpPr txBox="1"/>
              <p:nvPr/>
            </p:nvSpPr>
            <p:spPr>
              <a:xfrm>
                <a:off x="4338627" y="3985259"/>
                <a:ext cx="25327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i="1" smtClean="0">
                          <a:latin typeface="Cambria Math" panose="02040503050406030204" pitchFamily="18" charset="0"/>
                          <a:ea typeface="Cambria Math" panose="02040503050406030204" pitchFamily="18" charset="0"/>
                        </a:rPr>
                        <m:t>⇒</m:t>
                      </m:r>
                    </m:oMath>
                  </m:oMathPara>
                </a14:m>
                <a:endParaRPr lang="hu-HU" dirty="0"/>
              </a:p>
            </p:txBody>
          </p:sp>
        </mc:Choice>
        <mc:Fallback xmlns="">
          <p:sp>
            <p:nvSpPr>
              <p:cNvPr id="6" name="Szövegdoboz 5"/>
              <p:cNvSpPr txBox="1">
                <a:spLocks noRot="1" noChangeAspect="1" noMove="1" noResize="1" noEditPoints="1" noAdjustHandles="1" noChangeArrowheads="1" noChangeShapeType="1" noTextEdit="1"/>
              </p:cNvSpPr>
              <p:nvPr/>
            </p:nvSpPr>
            <p:spPr>
              <a:xfrm>
                <a:off x="4338627" y="3985259"/>
                <a:ext cx="253274" cy="276999"/>
              </a:xfrm>
              <a:prstGeom prst="rect">
                <a:avLst/>
              </a:prstGeom>
              <a:blipFill>
                <a:blip r:embed="rId4"/>
                <a:stretch>
                  <a:fillRect l="-17073" r="-17073" b="-2222"/>
                </a:stretch>
              </a:blipFill>
            </p:spPr>
            <p:txBody>
              <a:bodyPr/>
              <a:lstStyle/>
              <a:p>
                <a:r>
                  <a:rPr lang="hu-HU">
                    <a:noFill/>
                  </a:rPr>
                  <a:t> </a:t>
                </a:r>
              </a:p>
            </p:txBody>
          </p:sp>
        </mc:Fallback>
      </mc:AlternateContent>
      <p:pic>
        <p:nvPicPr>
          <p:cNvPr id="7" name="Kép 6"/>
          <p:cNvPicPr>
            <a:picLocks noChangeAspect="1"/>
          </p:cNvPicPr>
          <p:nvPr/>
        </p:nvPicPr>
        <p:blipFill>
          <a:blip r:embed="rId5"/>
          <a:stretch>
            <a:fillRect/>
          </a:stretch>
        </p:blipFill>
        <p:spPr>
          <a:xfrm>
            <a:off x="4929188" y="3774738"/>
            <a:ext cx="2452547" cy="575716"/>
          </a:xfrm>
          <a:prstGeom prst="rect">
            <a:avLst/>
          </a:prstGeom>
        </p:spPr>
      </p:pic>
      <mc:AlternateContent xmlns:mc="http://schemas.openxmlformats.org/markup-compatibility/2006" xmlns:a14="http://schemas.microsoft.com/office/drawing/2010/main">
        <mc:Choice Requires="a14">
          <p:sp>
            <p:nvSpPr>
              <p:cNvPr id="8" name="Szövegdoboz 7"/>
              <p:cNvSpPr txBox="1"/>
              <p:nvPr/>
            </p:nvSpPr>
            <p:spPr>
              <a:xfrm>
                <a:off x="7471361" y="3979929"/>
                <a:ext cx="25327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i="1" smtClean="0">
                          <a:latin typeface="Cambria Math" panose="02040503050406030204" pitchFamily="18" charset="0"/>
                          <a:ea typeface="Cambria Math" panose="02040503050406030204" pitchFamily="18" charset="0"/>
                        </a:rPr>
                        <m:t>⇒</m:t>
                      </m:r>
                    </m:oMath>
                  </m:oMathPara>
                </a14:m>
                <a:endParaRPr lang="hu-HU" dirty="0"/>
              </a:p>
            </p:txBody>
          </p:sp>
        </mc:Choice>
        <mc:Fallback xmlns="">
          <p:sp>
            <p:nvSpPr>
              <p:cNvPr id="8" name="Szövegdoboz 7"/>
              <p:cNvSpPr txBox="1">
                <a:spLocks noRot="1" noChangeAspect="1" noMove="1" noResize="1" noEditPoints="1" noAdjustHandles="1" noChangeArrowheads="1" noChangeShapeType="1" noTextEdit="1"/>
              </p:cNvSpPr>
              <p:nvPr/>
            </p:nvSpPr>
            <p:spPr>
              <a:xfrm>
                <a:off x="7471361" y="3979929"/>
                <a:ext cx="253274" cy="276999"/>
              </a:xfrm>
              <a:prstGeom prst="rect">
                <a:avLst/>
              </a:prstGeom>
              <a:blipFill>
                <a:blip r:embed="rId6"/>
                <a:stretch>
                  <a:fillRect l="-17073" r="-17073" b="-2222"/>
                </a:stretch>
              </a:blipFill>
            </p:spPr>
            <p:txBody>
              <a:bodyPr/>
              <a:lstStyle/>
              <a:p>
                <a:r>
                  <a:rPr lang="hu-HU">
                    <a:noFill/>
                  </a:rPr>
                  <a:t> </a:t>
                </a:r>
              </a:p>
            </p:txBody>
          </p:sp>
        </mc:Fallback>
      </mc:AlternateContent>
      <p:pic>
        <p:nvPicPr>
          <p:cNvPr id="9" name="Kép 8"/>
          <p:cNvPicPr>
            <a:picLocks noChangeAspect="1"/>
          </p:cNvPicPr>
          <p:nvPr/>
        </p:nvPicPr>
        <p:blipFill>
          <a:blip r:embed="rId7"/>
          <a:stretch>
            <a:fillRect/>
          </a:stretch>
        </p:blipFill>
        <p:spPr>
          <a:xfrm>
            <a:off x="7953673" y="3926827"/>
            <a:ext cx="3433466" cy="423627"/>
          </a:xfrm>
          <a:prstGeom prst="rect">
            <a:avLst/>
          </a:prstGeom>
        </p:spPr>
      </p:pic>
      <p:pic>
        <p:nvPicPr>
          <p:cNvPr id="10" name="Kép 9"/>
          <p:cNvPicPr>
            <a:picLocks noChangeAspect="1"/>
          </p:cNvPicPr>
          <p:nvPr/>
        </p:nvPicPr>
        <p:blipFill>
          <a:blip r:embed="rId8"/>
          <a:stretch>
            <a:fillRect/>
          </a:stretch>
        </p:blipFill>
        <p:spPr>
          <a:xfrm>
            <a:off x="906955" y="4699029"/>
            <a:ext cx="10712116" cy="2001809"/>
          </a:xfrm>
          <a:prstGeom prst="rect">
            <a:avLst/>
          </a:prstGeom>
        </p:spPr>
      </p:pic>
    </p:spTree>
    <p:extLst>
      <p:ext uri="{BB962C8B-B14F-4D97-AF65-F5344CB8AC3E}">
        <p14:creationId xmlns:p14="http://schemas.microsoft.com/office/powerpoint/2010/main" val="259603417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r>
              <a:rPr lang="en-US" altLang="hu-HU"/>
              <a:t>Example 8 – </a:t>
            </a:r>
            <a:r>
              <a:rPr lang="en-US" altLang="hu-HU" i="1"/>
              <a:t>Solution</a:t>
            </a:r>
          </a:p>
        </p:txBody>
      </p:sp>
      <p:sp>
        <p:nvSpPr>
          <p:cNvPr id="163843" name="Rectangle 3"/>
          <p:cNvSpPr>
            <a:spLocks noGrp="1" noChangeArrowheads="1"/>
          </p:cNvSpPr>
          <p:nvPr>
            <p:ph type="body" idx="1"/>
          </p:nvPr>
        </p:nvSpPr>
        <p:spPr>
          <a:noFill/>
        </p:spPr>
        <p:txBody>
          <a:bodyPr/>
          <a:lstStyle/>
          <a:p>
            <a:pPr>
              <a:tabLst>
                <a:tab pos="457200" algn="l"/>
                <a:tab pos="1371600" algn="l"/>
                <a:tab pos="1547813" algn="l"/>
              </a:tabLst>
            </a:pPr>
            <a:r>
              <a:rPr lang="en-US" altLang="hu-HU"/>
              <a:t>so l’Hospital’s Rule gives</a:t>
            </a:r>
          </a:p>
          <a:p>
            <a:pPr>
              <a:tabLst>
                <a:tab pos="457200" algn="l"/>
                <a:tab pos="1371600" algn="l"/>
                <a:tab pos="1547813" algn="l"/>
              </a:tabLst>
            </a:pPr>
            <a:endParaRPr lang="en-US" altLang="hu-HU"/>
          </a:p>
          <a:p>
            <a:pPr>
              <a:tabLst>
                <a:tab pos="457200" algn="l"/>
                <a:tab pos="1371600" algn="l"/>
                <a:tab pos="1547813" algn="l"/>
              </a:tabLst>
            </a:pPr>
            <a:endParaRPr lang="en-US" altLang="hu-HU"/>
          </a:p>
          <a:p>
            <a:pPr>
              <a:tabLst>
                <a:tab pos="457200" algn="l"/>
                <a:tab pos="1371600" algn="l"/>
                <a:tab pos="1547813" algn="l"/>
              </a:tabLst>
            </a:pPr>
            <a:endParaRPr lang="en-US" altLang="hu-HU"/>
          </a:p>
          <a:p>
            <a:pPr>
              <a:tabLst>
                <a:tab pos="457200" algn="l"/>
                <a:tab pos="1371600" algn="l"/>
                <a:tab pos="1547813" algn="l"/>
              </a:tabLst>
            </a:pPr>
            <a:endParaRPr lang="en-US" altLang="hu-HU"/>
          </a:p>
          <a:p>
            <a:pPr>
              <a:tabLst>
                <a:tab pos="457200" algn="l"/>
                <a:tab pos="1371600" algn="l"/>
                <a:tab pos="1547813" algn="l"/>
              </a:tabLst>
            </a:pPr>
            <a:r>
              <a:rPr lang="en-US" altLang="hu-HU"/>
              <a:t>So far we have computed the limit of ln </a:t>
            </a:r>
            <a:r>
              <a:rPr lang="en-US" altLang="hu-HU" i="1"/>
              <a:t>y</a:t>
            </a:r>
            <a:r>
              <a:rPr lang="en-US" altLang="hu-HU"/>
              <a:t>, but what we want is the limit of </a:t>
            </a:r>
            <a:r>
              <a:rPr lang="en-US" altLang="hu-HU" i="1"/>
              <a:t>y</a:t>
            </a:r>
            <a:r>
              <a:rPr lang="en-US" altLang="hu-HU"/>
              <a:t>. </a:t>
            </a:r>
          </a:p>
          <a:p>
            <a:pPr>
              <a:tabLst>
                <a:tab pos="457200" algn="l"/>
                <a:tab pos="1371600" algn="l"/>
                <a:tab pos="1547813" algn="l"/>
              </a:tabLst>
            </a:pPr>
            <a:endParaRPr lang="en-US" altLang="hu-HU"/>
          </a:p>
          <a:p>
            <a:pPr>
              <a:tabLst>
                <a:tab pos="457200" algn="l"/>
                <a:tab pos="1371600" algn="l"/>
                <a:tab pos="1547813" algn="l"/>
              </a:tabLst>
            </a:pPr>
            <a:r>
              <a:rPr lang="en-US" altLang="hu-HU"/>
              <a:t>To find this we use the fact that </a:t>
            </a:r>
            <a:r>
              <a:rPr lang="en-US" altLang="hu-HU" i="1"/>
              <a:t>y </a:t>
            </a:r>
            <a:r>
              <a:rPr lang="en-US" altLang="hu-HU"/>
              <a:t>= </a:t>
            </a:r>
            <a:r>
              <a:rPr lang="en-US" altLang="hu-HU" i="1"/>
              <a:t>e</a:t>
            </a:r>
            <a:r>
              <a:rPr lang="en-US" altLang="hu-HU" baseline="30000"/>
              <a:t>ln</a:t>
            </a:r>
            <a:r>
              <a:rPr lang="en-US" altLang="hu-HU" i="1" baseline="30000"/>
              <a:t>y</a:t>
            </a:r>
            <a:r>
              <a:rPr lang="en-US" altLang="hu-HU"/>
              <a:t>:</a:t>
            </a:r>
            <a:endParaRPr lang="en-US" altLang="hu-HU" i="1" baseline="30000"/>
          </a:p>
        </p:txBody>
      </p:sp>
      <p:sp>
        <p:nvSpPr>
          <p:cNvPr id="163844" name="Rectangle 4"/>
          <p:cNvSpPr>
            <a:spLocks noChangeArrowheads="1"/>
          </p:cNvSpPr>
          <p:nvPr/>
        </p:nvSpPr>
        <p:spPr bwMode="auto">
          <a:xfrm>
            <a:off x="9704389" y="839788"/>
            <a:ext cx="841375" cy="30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pPr>
            <a:r>
              <a:rPr lang="en-US" altLang="hu-HU">
                <a:solidFill>
                  <a:srgbClr val="000000"/>
                </a:solidFill>
                <a:latin typeface="Arial" panose="020B0604020202020204" pitchFamily="34" charset="0"/>
              </a:rPr>
              <a:t>cont’d</a:t>
            </a:r>
          </a:p>
        </p:txBody>
      </p:sp>
      <p:pic>
        <p:nvPicPr>
          <p:cNvPr id="16384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1739" y="2057400"/>
            <a:ext cx="3875087" cy="112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4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3025" y="1981201"/>
            <a:ext cx="2286000"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5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85226" y="2478088"/>
            <a:ext cx="511175" cy="41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51"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1" y="5689601"/>
            <a:ext cx="2303463"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52"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03826" y="5700714"/>
            <a:ext cx="1077913"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53"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00801" y="5645150"/>
            <a:ext cx="1992313"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266094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163843">
                                            <p:txEl>
                                              <p:pRg st="5" end="5"/>
                                            </p:txEl>
                                          </p:spTgt>
                                        </p:tgtEl>
                                        <p:attrNameLst>
                                          <p:attrName>style.visibility</p:attrName>
                                        </p:attrNameLst>
                                      </p:cBhvr>
                                      <p:to>
                                        <p:strVal val="visible"/>
                                      </p:to>
                                    </p:set>
                                    <p:animEffect transition="in" filter="fade">
                                      <p:cBhvr>
                                        <p:cTn id="7" dur="1000"/>
                                        <p:tgtEl>
                                          <p:spTgt spid="163843">
                                            <p:txEl>
                                              <p:pRg st="5" end="5"/>
                                            </p:txEl>
                                          </p:spTgt>
                                        </p:tgtEl>
                                      </p:cBhvr>
                                    </p:animEffect>
                                    <p:anim calcmode="lin" valueType="num">
                                      <p:cBhvr>
                                        <p:cTn id="8" dur="1000" fill="hold"/>
                                        <p:tgtEl>
                                          <p:spTgt spid="163843">
                                            <p:txEl>
                                              <p:pRg st="5" end="5"/>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63843">
                                            <p:txEl>
                                              <p:pRg st="5" end="5"/>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63843">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nodeType="clickEffect">
                                  <p:stCondLst>
                                    <p:cond delay="0"/>
                                  </p:stCondLst>
                                  <p:childTnLst>
                                    <p:set>
                                      <p:cBhvr>
                                        <p:cTn id="14" dur="1" fill="hold">
                                          <p:stCondLst>
                                            <p:cond delay="0"/>
                                          </p:stCondLst>
                                        </p:cTn>
                                        <p:tgtEl>
                                          <p:spTgt spid="163843">
                                            <p:txEl>
                                              <p:pRg st="7" end="7"/>
                                            </p:txEl>
                                          </p:spTgt>
                                        </p:tgtEl>
                                        <p:attrNameLst>
                                          <p:attrName>style.visibility</p:attrName>
                                        </p:attrNameLst>
                                      </p:cBhvr>
                                      <p:to>
                                        <p:strVal val="visible"/>
                                      </p:to>
                                    </p:set>
                                    <p:animEffect transition="in" filter="fade">
                                      <p:cBhvr>
                                        <p:cTn id="15" dur="1000"/>
                                        <p:tgtEl>
                                          <p:spTgt spid="163843">
                                            <p:txEl>
                                              <p:pRg st="7" end="7"/>
                                            </p:txEl>
                                          </p:spTgt>
                                        </p:tgtEl>
                                      </p:cBhvr>
                                    </p:animEffect>
                                    <p:anim calcmode="lin" valueType="num">
                                      <p:cBhvr>
                                        <p:cTn id="16" dur="1000" fill="hold"/>
                                        <p:tgtEl>
                                          <p:spTgt spid="163843">
                                            <p:txEl>
                                              <p:pRg st="7" end="7"/>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163843">
                                            <p:txEl>
                                              <p:pRg st="7" end="7"/>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63843">
                                            <p:txEl>
                                              <p:pRg st="7" end="7"/>
                                            </p:txEl>
                                          </p:spTgt>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63851"/>
                                        </p:tgtEl>
                                        <p:attrNameLst>
                                          <p:attrName>style.visibility</p:attrName>
                                        </p:attrNameLst>
                                      </p:cBhvr>
                                      <p:to>
                                        <p:strVal val="visible"/>
                                      </p:to>
                                    </p:set>
                                    <p:animEffect transition="in" filter="fade">
                                      <p:cBhvr>
                                        <p:cTn id="21" dur="1000"/>
                                        <p:tgtEl>
                                          <p:spTgt spid="163851"/>
                                        </p:tgtEl>
                                      </p:cBhvr>
                                    </p:animEffect>
                                    <p:anim calcmode="lin" valueType="num">
                                      <p:cBhvr>
                                        <p:cTn id="22" dur="1000" fill="hold"/>
                                        <p:tgtEl>
                                          <p:spTgt spid="163851"/>
                                        </p:tgtEl>
                                        <p:attrNameLst>
                                          <p:attrName>ppt_x</p:attrName>
                                        </p:attrNameLst>
                                      </p:cBhvr>
                                      <p:tavLst>
                                        <p:tav tm="0">
                                          <p:val>
                                            <p:strVal val="#ppt_x"/>
                                          </p:val>
                                        </p:tav>
                                        <p:tav tm="100000">
                                          <p:val>
                                            <p:strVal val="#ppt_x"/>
                                          </p:val>
                                        </p:tav>
                                      </p:tavLst>
                                    </p:anim>
                                    <p:anim calcmode="lin" valueType="num">
                                      <p:cBhvr>
                                        <p:cTn id="23" dur="900" decel="100000" fill="hold"/>
                                        <p:tgtEl>
                                          <p:spTgt spid="16385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63851"/>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163852"/>
                                        </p:tgtEl>
                                        <p:attrNameLst>
                                          <p:attrName>style.visibility</p:attrName>
                                        </p:attrNameLst>
                                      </p:cBhvr>
                                      <p:to>
                                        <p:strVal val="visible"/>
                                      </p:to>
                                    </p:set>
                                    <p:animEffect transition="in" filter="fade">
                                      <p:cBhvr>
                                        <p:cTn id="27" dur="1000"/>
                                        <p:tgtEl>
                                          <p:spTgt spid="163852"/>
                                        </p:tgtEl>
                                      </p:cBhvr>
                                    </p:animEffect>
                                    <p:anim calcmode="lin" valueType="num">
                                      <p:cBhvr>
                                        <p:cTn id="28" dur="1000" fill="hold"/>
                                        <p:tgtEl>
                                          <p:spTgt spid="163852"/>
                                        </p:tgtEl>
                                        <p:attrNameLst>
                                          <p:attrName>ppt_x</p:attrName>
                                        </p:attrNameLst>
                                      </p:cBhvr>
                                      <p:tavLst>
                                        <p:tav tm="0">
                                          <p:val>
                                            <p:strVal val="#ppt_x"/>
                                          </p:val>
                                        </p:tav>
                                        <p:tav tm="100000">
                                          <p:val>
                                            <p:strVal val="#ppt_x"/>
                                          </p:val>
                                        </p:tav>
                                      </p:tavLst>
                                    </p:anim>
                                    <p:anim calcmode="lin" valueType="num">
                                      <p:cBhvr>
                                        <p:cTn id="29" dur="900" decel="100000" fill="hold"/>
                                        <p:tgtEl>
                                          <p:spTgt spid="16385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63852"/>
                                        </p:tgtEl>
                                        <p:attrNameLst>
                                          <p:attrName>ppt_y</p:attrName>
                                        </p:attrNameLst>
                                      </p:cBhvr>
                                      <p:tavLst>
                                        <p:tav tm="0">
                                          <p:val>
                                            <p:strVal val="#ppt_y-.03"/>
                                          </p:val>
                                        </p:tav>
                                        <p:tav tm="100000">
                                          <p:val>
                                            <p:strVal val="#ppt_y"/>
                                          </p:val>
                                        </p:tav>
                                      </p:tavLst>
                                    </p:anim>
                                  </p:childTnLst>
                                </p:cTn>
                              </p:par>
                              <p:par>
                                <p:cTn id="31" presetID="37" presetClass="entr" presetSubtype="0" fill="hold" nodeType="withEffect">
                                  <p:stCondLst>
                                    <p:cond delay="0"/>
                                  </p:stCondLst>
                                  <p:childTnLst>
                                    <p:set>
                                      <p:cBhvr>
                                        <p:cTn id="32" dur="1" fill="hold">
                                          <p:stCondLst>
                                            <p:cond delay="0"/>
                                          </p:stCondLst>
                                        </p:cTn>
                                        <p:tgtEl>
                                          <p:spTgt spid="163853"/>
                                        </p:tgtEl>
                                        <p:attrNameLst>
                                          <p:attrName>style.visibility</p:attrName>
                                        </p:attrNameLst>
                                      </p:cBhvr>
                                      <p:to>
                                        <p:strVal val="visible"/>
                                      </p:to>
                                    </p:set>
                                    <p:animEffect transition="in" filter="fade">
                                      <p:cBhvr>
                                        <p:cTn id="33" dur="1000"/>
                                        <p:tgtEl>
                                          <p:spTgt spid="163853"/>
                                        </p:tgtEl>
                                      </p:cBhvr>
                                    </p:animEffect>
                                    <p:anim calcmode="lin" valueType="num">
                                      <p:cBhvr>
                                        <p:cTn id="34" dur="1000" fill="hold"/>
                                        <p:tgtEl>
                                          <p:spTgt spid="163853"/>
                                        </p:tgtEl>
                                        <p:attrNameLst>
                                          <p:attrName>ppt_x</p:attrName>
                                        </p:attrNameLst>
                                      </p:cBhvr>
                                      <p:tavLst>
                                        <p:tav tm="0">
                                          <p:val>
                                            <p:strVal val="#ppt_x"/>
                                          </p:val>
                                        </p:tav>
                                        <p:tav tm="100000">
                                          <p:val>
                                            <p:strVal val="#ppt_x"/>
                                          </p:val>
                                        </p:tav>
                                      </p:tavLst>
                                    </p:anim>
                                    <p:anim calcmode="lin" valueType="num">
                                      <p:cBhvr>
                                        <p:cTn id="35" dur="900" decel="100000" fill="hold"/>
                                        <p:tgtEl>
                                          <p:spTgt spid="163853"/>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638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609600" y="371475"/>
            <a:ext cx="5791200"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E45C00"/>
                </a:solidFill>
                <a:latin typeface="+mj-lt"/>
                <a:ea typeface="+mj-ea"/>
                <a:cs typeface="+mj-cs"/>
              </a:defRPr>
            </a:lvl1pPr>
            <a:lvl2pPr algn="l" rtl="0" eaLnBrk="0" fontAlgn="base" hangingPunct="0">
              <a:spcBef>
                <a:spcPct val="0"/>
              </a:spcBef>
              <a:spcAft>
                <a:spcPct val="0"/>
              </a:spcAft>
              <a:defRPr sz="2400" b="1">
                <a:solidFill>
                  <a:srgbClr val="E45C00"/>
                </a:solidFill>
                <a:latin typeface="Arial" panose="020B0604020202020204" pitchFamily="34" charset="0"/>
              </a:defRPr>
            </a:lvl2pPr>
            <a:lvl3pPr algn="l" rtl="0" eaLnBrk="0" fontAlgn="base" hangingPunct="0">
              <a:spcBef>
                <a:spcPct val="0"/>
              </a:spcBef>
              <a:spcAft>
                <a:spcPct val="0"/>
              </a:spcAft>
              <a:defRPr sz="2400" b="1">
                <a:solidFill>
                  <a:srgbClr val="E45C00"/>
                </a:solidFill>
                <a:latin typeface="Arial" panose="020B0604020202020204" pitchFamily="34" charset="0"/>
              </a:defRPr>
            </a:lvl3pPr>
            <a:lvl4pPr algn="l" rtl="0" eaLnBrk="0" fontAlgn="base" hangingPunct="0">
              <a:spcBef>
                <a:spcPct val="0"/>
              </a:spcBef>
              <a:spcAft>
                <a:spcPct val="0"/>
              </a:spcAft>
              <a:defRPr sz="2400" b="1">
                <a:solidFill>
                  <a:srgbClr val="E45C00"/>
                </a:solidFill>
                <a:latin typeface="Arial" panose="020B0604020202020204" pitchFamily="34" charset="0"/>
              </a:defRPr>
            </a:lvl4pPr>
            <a:lvl5pPr algn="l" rtl="0" eaLnBrk="0" fontAlgn="base" hangingPunct="0">
              <a:spcBef>
                <a:spcPct val="0"/>
              </a:spcBef>
              <a:spcAft>
                <a:spcPct val="0"/>
              </a:spcAft>
              <a:defRPr sz="2400" b="1">
                <a:solidFill>
                  <a:srgbClr val="E45C00"/>
                </a:solidFill>
                <a:latin typeface="Arial" panose="020B0604020202020204" pitchFamily="34" charset="0"/>
              </a:defRPr>
            </a:lvl5pPr>
            <a:lvl6pPr marL="457200" algn="l" rtl="0" fontAlgn="base">
              <a:spcBef>
                <a:spcPct val="0"/>
              </a:spcBef>
              <a:spcAft>
                <a:spcPct val="0"/>
              </a:spcAft>
              <a:defRPr sz="2400" b="1">
                <a:solidFill>
                  <a:srgbClr val="E45C00"/>
                </a:solidFill>
                <a:latin typeface="Arial" panose="020B0604020202020204" pitchFamily="34" charset="0"/>
              </a:defRPr>
            </a:lvl6pPr>
            <a:lvl7pPr marL="914400" algn="l" rtl="0" fontAlgn="base">
              <a:spcBef>
                <a:spcPct val="0"/>
              </a:spcBef>
              <a:spcAft>
                <a:spcPct val="0"/>
              </a:spcAft>
              <a:defRPr sz="2400" b="1">
                <a:solidFill>
                  <a:srgbClr val="E45C00"/>
                </a:solidFill>
                <a:latin typeface="Arial" panose="020B0604020202020204" pitchFamily="34" charset="0"/>
              </a:defRPr>
            </a:lvl7pPr>
            <a:lvl8pPr marL="1371600" algn="l" rtl="0" fontAlgn="base">
              <a:spcBef>
                <a:spcPct val="0"/>
              </a:spcBef>
              <a:spcAft>
                <a:spcPct val="0"/>
              </a:spcAft>
              <a:defRPr sz="2400" b="1">
                <a:solidFill>
                  <a:srgbClr val="E45C00"/>
                </a:solidFill>
                <a:latin typeface="Arial" panose="020B0604020202020204" pitchFamily="34" charset="0"/>
              </a:defRPr>
            </a:lvl8pPr>
            <a:lvl9pPr marL="1828800" algn="l" rtl="0" fontAlgn="base">
              <a:spcBef>
                <a:spcPct val="0"/>
              </a:spcBef>
              <a:spcAft>
                <a:spcPct val="0"/>
              </a:spcAft>
              <a:defRPr sz="2400" b="1">
                <a:solidFill>
                  <a:srgbClr val="E45C00"/>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hu-HU" sz="2400" b="1" i="0" u="none" strike="noStrike" kern="1200" cap="none" spc="0" normalizeH="0" baseline="0" noProof="0" smtClean="0">
                <a:ln>
                  <a:noFill/>
                </a:ln>
                <a:solidFill>
                  <a:srgbClr val="E45C00"/>
                </a:solidFill>
                <a:effectLst/>
                <a:uLnTx/>
                <a:uFillTx/>
                <a:latin typeface="Arial"/>
                <a:ea typeface="+mj-ea"/>
                <a:cs typeface="+mj-cs"/>
              </a:rPr>
              <a:t>MAXIMUM &amp; MINIMUM VALUES</a:t>
            </a:r>
          </a:p>
        </p:txBody>
      </p:sp>
      <p:sp>
        <p:nvSpPr>
          <p:cNvPr id="3" name="Rectangle 3"/>
          <p:cNvSpPr txBox="1">
            <a:spLocks noChangeArrowheads="1"/>
          </p:cNvSpPr>
          <p:nvPr/>
        </p:nvSpPr>
        <p:spPr bwMode="auto">
          <a:xfrm>
            <a:off x="609600" y="3263673"/>
            <a:ext cx="11201401" cy="311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indent="3175" algn="l" rtl="0" eaLnBrk="0" fontAlgn="base" hangingPunct="0">
              <a:lnSpc>
                <a:spcPct val="130000"/>
              </a:lnSpc>
              <a:spcBef>
                <a:spcPct val="20000"/>
              </a:spcBef>
              <a:spcAft>
                <a:spcPct val="0"/>
              </a:spcAft>
              <a:defRPr sz="3200" kern="1200">
                <a:solidFill>
                  <a:srgbClr val="800000"/>
                </a:solidFill>
                <a:latin typeface="+mn-lt"/>
                <a:ea typeface="+mn-ea"/>
                <a:cs typeface="+mn-cs"/>
              </a:defRPr>
            </a:lvl1pPr>
            <a:lvl2pPr marL="741363" indent="-284163" algn="l" rtl="0" eaLnBrk="0" fontAlgn="base" hangingPunct="0">
              <a:spcBef>
                <a:spcPct val="20000"/>
              </a:spcBef>
              <a:spcAft>
                <a:spcPct val="0"/>
              </a:spcAft>
              <a:buFont typeface="Wingdings" panose="05000000000000000000" pitchFamily="2" charset="2"/>
              <a:buChar char="§"/>
              <a:defRPr sz="2800" kern="1200">
                <a:solidFill>
                  <a:srgbClr val="AC4600"/>
                </a:solidFill>
                <a:latin typeface="+mn-lt"/>
                <a:ea typeface="+mn-ea"/>
                <a:cs typeface="+mn-cs"/>
              </a:defRPr>
            </a:lvl2pPr>
            <a:lvl3pPr marL="1431925" indent="-228600" algn="l" rtl="0" eaLnBrk="0" fontAlgn="base" hangingPunct="0">
              <a:spcBef>
                <a:spcPct val="20000"/>
              </a:spcBef>
              <a:spcAft>
                <a:spcPct val="0"/>
              </a:spcAft>
              <a:defRPr sz="2800" kern="1200">
                <a:solidFill>
                  <a:srgbClr val="AC4600"/>
                </a:solidFill>
                <a:latin typeface="+mn-lt"/>
                <a:ea typeface="+mn-ea"/>
                <a:cs typeface="+mn-cs"/>
              </a:defRPr>
            </a:lvl3pPr>
            <a:lvl4pPr marL="1774825"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117725"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3175" algn="l" defTabSz="914400" rtl="0" eaLnBrk="1" fontAlgn="base" latinLnBrk="0" hangingPunct="1">
              <a:lnSpc>
                <a:spcPct val="130000"/>
              </a:lnSpc>
              <a:spcBef>
                <a:spcPct val="20000"/>
              </a:spcBef>
              <a:spcAft>
                <a:spcPct val="0"/>
              </a:spcAft>
              <a:buClrTx/>
              <a:buSzTx/>
              <a:buFontTx/>
              <a:buNone/>
              <a:tabLst/>
              <a:defRPr/>
            </a:pPr>
            <a:r>
              <a:rPr kumimoji="0" lang="en-US" altLang="hu-HU" sz="3200" b="0" i="0" u="none" strike="noStrike" kern="1200" cap="none" spc="0" normalizeH="0" baseline="0" noProof="0" dirty="0" smtClean="0">
                <a:ln>
                  <a:noFill/>
                </a:ln>
                <a:solidFill>
                  <a:srgbClr val="800000"/>
                </a:solidFill>
                <a:effectLst/>
                <a:uLnTx/>
                <a:uFillTx/>
                <a:latin typeface="Arial"/>
                <a:ea typeface="+mn-ea"/>
                <a:cs typeface="+mn-cs"/>
              </a:rPr>
              <a:t>A function </a:t>
            </a:r>
            <a:r>
              <a:rPr kumimoji="0" lang="en-US" altLang="hu-HU" sz="3200" b="0" i="1" u="none" strike="noStrike" kern="1200" cap="none" spc="0" normalizeH="0" baseline="0" noProof="0" dirty="0" smtClean="0">
                <a:ln>
                  <a:noFill/>
                </a:ln>
                <a:solidFill>
                  <a:srgbClr val="800000"/>
                </a:solidFill>
                <a:effectLst/>
                <a:uLnTx/>
                <a:uFillTx/>
                <a:latin typeface="Arial"/>
                <a:ea typeface="+mn-ea"/>
                <a:cs typeface="+mn-cs"/>
              </a:rPr>
              <a:t>f</a:t>
            </a:r>
            <a:r>
              <a:rPr kumimoji="0" lang="en-US" altLang="hu-HU" sz="3200" b="0" i="0" u="none" strike="noStrike" kern="1200" cap="none" spc="0" normalizeH="0" baseline="0" noProof="0" dirty="0" smtClean="0">
                <a:ln>
                  <a:noFill/>
                </a:ln>
                <a:solidFill>
                  <a:srgbClr val="800000"/>
                </a:solidFill>
                <a:effectLst/>
                <a:uLnTx/>
                <a:uFillTx/>
                <a:latin typeface="Arial"/>
                <a:ea typeface="+mn-ea"/>
                <a:cs typeface="+mn-cs"/>
              </a:rPr>
              <a:t> has an absolute maximum (or global maximum) at </a:t>
            </a:r>
            <a:r>
              <a:rPr kumimoji="0" lang="en-US" altLang="hu-HU" sz="3200" b="0" i="1" u="none" strike="noStrike" kern="1200" cap="none" spc="0" normalizeH="0" baseline="0" noProof="0" dirty="0" smtClean="0">
                <a:ln>
                  <a:noFill/>
                </a:ln>
                <a:solidFill>
                  <a:srgbClr val="800000"/>
                </a:solidFill>
                <a:effectLst/>
                <a:uLnTx/>
                <a:uFillTx/>
                <a:latin typeface="Arial"/>
                <a:ea typeface="+mn-ea"/>
                <a:cs typeface="+mn-cs"/>
              </a:rPr>
              <a:t>c</a:t>
            </a:r>
            <a:r>
              <a:rPr kumimoji="0" lang="en-US" altLang="hu-HU" sz="3200" b="0" i="0" u="none" strike="noStrike" kern="1200" cap="none" spc="0" normalizeH="0" baseline="0" noProof="0" dirty="0" smtClean="0">
                <a:ln>
                  <a:noFill/>
                </a:ln>
                <a:solidFill>
                  <a:srgbClr val="800000"/>
                </a:solidFill>
                <a:effectLst/>
                <a:uLnTx/>
                <a:uFillTx/>
                <a:latin typeface="Arial"/>
                <a:ea typeface="+mn-ea"/>
                <a:cs typeface="+mn-cs"/>
              </a:rPr>
              <a:t> if </a:t>
            </a:r>
            <a:r>
              <a:rPr kumimoji="0" lang="en-US" altLang="hu-HU" sz="3200" b="0" i="1" u="none" strike="noStrike" kern="1200" cap="none" spc="0" normalizeH="0" baseline="0" noProof="0" dirty="0" smtClean="0">
                <a:ln>
                  <a:noFill/>
                </a:ln>
                <a:solidFill>
                  <a:srgbClr val="800000"/>
                </a:solidFill>
                <a:effectLst/>
                <a:uLnTx/>
                <a:uFillTx/>
                <a:latin typeface="Arial"/>
                <a:ea typeface="+mn-ea"/>
                <a:cs typeface="+mn-cs"/>
              </a:rPr>
              <a:t>f</a:t>
            </a:r>
            <a:r>
              <a:rPr kumimoji="0" lang="en-US" altLang="hu-HU" sz="3200" b="0" i="0" u="none" strike="noStrike" kern="1200" cap="none" spc="0" normalizeH="0" baseline="0" noProof="0" dirty="0" smtClean="0">
                <a:ln>
                  <a:noFill/>
                </a:ln>
                <a:solidFill>
                  <a:srgbClr val="800000"/>
                </a:solidFill>
                <a:effectLst/>
                <a:uLnTx/>
                <a:uFillTx/>
                <a:latin typeface="Arial"/>
                <a:ea typeface="+mn-ea"/>
                <a:cs typeface="+mn-cs"/>
              </a:rPr>
              <a:t>(</a:t>
            </a:r>
            <a:r>
              <a:rPr kumimoji="0" lang="en-US" altLang="hu-HU" sz="3200" b="0" i="1" u="none" strike="noStrike" kern="1200" cap="none" spc="0" normalizeH="0" baseline="0" noProof="0" dirty="0" smtClean="0">
                <a:ln>
                  <a:noFill/>
                </a:ln>
                <a:solidFill>
                  <a:srgbClr val="800000"/>
                </a:solidFill>
                <a:effectLst/>
                <a:uLnTx/>
                <a:uFillTx/>
                <a:latin typeface="Arial"/>
                <a:ea typeface="+mn-ea"/>
                <a:cs typeface="+mn-cs"/>
              </a:rPr>
              <a:t>c</a:t>
            </a:r>
            <a:r>
              <a:rPr kumimoji="0" lang="en-US" altLang="hu-HU" sz="3200" b="0" i="0" u="none" strike="noStrike" kern="1200" cap="none" spc="0" normalizeH="0" baseline="0" noProof="0" dirty="0" smtClean="0">
                <a:ln>
                  <a:noFill/>
                </a:ln>
                <a:solidFill>
                  <a:srgbClr val="800000"/>
                </a:solidFill>
                <a:effectLst/>
                <a:uLnTx/>
                <a:uFillTx/>
                <a:latin typeface="Arial"/>
                <a:ea typeface="+mn-ea"/>
                <a:cs typeface="+mn-cs"/>
              </a:rPr>
              <a:t>) </a:t>
            </a:r>
            <a:r>
              <a:rPr kumimoji="0" lang="en-US" altLang="hu-HU" sz="3200" b="0" i="0" u="none" strike="noStrike" kern="1200" cap="none" spc="0" normalizeH="0" baseline="0" noProof="0" dirty="0" smtClean="0">
                <a:ln>
                  <a:noFill/>
                </a:ln>
                <a:solidFill>
                  <a:srgbClr val="800000"/>
                </a:solidFill>
                <a:effectLst/>
                <a:uLnTx/>
                <a:uFillTx/>
                <a:latin typeface="Arial"/>
                <a:ea typeface="+mn-ea"/>
                <a:cs typeface="Arial" panose="020B0604020202020204" pitchFamily="34" charset="0"/>
              </a:rPr>
              <a:t>≥ </a:t>
            </a:r>
            <a:r>
              <a:rPr kumimoji="0" lang="en-US" altLang="hu-HU" sz="3200" b="0" i="1" u="none" strike="noStrike" kern="1200" cap="none" spc="0" normalizeH="0" baseline="0" noProof="0" dirty="0" smtClean="0">
                <a:ln>
                  <a:noFill/>
                </a:ln>
                <a:solidFill>
                  <a:srgbClr val="800000"/>
                </a:solidFill>
                <a:effectLst/>
                <a:uLnTx/>
                <a:uFillTx/>
                <a:latin typeface="Arial"/>
                <a:ea typeface="+mn-ea"/>
                <a:cs typeface="Arial" panose="020B0604020202020204" pitchFamily="34" charset="0"/>
              </a:rPr>
              <a:t>f</a:t>
            </a:r>
            <a:r>
              <a:rPr kumimoji="0" lang="en-US" altLang="hu-HU" sz="3200" b="0" i="0" u="none" strike="noStrike" kern="1200" cap="none" spc="0" normalizeH="0" baseline="0" noProof="0" dirty="0" smtClean="0">
                <a:ln>
                  <a:noFill/>
                </a:ln>
                <a:solidFill>
                  <a:srgbClr val="800000"/>
                </a:solidFill>
                <a:effectLst/>
                <a:uLnTx/>
                <a:uFillTx/>
                <a:latin typeface="Arial"/>
                <a:ea typeface="+mn-ea"/>
                <a:cs typeface="Arial" panose="020B0604020202020204" pitchFamily="34" charset="0"/>
              </a:rPr>
              <a:t>(</a:t>
            </a:r>
            <a:r>
              <a:rPr kumimoji="0" lang="en-US" altLang="hu-HU" sz="3200" b="0" i="1" u="none" strike="noStrike" kern="1200" cap="none" spc="0" normalizeH="0" baseline="0" noProof="0" dirty="0" smtClean="0">
                <a:ln>
                  <a:noFill/>
                </a:ln>
                <a:solidFill>
                  <a:srgbClr val="800000"/>
                </a:solidFill>
                <a:effectLst/>
                <a:uLnTx/>
                <a:uFillTx/>
                <a:latin typeface="Arial"/>
                <a:ea typeface="+mn-ea"/>
                <a:cs typeface="Arial" panose="020B0604020202020204" pitchFamily="34" charset="0"/>
              </a:rPr>
              <a:t>x</a:t>
            </a:r>
            <a:r>
              <a:rPr kumimoji="0" lang="en-US" altLang="hu-HU" sz="3200" b="0" i="0" u="none" strike="noStrike" kern="1200" cap="none" spc="0" normalizeH="0" baseline="0" noProof="0" dirty="0" smtClean="0">
                <a:ln>
                  <a:noFill/>
                </a:ln>
                <a:solidFill>
                  <a:srgbClr val="800000"/>
                </a:solidFill>
                <a:effectLst/>
                <a:uLnTx/>
                <a:uFillTx/>
                <a:latin typeface="Arial"/>
                <a:ea typeface="+mn-ea"/>
                <a:cs typeface="Arial" panose="020B0604020202020204" pitchFamily="34" charset="0"/>
              </a:rPr>
              <a:t>) </a:t>
            </a:r>
            <a:r>
              <a:rPr kumimoji="0" lang="en-US" altLang="hu-HU" sz="3200" b="0" i="0" u="none" strike="noStrike" kern="1200" cap="none" spc="0" normalizeH="0" baseline="0" noProof="0" dirty="0" smtClean="0">
                <a:ln>
                  <a:noFill/>
                </a:ln>
                <a:solidFill>
                  <a:srgbClr val="800000"/>
                </a:solidFill>
                <a:effectLst/>
                <a:uLnTx/>
                <a:uFillTx/>
                <a:latin typeface="Arial"/>
                <a:ea typeface="+mn-ea"/>
                <a:cs typeface="+mn-cs"/>
              </a:rPr>
              <a:t>for all </a:t>
            </a:r>
            <a:r>
              <a:rPr kumimoji="0" lang="en-US" altLang="hu-HU" sz="3200" b="0" i="1" u="none" strike="noStrike" kern="1200" cap="none" spc="0" normalizeH="0" baseline="0" noProof="0" dirty="0" smtClean="0">
                <a:ln>
                  <a:noFill/>
                </a:ln>
                <a:solidFill>
                  <a:srgbClr val="800000"/>
                </a:solidFill>
                <a:effectLst/>
                <a:uLnTx/>
                <a:uFillTx/>
                <a:latin typeface="Arial"/>
                <a:ea typeface="+mn-ea"/>
                <a:cs typeface="+mn-cs"/>
              </a:rPr>
              <a:t>x</a:t>
            </a:r>
            <a:r>
              <a:rPr kumimoji="0" lang="en-US" altLang="hu-HU" sz="3200" b="0" i="0" u="none" strike="noStrike" kern="1200" cap="none" spc="0" normalizeH="0" baseline="0" noProof="0" dirty="0" smtClean="0">
                <a:ln>
                  <a:noFill/>
                </a:ln>
                <a:solidFill>
                  <a:srgbClr val="800000"/>
                </a:solidFill>
                <a:effectLst/>
                <a:uLnTx/>
                <a:uFillTx/>
                <a:latin typeface="Arial"/>
                <a:ea typeface="+mn-ea"/>
                <a:cs typeface="+mn-cs"/>
              </a:rPr>
              <a:t> in </a:t>
            </a:r>
            <a:r>
              <a:rPr kumimoji="0" lang="en-US" altLang="hu-HU" sz="3200" b="0" i="1" u="none" strike="noStrike" kern="1200" cap="none" spc="0" normalizeH="0" baseline="0" noProof="0" dirty="0" smtClean="0">
                <a:ln>
                  <a:noFill/>
                </a:ln>
                <a:solidFill>
                  <a:srgbClr val="800000"/>
                </a:solidFill>
                <a:effectLst/>
                <a:uLnTx/>
                <a:uFillTx/>
                <a:latin typeface="Arial"/>
                <a:ea typeface="+mn-ea"/>
                <a:cs typeface="+mn-cs"/>
              </a:rPr>
              <a:t>D</a:t>
            </a:r>
            <a:r>
              <a:rPr kumimoji="0" lang="en-US" altLang="hu-HU" sz="3200" b="0" i="0" u="none" strike="noStrike" kern="1200" cap="none" spc="0" normalizeH="0" baseline="0" noProof="0" dirty="0" smtClean="0">
                <a:ln>
                  <a:noFill/>
                </a:ln>
                <a:solidFill>
                  <a:srgbClr val="800000"/>
                </a:solidFill>
                <a:effectLst/>
                <a:uLnTx/>
                <a:uFillTx/>
                <a:latin typeface="Arial"/>
                <a:ea typeface="+mn-ea"/>
                <a:cs typeface="+mn-cs"/>
              </a:rPr>
              <a:t>, where </a:t>
            </a:r>
            <a:r>
              <a:rPr kumimoji="0" lang="en-US" altLang="hu-HU" sz="3200" b="0" i="1" u="none" strike="noStrike" kern="1200" cap="none" spc="0" normalizeH="0" baseline="0" noProof="0" dirty="0" smtClean="0">
                <a:ln>
                  <a:noFill/>
                </a:ln>
                <a:solidFill>
                  <a:srgbClr val="800000"/>
                </a:solidFill>
                <a:effectLst/>
                <a:uLnTx/>
                <a:uFillTx/>
                <a:latin typeface="Arial"/>
                <a:ea typeface="+mn-ea"/>
                <a:cs typeface="+mn-cs"/>
              </a:rPr>
              <a:t>D</a:t>
            </a:r>
            <a:r>
              <a:rPr kumimoji="0" lang="en-US" altLang="hu-HU" sz="3200" b="0" i="0" u="none" strike="noStrike" kern="1200" cap="none" spc="0" normalizeH="0" baseline="0" noProof="0" dirty="0" smtClean="0">
                <a:ln>
                  <a:noFill/>
                </a:ln>
                <a:solidFill>
                  <a:srgbClr val="800000"/>
                </a:solidFill>
                <a:effectLst/>
                <a:uLnTx/>
                <a:uFillTx/>
                <a:latin typeface="Arial"/>
                <a:ea typeface="+mn-ea"/>
                <a:cs typeface="+mn-cs"/>
              </a:rPr>
              <a:t> is the domain of </a:t>
            </a:r>
            <a:r>
              <a:rPr kumimoji="0" lang="en-US" altLang="hu-HU" sz="3200" b="0" i="1" u="none" strike="noStrike" kern="1200" cap="none" spc="0" normalizeH="0" baseline="0" noProof="0" dirty="0" smtClean="0">
                <a:ln>
                  <a:noFill/>
                </a:ln>
                <a:solidFill>
                  <a:srgbClr val="800000"/>
                </a:solidFill>
                <a:effectLst/>
                <a:uLnTx/>
                <a:uFillTx/>
                <a:latin typeface="Arial"/>
                <a:ea typeface="+mn-ea"/>
                <a:cs typeface="+mn-cs"/>
              </a:rPr>
              <a:t>f</a:t>
            </a:r>
            <a:r>
              <a:rPr kumimoji="0" lang="en-US" altLang="hu-HU" sz="3200" b="0" i="0" u="none" strike="noStrike" kern="1200" cap="none" spc="0" normalizeH="0" baseline="0" noProof="0" dirty="0" smtClean="0">
                <a:ln>
                  <a:noFill/>
                </a:ln>
                <a:solidFill>
                  <a:srgbClr val="800000"/>
                </a:solidFill>
                <a:effectLst/>
                <a:uLnTx/>
                <a:uFillTx/>
                <a:latin typeface="Arial"/>
                <a:ea typeface="+mn-ea"/>
                <a:cs typeface="+mn-cs"/>
              </a:rPr>
              <a:t>. </a:t>
            </a:r>
          </a:p>
          <a:p>
            <a:pPr marL="0" marR="0" lvl="0" indent="3175" algn="l" defTabSz="914400" rtl="0" eaLnBrk="1" fontAlgn="base" latinLnBrk="0" hangingPunct="1">
              <a:lnSpc>
                <a:spcPct val="130000"/>
              </a:lnSpc>
              <a:spcBef>
                <a:spcPct val="20000"/>
              </a:spcBef>
              <a:spcAft>
                <a:spcPct val="0"/>
              </a:spcAft>
              <a:buClrTx/>
              <a:buSzTx/>
              <a:buFontTx/>
              <a:buNone/>
              <a:tabLst/>
              <a:defRPr/>
            </a:pPr>
            <a:endParaRPr kumimoji="0" lang="en-US" altLang="hu-HU" sz="3200" b="0" i="0" u="none" strike="noStrike" kern="1200" cap="none" spc="0" normalizeH="0" baseline="0" noProof="0" dirty="0" smtClean="0">
              <a:ln>
                <a:noFill/>
              </a:ln>
              <a:solidFill>
                <a:srgbClr val="800000"/>
              </a:solidFill>
              <a:effectLst/>
              <a:uLnTx/>
              <a:uFillTx/>
              <a:latin typeface="Arial"/>
              <a:ea typeface="+mn-ea"/>
              <a:cs typeface="+mn-cs"/>
            </a:endParaRPr>
          </a:p>
          <a:p>
            <a:pPr marL="0" marR="0" lvl="0" indent="3175" algn="l" defTabSz="914400" rtl="0" eaLnBrk="1" fontAlgn="base" latinLnBrk="0" hangingPunct="1">
              <a:lnSpc>
                <a:spcPct val="130000"/>
              </a:lnSpc>
              <a:spcBef>
                <a:spcPct val="20000"/>
              </a:spcBef>
              <a:spcAft>
                <a:spcPct val="0"/>
              </a:spcAft>
              <a:buClrTx/>
              <a:buSzTx/>
              <a:buFontTx/>
              <a:buNone/>
              <a:tabLst/>
              <a:defRPr/>
            </a:pPr>
            <a:r>
              <a:rPr kumimoji="0" lang="en-US" altLang="hu-HU" sz="3200" b="0" i="0" u="none" strike="noStrike" kern="1200" cap="none" spc="0" normalizeH="0" baseline="0" noProof="0" dirty="0" smtClean="0">
                <a:ln>
                  <a:noFill/>
                </a:ln>
                <a:solidFill>
                  <a:srgbClr val="800000"/>
                </a:solidFill>
                <a:effectLst/>
                <a:uLnTx/>
                <a:uFillTx/>
                <a:latin typeface="Arial"/>
                <a:ea typeface="+mn-ea"/>
                <a:cs typeface="+mn-cs"/>
              </a:rPr>
              <a:t>The number </a:t>
            </a:r>
            <a:r>
              <a:rPr kumimoji="0" lang="en-US" altLang="hu-HU" sz="3200" b="0" i="1" u="none" strike="noStrike" kern="1200" cap="none" spc="0" normalizeH="0" baseline="0" noProof="0" dirty="0" smtClean="0">
                <a:ln>
                  <a:noFill/>
                </a:ln>
                <a:solidFill>
                  <a:srgbClr val="800000"/>
                </a:solidFill>
                <a:effectLst/>
                <a:uLnTx/>
                <a:uFillTx/>
                <a:latin typeface="Arial"/>
                <a:ea typeface="+mn-ea"/>
                <a:cs typeface="+mn-cs"/>
              </a:rPr>
              <a:t>f</a:t>
            </a:r>
            <a:r>
              <a:rPr kumimoji="0" lang="en-US" altLang="hu-HU" sz="3200" b="0" i="0" u="none" strike="noStrike" kern="1200" cap="none" spc="0" normalizeH="0" baseline="0" noProof="0" dirty="0" smtClean="0">
                <a:ln>
                  <a:noFill/>
                </a:ln>
                <a:solidFill>
                  <a:srgbClr val="800000"/>
                </a:solidFill>
                <a:effectLst/>
                <a:uLnTx/>
                <a:uFillTx/>
                <a:latin typeface="Arial"/>
                <a:ea typeface="+mn-ea"/>
                <a:cs typeface="+mn-cs"/>
              </a:rPr>
              <a:t>(</a:t>
            </a:r>
            <a:r>
              <a:rPr kumimoji="0" lang="en-US" altLang="hu-HU" sz="3200" b="0" i="1" u="none" strike="noStrike" kern="1200" cap="none" spc="0" normalizeH="0" baseline="0" noProof="0" dirty="0" smtClean="0">
                <a:ln>
                  <a:noFill/>
                </a:ln>
                <a:solidFill>
                  <a:srgbClr val="800000"/>
                </a:solidFill>
                <a:effectLst/>
                <a:uLnTx/>
                <a:uFillTx/>
                <a:latin typeface="Arial"/>
                <a:ea typeface="+mn-ea"/>
                <a:cs typeface="+mn-cs"/>
              </a:rPr>
              <a:t>c</a:t>
            </a:r>
            <a:r>
              <a:rPr kumimoji="0" lang="en-US" altLang="hu-HU" sz="3200" b="0" i="0" u="none" strike="noStrike" kern="1200" cap="none" spc="0" normalizeH="0" baseline="0" noProof="0" dirty="0" smtClean="0">
                <a:ln>
                  <a:noFill/>
                </a:ln>
                <a:solidFill>
                  <a:srgbClr val="800000"/>
                </a:solidFill>
                <a:effectLst/>
                <a:uLnTx/>
                <a:uFillTx/>
                <a:latin typeface="Arial"/>
                <a:ea typeface="+mn-ea"/>
                <a:cs typeface="+mn-cs"/>
              </a:rPr>
              <a:t>) is called the maximum value of </a:t>
            </a:r>
            <a:r>
              <a:rPr kumimoji="0" lang="en-US" altLang="hu-HU" sz="3200" b="0" i="1" u="none" strike="noStrike" kern="1200" cap="none" spc="0" normalizeH="0" baseline="0" noProof="0" dirty="0" smtClean="0">
                <a:ln>
                  <a:noFill/>
                </a:ln>
                <a:solidFill>
                  <a:srgbClr val="800000"/>
                </a:solidFill>
                <a:effectLst/>
                <a:uLnTx/>
                <a:uFillTx/>
                <a:latin typeface="Arial"/>
                <a:ea typeface="+mn-ea"/>
                <a:cs typeface="+mn-cs"/>
              </a:rPr>
              <a:t>f</a:t>
            </a:r>
            <a:r>
              <a:rPr kumimoji="0" lang="en-US" altLang="hu-HU" sz="3200" b="0" i="0" u="none" strike="noStrike" kern="1200" cap="none" spc="0" normalizeH="0" baseline="0" noProof="0" dirty="0" smtClean="0">
                <a:ln>
                  <a:noFill/>
                </a:ln>
                <a:solidFill>
                  <a:srgbClr val="800000"/>
                </a:solidFill>
                <a:effectLst/>
                <a:uLnTx/>
                <a:uFillTx/>
                <a:latin typeface="Arial"/>
                <a:ea typeface="+mn-ea"/>
                <a:cs typeface="+mn-cs"/>
              </a:rPr>
              <a:t> on </a:t>
            </a:r>
            <a:r>
              <a:rPr kumimoji="0" lang="en-US" altLang="hu-HU" sz="3200" b="0" i="1" u="none" strike="noStrike" kern="1200" cap="none" spc="0" normalizeH="0" baseline="0" noProof="0" dirty="0" smtClean="0">
                <a:ln>
                  <a:noFill/>
                </a:ln>
                <a:solidFill>
                  <a:srgbClr val="800000"/>
                </a:solidFill>
                <a:effectLst/>
                <a:uLnTx/>
                <a:uFillTx/>
                <a:latin typeface="Arial"/>
                <a:ea typeface="+mn-ea"/>
                <a:cs typeface="+mn-cs"/>
              </a:rPr>
              <a:t>D</a:t>
            </a:r>
            <a:r>
              <a:rPr kumimoji="0" lang="en-US" altLang="hu-HU" sz="3200" b="0" i="0" u="none" strike="noStrike" kern="1200" cap="none" spc="0" normalizeH="0" baseline="0" noProof="0" dirty="0" smtClean="0">
                <a:ln>
                  <a:noFill/>
                </a:ln>
                <a:solidFill>
                  <a:srgbClr val="800000"/>
                </a:solidFill>
                <a:effectLst/>
                <a:uLnTx/>
                <a:uFillTx/>
                <a:latin typeface="Arial"/>
                <a:ea typeface="+mn-ea"/>
                <a:cs typeface="+mn-cs"/>
              </a:rPr>
              <a:t>.</a:t>
            </a:r>
          </a:p>
        </p:txBody>
      </p:sp>
      <p:sp>
        <p:nvSpPr>
          <p:cNvPr id="4" name="Text Box 5"/>
          <p:cNvSpPr txBox="1">
            <a:spLocks noChangeArrowheads="1"/>
          </p:cNvSpPr>
          <p:nvPr/>
        </p:nvSpPr>
        <p:spPr bwMode="auto">
          <a:xfrm>
            <a:off x="800099" y="1493044"/>
            <a:ext cx="281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hu-HU" sz="2400" b="1" i="0" u="none" strike="noStrike" kern="0" cap="none" spc="0" normalizeH="0" baseline="0" noProof="0" dirty="0" smtClean="0">
                <a:ln>
                  <a:noFill/>
                </a:ln>
                <a:solidFill>
                  <a:srgbClr val="800000"/>
                </a:solidFill>
                <a:effectLst/>
                <a:uLnTx/>
                <a:uFillTx/>
                <a:latin typeface="Arial" panose="020B0604020202020204" pitchFamily="34" charset="0"/>
              </a:rPr>
              <a:t>Definition </a:t>
            </a:r>
          </a:p>
        </p:txBody>
      </p:sp>
      <p:pic>
        <p:nvPicPr>
          <p:cNvPr id="5" name="Kép 4"/>
          <p:cNvPicPr>
            <a:picLocks noChangeAspect="1"/>
          </p:cNvPicPr>
          <p:nvPr/>
        </p:nvPicPr>
        <p:blipFill>
          <a:blip r:embed="rId2"/>
          <a:stretch>
            <a:fillRect/>
          </a:stretch>
        </p:blipFill>
        <p:spPr>
          <a:xfrm>
            <a:off x="6088063" y="371475"/>
            <a:ext cx="4498975" cy="2892198"/>
          </a:xfrm>
          <a:prstGeom prst="rect">
            <a:avLst/>
          </a:prstGeom>
        </p:spPr>
      </p:pic>
    </p:spTree>
    <p:extLst>
      <p:ext uri="{BB962C8B-B14F-4D97-AF65-F5344CB8AC3E}">
        <p14:creationId xmlns:p14="http://schemas.microsoft.com/office/powerpoint/2010/main" val="66999596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609600" y="371475"/>
            <a:ext cx="5791200"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E45C00"/>
                </a:solidFill>
                <a:latin typeface="+mj-lt"/>
                <a:ea typeface="+mj-ea"/>
                <a:cs typeface="+mj-cs"/>
              </a:defRPr>
            </a:lvl1pPr>
            <a:lvl2pPr algn="l" rtl="0" eaLnBrk="0" fontAlgn="base" hangingPunct="0">
              <a:spcBef>
                <a:spcPct val="0"/>
              </a:spcBef>
              <a:spcAft>
                <a:spcPct val="0"/>
              </a:spcAft>
              <a:defRPr sz="2400" b="1">
                <a:solidFill>
                  <a:srgbClr val="E45C00"/>
                </a:solidFill>
                <a:latin typeface="Arial" panose="020B0604020202020204" pitchFamily="34" charset="0"/>
              </a:defRPr>
            </a:lvl2pPr>
            <a:lvl3pPr algn="l" rtl="0" eaLnBrk="0" fontAlgn="base" hangingPunct="0">
              <a:spcBef>
                <a:spcPct val="0"/>
              </a:spcBef>
              <a:spcAft>
                <a:spcPct val="0"/>
              </a:spcAft>
              <a:defRPr sz="2400" b="1">
                <a:solidFill>
                  <a:srgbClr val="E45C00"/>
                </a:solidFill>
                <a:latin typeface="Arial" panose="020B0604020202020204" pitchFamily="34" charset="0"/>
              </a:defRPr>
            </a:lvl3pPr>
            <a:lvl4pPr algn="l" rtl="0" eaLnBrk="0" fontAlgn="base" hangingPunct="0">
              <a:spcBef>
                <a:spcPct val="0"/>
              </a:spcBef>
              <a:spcAft>
                <a:spcPct val="0"/>
              </a:spcAft>
              <a:defRPr sz="2400" b="1">
                <a:solidFill>
                  <a:srgbClr val="E45C00"/>
                </a:solidFill>
                <a:latin typeface="Arial" panose="020B0604020202020204" pitchFamily="34" charset="0"/>
              </a:defRPr>
            </a:lvl4pPr>
            <a:lvl5pPr algn="l" rtl="0" eaLnBrk="0" fontAlgn="base" hangingPunct="0">
              <a:spcBef>
                <a:spcPct val="0"/>
              </a:spcBef>
              <a:spcAft>
                <a:spcPct val="0"/>
              </a:spcAft>
              <a:defRPr sz="2400" b="1">
                <a:solidFill>
                  <a:srgbClr val="E45C00"/>
                </a:solidFill>
                <a:latin typeface="Arial" panose="020B0604020202020204" pitchFamily="34" charset="0"/>
              </a:defRPr>
            </a:lvl5pPr>
            <a:lvl6pPr marL="457200" algn="l" rtl="0" fontAlgn="base">
              <a:spcBef>
                <a:spcPct val="0"/>
              </a:spcBef>
              <a:spcAft>
                <a:spcPct val="0"/>
              </a:spcAft>
              <a:defRPr sz="2400" b="1">
                <a:solidFill>
                  <a:srgbClr val="E45C00"/>
                </a:solidFill>
                <a:latin typeface="Arial" panose="020B0604020202020204" pitchFamily="34" charset="0"/>
              </a:defRPr>
            </a:lvl6pPr>
            <a:lvl7pPr marL="914400" algn="l" rtl="0" fontAlgn="base">
              <a:spcBef>
                <a:spcPct val="0"/>
              </a:spcBef>
              <a:spcAft>
                <a:spcPct val="0"/>
              </a:spcAft>
              <a:defRPr sz="2400" b="1">
                <a:solidFill>
                  <a:srgbClr val="E45C00"/>
                </a:solidFill>
                <a:latin typeface="Arial" panose="020B0604020202020204" pitchFamily="34" charset="0"/>
              </a:defRPr>
            </a:lvl7pPr>
            <a:lvl8pPr marL="1371600" algn="l" rtl="0" fontAlgn="base">
              <a:spcBef>
                <a:spcPct val="0"/>
              </a:spcBef>
              <a:spcAft>
                <a:spcPct val="0"/>
              </a:spcAft>
              <a:defRPr sz="2400" b="1">
                <a:solidFill>
                  <a:srgbClr val="E45C00"/>
                </a:solidFill>
                <a:latin typeface="Arial" panose="020B0604020202020204" pitchFamily="34" charset="0"/>
              </a:defRPr>
            </a:lvl8pPr>
            <a:lvl9pPr marL="1828800" algn="l" rtl="0" fontAlgn="base">
              <a:spcBef>
                <a:spcPct val="0"/>
              </a:spcBef>
              <a:spcAft>
                <a:spcPct val="0"/>
              </a:spcAft>
              <a:defRPr sz="2400" b="1">
                <a:solidFill>
                  <a:srgbClr val="E45C00"/>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hu-HU" sz="2400" b="1" i="0" u="none" strike="noStrike" kern="1200" cap="none" spc="0" normalizeH="0" baseline="0" noProof="0" smtClean="0">
                <a:ln>
                  <a:noFill/>
                </a:ln>
                <a:solidFill>
                  <a:srgbClr val="E45C00"/>
                </a:solidFill>
                <a:effectLst/>
                <a:uLnTx/>
                <a:uFillTx/>
                <a:latin typeface="Arial"/>
                <a:ea typeface="+mj-ea"/>
                <a:cs typeface="+mj-cs"/>
              </a:rPr>
              <a:t>MAXIMUM &amp; MINIMUM VALUES</a:t>
            </a:r>
          </a:p>
        </p:txBody>
      </p:sp>
      <p:sp>
        <p:nvSpPr>
          <p:cNvPr id="3" name="Rectangle 3"/>
          <p:cNvSpPr txBox="1">
            <a:spLocks noChangeArrowheads="1"/>
          </p:cNvSpPr>
          <p:nvPr/>
        </p:nvSpPr>
        <p:spPr bwMode="auto">
          <a:xfrm>
            <a:off x="228600" y="2706688"/>
            <a:ext cx="11706224" cy="383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indent="3175" algn="l" rtl="0" eaLnBrk="0" fontAlgn="base" hangingPunct="0">
              <a:lnSpc>
                <a:spcPct val="130000"/>
              </a:lnSpc>
              <a:spcBef>
                <a:spcPct val="20000"/>
              </a:spcBef>
              <a:spcAft>
                <a:spcPct val="0"/>
              </a:spcAft>
              <a:defRPr sz="3200" kern="1200">
                <a:solidFill>
                  <a:srgbClr val="800000"/>
                </a:solidFill>
                <a:latin typeface="+mn-lt"/>
                <a:ea typeface="+mn-ea"/>
                <a:cs typeface="+mn-cs"/>
              </a:defRPr>
            </a:lvl1pPr>
            <a:lvl2pPr marL="741363" indent="-284163" algn="l" rtl="0" eaLnBrk="0" fontAlgn="base" hangingPunct="0">
              <a:spcBef>
                <a:spcPct val="20000"/>
              </a:spcBef>
              <a:spcAft>
                <a:spcPct val="0"/>
              </a:spcAft>
              <a:buFont typeface="Wingdings" panose="05000000000000000000" pitchFamily="2" charset="2"/>
              <a:buChar char="§"/>
              <a:defRPr sz="2800" kern="1200">
                <a:solidFill>
                  <a:srgbClr val="AC4600"/>
                </a:solidFill>
                <a:latin typeface="+mn-lt"/>
                <a:ea typeface="+mn-ea"/>
                <a:cs typeface="+mn-cs"/>
              </a:defRPr>
            </a:lvl2pPr>
            <a:lvl3pPr marL="1431925" indent="-228600" algn="l" rtl="0" eaLnBrk="0" fontAlgn="base" hangingPunct="0">
              <a:spcBef>
                <a:spcPct val="20000"/>
              </a:spcBef>
              <a:spcAft>
                <a:spcPct val="0"/>
              </a:spcAft>
              <a:defRPr sz="2800" kern="1200">
                <a:solidFill>
                  <a:srgbClr val="AC4600"/>
                </a:solidFill>
                <a:latin typeface="+mn-lt"/>
                <a:ea typeface="+mn-ea"/>
                <a:cs typeface="+mn-cs"/>
              </a:defRPr>
            </a:lvl3pPr>
            <a:lvl4pPr marL="1774825"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117725"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3175" algn="l" defTabSz="914400" rtl="0" eaLnBrk="1" fontAlgn="base" latinLnBrk="0" hangingPunct="1">
              <a:lnSpc>
                <a:spcPct val="130000"/>
              </a:lnSpc>
              <a:spcBef>
                <a:spcPct val="20000"/>
              </a:spcBef>
              <a:spcAft>
                <a:spcPct val="0"/>
              </a:spcAft>
              <a:buClrTx/>
              <a:buSzTx/>
              <a:buFontTx/>
              <a:buNone/>
              <a:tabLst/>
              <a:defRPr/>
            </a:pPr>
            <a:r>
              <a:rPr kumimoji="0" lang="en-US" altLang="hu-HU" sz="3200" b="0" i="0" u="none" strike="noStrike" kern="1200" cap="none" spc="0" normalizeH="0" baseline="0" noProof="0" dirty="0" smtClean="0">
                <a:ln>
                  <a:noFill/>
                </a:ln>
                <a:solidFill>
                  <a:srgbClr val="800000"/>
                </a:solidFill>
                <a:effectLst/>
                <a:uLnTx/>
                <a:uFillTx/>
                <a:latin typeface="Arial"/>
                <a:ea typeface="+mn-ea"/>
                <a:cs typeface="+mn-cs"/>
              </a:rPr>
              <a:t>Similarly, </a:t>
            </a:r>
            <a:r>
              <a:rPr kumimoji="0" lang="en-US" altLang="hu-HU" sz="3200" b="0" i="1" u="none" strike="noStrike" kern="1200" cap="none" spc="0" normalizeH="0" baseline="0" noProof="0" dirty="0" smtClean="0">
                <a:ln>
                  <a:noFill/>
                </a:ln>
                <a:solidFill>
                  <a:srgbClr val="800000"/>
                </a:solidFill>
                <a:effectLst/>
                <a:uLnTx/>
                <a:uFillTx/>
                <a:latin typeface="Arial"/>
                <a:ea typeface="+mn-ea"/>
                <a:cs typeface="+mn-cs"/>
              </a:rPr>
              <a:t>f</a:t>
            </a:r>
            <a:r>
              <a:rPr kumimoji="0" lang="en-US" altLang="hu-HU" sz="3200" b="0" i="0" u="none" strike="noStrike" kern="1200" cap="none" spc="0" normalizeH="0" baseline="0" noProof="0" dirty="0" smtClean="0">
                <a:ln>
                  <a:noFill/>
                </a:ln>
                <a:solidFill>
                  <a:srgbClr val="800000"/>
                </a:solidFill>
                <a:effectLst/>
                <a:uLnTx/>
                <a:uFillTx/>
                <a:latin typeface="Arial"/>
                <a:ea typeface="+mn-ea"/>
                <a:cs typeface="+mn-cs"/>
              </a:rPr>
              <a:t> has an absolute minimum at </a:t>
            </a:r>
            <a:r>
              <a:rPr kumimoji="0" lang="en-US" altLang="hu-HU" sz="3200" b="0" i="1" u="none" strike="noStrike" kern="1200" cap="none" spc="0" normalizeH="0" baseline="0" noProof="0" dirty="0" smtClean="0">
                <a:ln>
                  <a:noFill/>
                </a:ln>
                <a:solidFill>
                  <a:srgbClr val="800000"/>
                </a:solidFill>
                <a:effectLst/>
                <a:uLnTx/>
                <a:uFillTx/>
                <a:latin typeface="Arial"/>
                <a:ea typeface="+mn-ea"/>
                <a:cs typeface="+mn-cs"/>
              </a:rPr>
              <a:t>c</a:t>
            </a:r>
            <a:r>
              <a:rPr kumimoji="0" lang="en-US" altLang="hu-HU" sz="3200" b="0" i="0" u="none" strike="noStrike" kern="1200" cap="none" spc="0" normalizeH="0" baseline="0" noProof="0" dirty="0" smtClean="0">
                <a:ln>
                  <a:noFill/>
                </a:ln>
                <a:solidFill>
                  <a:srgbClr val="800000"/>
                </a:solidFill>
                <a:effectLst/>
                <a:uLnTx/>
                <a:uFillTx/>
                <a:latin typeface="Arial"/>
                <a:ea typeface="+mn-ea"/>
                <a:cs typeface="+mn-cs"/>
              </a:rPr>
              <a:t> if </a:t>
            </a:r>
            <a:r>
              <a:rPr kumimoji="0" lang="en-US" altLang="hu-HU" sz="3200" b="0" i="1" u="none" strike="noStrike" kern="1200" cap="none" spc="0" normalizeH="0" baseline="0" noProof="0" dirty="0" smtClean="0">
                <a:ln>
                  <a:noFill/>
                </a:ln>
                <a:solidFill>
                  <a:srgbClr val="800000"/>
                </a:solidFill>
                <a:effectLst/>
                <a:uLnTx/>
                <a:uFillTx/>
                <a:latin typeface="Arial"/>
                <a:ea typeface="+mn-ea"/>
                <a:cs typeface="+mn-cs"/>
              </a:rPr>
              <a:t>f</a:t>
            </a:r>
            <a:r>
              <a:rPr kumimoji="0" lang="en-US" altLang="hu-HU" sz="3200" b="0" i="0" u="none" strike="noStrike" kern="1200" cap="none" spc="0" normalizeH="0" baseline="0" noProof="0" dirty="0" smtClean="0">
                <a:ln>
                  <a:noFill/>
                </a:ln>
                <a:solidFill>
                  <a:srgbClr val="800000"/>
                </a:solidFill>
                <a:effectLst/>
                <a:uLnTx/>
                <a:uFillTx/>
                <a:latin typeface="Arial"/>
                <a:ea typeface="+mn-ea"/>
                <a:cs typeface="+mn-cs"/>
              </a:rPr>
              <a:t>(</a:t>
            </a:r>
            <a:r>
              <a:rPr kumimoji="0" lang="en-US" altLang="hu-HU" sz="3200" b="0" i="1" u="none" strike="noStrike" kern="1200" cap="none" spc="0" normalizeH="0" baseline="0" noProof="0" dirty="0" smtClean="0">
                <a:ln>
                  <a:noFill/>
                </a:ln>
                <a:solidFill>
                  <a:srgbClr val="800000"/>
                </a:solidFill>
                <a:effectLst/>
                <a:uLnTx/>
                <a:uFillTx/>
                <a:latin typeface="Arial"/>
                <a:ea typeface="+mn-ea"/>
                <a:cs typeface="+mn-cs"/>
              </a:rPr>
              <a:t>c</a:t>
            </a:r>
            <a:r>
              <a:rPr kumimoji="0" lang="en-US" altLang="hu-HU" sz="3200" b="0" i="0" u="none" strike="noStrike" kern="1200" cap="none" spc="0" normalizeH="0" baseline="0" noProof="0" dirty="0" smtClean="0">
                <a:ln>
                  <a:noFill/>
                </a:ln>
                <a:solidFill>
                  <a:srgbClr val="800000"/>
                </a:solidFill>
                <a:effectLst/>
                <a:uLnTx/>
                <a:uFillTx/>
                <a:latin typeface="Arial"/>
                <a:ea typeface="+mn-ea"/>
                <a:cs typeface="+mn-cs"/>
              </a:rPr>
              <a:t>) </a:t>
            </a:r>
            <a:r>
              <a:rPr kumimoji="0" lang="en-US" altLang="hu-HU" sz="3200" b="0" i="0" u="none" strike="noStrike" kern="1200" cap="none" spc="0" normalizeH="0" baseline="0" noProof="0" dirty="0" smtClean="0">
                <a:ln>
                  <a:noFill/>
                </a:ln>
                <a:solidFill>
                  <a:srgbClr val="800000"/>
                </a:solidFill>
                <a:effectLst/>
                <a:uLnTx/>
                <a:uFillTx/>
                <a:latin typeface="Arial"/>
                <a:ea typeface="+mn-ea"/>
                <a:cs typeface="Arial" panose="020B0604020202020204" pitchFamily="34" charset="0"/>
              </a:rPr>
              <a:t>≤ </a:t>
            </a:r>
            <a:r>
              <a:rPr kumimoji="0" lang="en-US" altLang="hu-HU" sz="3200" b="0" i="1" u="none" strike="noStrike" kern="1200" cap="none" spc="0" normalizeH="0" baseline="0" noProof="0" dirty="0" smtClean="0">
                <a:ln>
                  <a:noFill/>
                </a:ln>
                <a:solidFill>
                  <a:srgbClr val="800000"/>
                </a:solidFill>
                <a:effectLst/>
                <a:uLnTx/>
                <a:uFillTx/>
                <a:latin typeface="Arial"/>
                <a:ea typeface="+mn-ea"/>
                <a:cs typeface="Arial" panose="020B0604020202020204" pitchFamily="34" charset="0"/>
              </a:rPr>
              <a:t>f</a:t>
            </a:r>
            <a:r>
              <a:rPr kumimoji="0" lang="en-US" altLang="hu-HU" sz="3200" b="0" i="0" u="none" strike="noStrike" kern="1200" cap="none" spc="0" normalizeH="0" baseline="0" noProof="0" dirty="0" smtClean="0">
                <a:ln>
                  <a:noFill/>
                </a:ln>
                <a:solidFill>
                  <a:srgbClr val="800000"/>
                </a:solidFill>
                <a:effectLst/>
                <a:uLnTx/>
                <a:uFillTx/>
                <a:latin typeface="Arial"/>
                <a:ea typeface="+mn-ea"/>
                <a:cs typeface="Arial" panose="020B0604020202020204" pitchFamily="34" charset="0"/>
              </a:rPr>
              <a:t>(</a:t>
            </a:r>
            <a:r>
              <a:rPr kumimoji="0" lang="en-US" altLang="hu-HU" sz="3200" b="0" i="1" u="none" strike="noStrike" kern="1200" cap="none" spc="0" normalizeH="0" baseline="0" noProof="0" dirty="0" smtClean="0">
                <a:ln>
                  <a:noFill/>
                </a:ln>
                <a:solidFill>
                  <a:srgbClr val="800000"/>
                </a:solidFill>
                <a:effectLst/>
                <a:uLnTx/>
                <a:uFillTx/>
                <a:latin typeface="Arial"/>
                <a:ea typeface="+mn-ea"/>
                <a:cs typeface="Arial" panose="020B0604020202020204" pitchFamily="34" charset="0"/>
              </a:rPr>
              <a:t>x</a:t>
            </a:r>
            <a:r>
              <a:rPr kumimoji="0" lang="en-US" altLang="hu-HU" sz="3200" b="0" i="0" u="none" strike="noStrike" kern="1200" cap="none" spc="0" normalizeH="0" baseline="0" noProof="0" dirty="0" smtClean="0">
                <a:ln>
                  <a:noFill/>
                </a:ln>
                <a:solidFill>
                  <a:srgbClr val="800000"/>
                </a:solidFill>
                <a:effectLst/>
                <a:uLnTx/>
                <a:uFillTx/>
                <a:latin typeface="Arial"/>
                <a:ea typeface="+mn-ea"/>
                <a:cs typeface="Arial" panose="020B0604020202020204" pitchFamily="34" charset="0"/>
              </a:rPr>
              <a:t>) </a:t>
            </a:r>
            <a:r>
              <a:rPr kumimoji="0" lang="en-US" altLang="hu-HU" sz="3200" b="0" i="0" u="none" strike="noStrike" kern="1200" cap="none" spc="0" normalizeH="0" baseline="0" noProof="0" dirty="0" smtClean="0">
                <a:ln>
                  <a:noFill/>
                </a:ln>
                <a:solidFill>
                  <a:srgbClr val="800000"/>
                </a:solidFill>
                <a:effectLst/>
                <a:uLnTx/>
                <a:uFillTx/>
                <a:latin typeface="Arial"/>
                <a:ea typeface="+mn-ea"/>
                <a:cs typeface="+mn-cs"/>
              </a:rPr>
              <a:t>for all </a:t>
            </a:r>
            <a:r>
              <a:rPr kumimoji="0" lang="en-US" altLang="hu-HU" sz="3200" b="0" i="1" u="none" strike="noStrike" kern="1200" cap="none" spc="0" normalizeH="0" baseline="0" noProof="0" dirty="0" smtClean="0">
                <a:ln>
                  <a:noFill/>
                </a:ln>
                <a:solidFill>
                  <a:srgbClr val="800000"/>
                </a:solidFill>
                <a:effectLst/>
                <a:uLnTx/>
                <a:uFillTx/>
                <a:latin typeface="Arial"/>
                <a:ea typeface="+mn-ea"/>
                <a:cs typeface="+mn-cs"/>
              </a:rPr>
              <a:t>x</a:t>
            </a:r>
            <a:r>
              <a:rPr kumimoji="0" lang="en-US" altLang="hu-HU" sz="3200" b="0" i="0" u="none" strike="noStrike" kern="1200" cap="none" spc="0" normalizeH="0" baseline="0" noProof="0" dirty="0" smtClean="0">
                <a:ln>
                  <a:noFill/>
                </a:ln>
                <a:solidFill>
                  <a:srgbClr val="800000"/>
                </a:solidFill>
                <a:effectLst/>
                <a:uLnTx/>
                <a:uFillTx/>
                <a:latin typeface="Arial"/>
                <a:ea typeface="+mn-ea"/>
                <a:cs typeface="+mn-cs"/>
              </a:rPr>
              <a:t> in </a:t>
            </a:r>
            <a:r>
              <a:rPr kumimoji="0" lang="en-US" altLang="hu-HU" sz="3200" b="0" i="1" u="none" strike="noStrike" kern="1200" cap="none" spc="0" normalizeH="0" baseline="0" noProof="0" dirty="0" smtClean="0">
                <a:ln>
                  <a:noFill/>
                </a:ln>
                <a:solidFill>
                  <a:srgbClr val="800000"/>
                </a:solidFill>
                <a:effectLst/>
                <a:uLnTx/>
                <a:uFillTx/>
                <a:latin typeface="Arial"/>
                <a:ea typeface="+mn-ea"/>
                <a:cs typeface="+mn-cs"/>
              </a:rPr>
              <a:t>D</a:t>
            </a:r>
            <a:r>
              <a:rPr kumimoji="0" lang="en-US" altLang="hu-HU" sz="3200" b="0" i="0" u="none" strike="noStrike" kern="1200" cap="none" spc="0" normalizeH="0" baseline="0" noProof="0" dirty="0" smtClean="0">
                <a:ln>
                  <a:noFill/>
                </a:ln>
                <a:solidFill>
                  <a:srgbClr val="800000"/>
                </a:solidFill>
                <a:effectLst/>
                <a:uLnTx/>
                <a:uFillTx/>
                <a:latin typeface="Arial"/>
                <a:ea typeface="+mn-ea"/>
                <a:cs typeface="+mn-cs"/>
              </a:rPr>
              <a:t> and the number </a:t>
            </a:r>
            <a:r>
              <a:rPr kumimoji="0" lang="en-US" altLang="hu-HU" sz="3200" b="0" i="1" u="none" strike="noStrike" kern="1200" cap="none" spc="0" normalizeH="0" baseline="0" noProof="0" dirty="0" smtClean="0">
                <a:ln>
                  <a:noFill/>
                </a:ln>
                <a:solidFill>
                  <a:srgbClr val="800000"/>
                </a:solidFill>
                <a:effectLst/>
                <a:uLnTx/>
                <a:uFillTx/>
                <a:latin typeface="Arial"/>
                <a:ea typeface="+mn-ea"/>
                <a:cs typeface="+mn-cs"/>
              </a:rPr>
              <a:t>f</a:t>
            </a:r>
            <a:r>
              <a:rPr kumimoji="0" lang="en-US" altLang="hu-HU" sz="3200" b="0" i="0" u="none" strike="noStrike" kern="1200" cap="none" spc="0" normalizeH="0" baseline="0" noProof="0" dirty="0" smtClean="0">
                <a:ln>
                  <a:noFill/>
                </a:ln>
                <a:solidFill>
                  <a:srgbClr val="800000"/>
                </a:solidFill>
                <a:effectLst/>
                <a:uLnTx/>
                <a:uFillTx/>
                <a:latin typeface="Arial"/>
                <a:ea typeface="+mn-ea"/>
                <a:cs typeface="+mn-cs"/>
              </a:rPr>
              <a:t>(</a:t>
            </a:r>
            <a:r>
              <a:rPr kumimoji="0" lang="en-US" altLang="hu-HU" sz="3200" b="0" i="1" u="none" strike="noStrike" kern="1200" cap="none" spc="0" normalizeH="0" baseline="0" noProof="0" dirty="0" smtClean="0">
                <a:ln>
                  <a:noFill/>
                </a:ln>
                <a:solidFill>
                  <a:srgbClr val="800000"/>
                </a:solidFill>
                <a:effectLst/>
                <a:uLnTx/>
                <a:uFillTx/>
                <a:latin typeface="Arial"/>
                <a:ea typeface="+mn-ea"/>
                <a:cs typeface="+mn-cs"/>
              </a:rPr>
              <a:t>c</a:t>
            </a:r>
            <a:r>
              <a:rPr kumimoji="0" lang="en-US" altLang="hu-HU" sz="3200" b="0" i="0" u="none" strike="noStrike" kern="1200" cap="none" spc="0" normalizeH="0" baseline="0" noProof="0" dirty="0" smtClean="0">
                <a:ln>
                  <a:noFill/>
                </a:ln>
                <a:solidFill>
                  <a:srgbClr val="800000"/>
                </a:solidFill>
                <a:effectLst/>
                <a:uLnTx/>
                <a:uFillTx/>
                <a:latin typeface="Arial"/>
                <a:ea typeface="+mn-ea"/>
                <a:cs typeface="+mn-cs"/>
              </a:rPr>
              <a:t>) is called the minimum value of </a:t>
            </a:r>
            <a:r>
              <a:rPr kumimoji="0" lang="en-US" altLang="hu-HU" sz="3200" b="0" i="1" u="none" strike="noStrike" kern="1200" cap="none" spc="0" normalizeH="0" baseline="0" noProof="0" dirty="0" smtClean="0">
                <a:ln>
                  <a:noFill/>
                </a:ln>
                <a:solidFill>
                  <a:srgbClr val="800000"/>
                </a:solidFill>
                <a:effectLst/>
                <a:uLnTx/>
                <a:uFillTx/>
                <a:latin typeface="Arial"/>
                <a:ea typeface="+mn-ea"/>
                <a:cs typeface="+mn-cs"/>
              </a:rPr>
              <a:t>f</a:t>
            </a:r>
            <a:r>
              <a:rPr kumimoji="0" lang="en-US" altLang="hu-HU" sz="3200" b="0" i="0" u="none" strike="noStrike" kern="1200" cap="none" spc="0" normalizeH="0" baseline="0" noProof="0" dirty="0" smtClean="0">
                <a:ln>
                  <a:noFill/>
                </a:ln>
                <a:solidFill>
                  <a:srgbClr val="800000"/>
                </a:solidFill>
                <a:effectLst/>
                <a:uLnTx/>
                <a:uFillTx/>
                <a:latin typeface="Arial"/>
                <a:ea typeface="+mn-ea"/>
                <a:cs typeface="+mn-cs"/>
              </a:rPr>
              <a:t> on </a:t>
            </a:r>
            <a:r>
              <a:rPr kumimoji="0" lang="en-US" altLang="hu-HU" sz="3200" b="0" i="1" u="none" strike="noStrike" kern="1200" cap="none" spc="0" normalizeH="0" baseline="0" noProof="0" dirty="0" smtClean="0">
                <a:ln>
                  <a:noFill/>
                </a:ln>
                <a:solidFill>
                  <a:srgbClr val="800000"/>
                </a:solidFill>
                <a:effectLst/>
                <a:uLnTx/>
                <a:uFillTx/>
                <a:latin typeface="Arial"/>
                <a:ea typeface="+mn-ea"/>
                <a:cs typeface="+mn-cs"/>
              </a:rPr>
              <a:t>D</a:t>
            </a:r>
            <a:r>
              <a:rPr kumimoji="0" lang="en-US" altLang="hu-HU" sz="3200" b="0" i="0" u="none" strike="noStrike" kern="1200" cap="none" spc="0" normalizeH="0" baseline="0" noProof="0" dirty="0" smtClean="0">
                <a:ln>
                  <a:noFill/>
                </a:ln>
                <a:solidFill>
                  <a:srgbClr val="800000"/>
                </a:solidFill>
                <a:effectLst/>
                <a:uLnTx/>
                <a:uFillTx/>
                <a:latin typeface="Arial"/>
                <a:ea typeface="+mn-ea"/>
                <a:cs typeface="+mn-cs"/>
              </a:rPr>
              <a:t>. </a:t>
            </a:r>
          </a:p>
          <a:p>
            <a:pPr marL="0" marR="0" lvl="0" indent="3175" algn="l" defTabSz="914400" rtl="0" eaLnBrk="1" fontAlgn="base" latinLnBrk="0" hangingPunct="1">
              <a:lnSpc>
                <a:spcPct val="130000"/>
              </a:lnSpc>
              <a:spcBef>
                <a:spcPct val="20000"/>
              </a:spcBef>
              <a:spcAft>
                <a:spcPct val="0"/>
              </a:spcAft>
              <a:buClrTx/>
              <a:buSzTx/>
              <a:buFontTx/>
              <a:buNone/>
              <a:tabLst/>
              <a:defRPr/>
            </a:pPr>
            <a:endParaRPr kumimoji="0" lang="en-US" altLang="hu-HU" sz="3200" b="0" i="0" u="none" strike="noStrike" kern="1200" cap="none" spc="0" normalizeH="0" baseline="0" noProof="0" dirty="0" smtClean="0">
              <a:ln>
                <a:noFill/>
              </a:ln>
              <a:solidFill>
                <a:srgbClr val="800000"/>
              </a:solidFill>
              <a:effectLst/>
              <a:uLnTx/>
              <a:uFillTx/>
              <a:latin typeface="Arial"/>
              <a:ea typeface="+mn-ea"/>
              <a:cs typeface="+mn-cs"/>
            </a:endParaRPr>
          </a:p>
          <a:p>
            <a:pPr marL="0" marR="0" lvl="0" indent="3175" algn="l" defTabSz="914400" rtl="0" eaLnBrk="1" fontAlgn="base" latinLnBrk="0" hangingPunct="1">
              <a:lnSpc>
                <a:spcPct val="130000"/>
              </a:lnSpc>
              <a:spcBef>
                <a:spcPct val="20000"/>
              </a:spcBef>
              <a:spcAft>
                <a:spcPct val="0"/>
              </a:spcAft>
              <a:buClrTx/>
              <a:buSzTx/>
              <a:buFontTx/>
              <a:buNone/>
              <a:tabLst/>
              <a:defRPr/>
            </a:pPr>
            <a:r>
              <a:rPr kumimoji="0" lang="en-US" altLang="hu-HU" sz="3200" b="0" i="0" u="none" strike="noStrike" kern="1200" cap="none" spc="0" normalizeH="0" baseline="0" noProof="0" dirty="0" smtClean="0">
                <a:ln>
                  <a:noFill/>
                </a:ln>
                <a:solidFill>
                  <a:srgbClr val="800000"/>
                </a:solidFill>
                <a:effectLst/>
                <a:uLnTx/>
                <a:uFillTx/>
                <a:latin typeface="Arial"/>
                <a:ea typeface="+mn-ea"/>
                <a:cs typeface="+mn-cs"/>
              </a:rPr>
              <a:t>The maximum and minimum values of </a:t>
            </a:r>
            <a:r>
              <a:rPr kumimoji="0" lang="en-US" altLang="hu-HU" sz="3200" b="0" i="1" u="none" strike="noStrike" kern="1200" cap="none" spc="0" normalizeH="0" baseline="0" noProof="0" dirty="0" smtClean="0">
                <a:ln>
                  <a:noFill/>
                </a:ln>
                <a:solidFill>
                  <a:srgbClr val="800000"/>
                </a:solidFill>
                <a:effectLst/>
                <a:uLnTx/>
                <a:uFillTx/>
                <a:latin typeface="Arial"/>
                <a:ea typeface="+mn-ea"/>
                <a:cs typeface="+mn-cs"/>
              </a:rPr>
              <a:t>f</a:t>
            </a:r>
            <a:r>
              <a:rPr kumimoji="0" lang="en-US" altLang="hu-HU" sz="3200" b="0" i="0" u="none" strike="noStrike" kern="1200" cap="none" spc="0" normalizeH="0" baseline="0" noProof="0" dirty="0" smtClean="0">
                <a:ln>
                  <a:noFill/>
                </a:ln>
                <a:solidFill>
                  <a:srgbClr val="800000"/>
                </a:solidFill>
                <a:effectLst/>
                <a:uLnTx/>
                <a:uFillTx/>
                <a:latin typeface="Arial"/>
                <a:ea typeface="+mn-ea"/>
                <a:cs typeface="+mn-cs"/>
              </a:rPr>
              <a:t> are called the extreme values of </a:t>
            </a:r>
            <a:r>
              <a:rPr kumimoji="0" lang="en-US" altLang="hu-HU" sz="3200" b="0" i="1" u="none" strike="noStrike" kern="1200" cap="none" spc="0" normalizeH="0" baseline="0" noProof="0" dirty="0" smtClean="0">
                <a:ln>
                  <a:noFill/>
                </a:ln>
                <a:solidFill>
                  <a:srgbClr val="800000"/>
                </a:solidFill>
                <a:effectLst/>
                <a:uLnTx/>
                <a:uFillTx/>
                <a:latin typeface="Arial"/>
                <a:ea typeface="+mn-ea"/>
                <a:cs typeface="+mn-cs"/>
              </a:rPr>
              <a:t>f</a:t>
            </a:r>
            <a:r>
              <a:rPr kumimoji="0" lang="en-US" altLang="hu-HU" sz="3200" b="0" i="0" u="none" strike="noStrike" kern="1200" cap="none" spc="0" normalizeH="0" baseline="0" noProof="0" dirty="0" smtClean="0">
                <a:ln>
                  <a:noFill/>
                </a:ln>
                <a:solidFill>
                  <a:srgbClr val="800000"/>
                </a:solidFill>
                <a:effectLst/>
                <a:uLnTx/>
                <a:uFillTx/>
                <a:latin typeface="Arial"/>
                <a:ea typeface="+mn-ea"/>
                <a:cs typeface="+mn-cs"/>
              </a:rPr>
              <a:t>.</a:t>
            </a:r>
          </a:p>
        </p:txBody>
      </p:sp>
      <p:sp>
        <p:nvSpPr>
          <p:cNvPr id="4" name="Text Box 6"/>
          <p:cNvSpPr txBox="1">
            <a:spLocks noChangeArrowheads="1"/>
          </p:cNvSpPr>
          <p:nvPr/>
        </p:nvSpPr>
        <p:spPr bwMode="auto">
          <a:xfrm>
            <a:off x="481012" y="1466057"/>
            <a:ext cx="281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hu-HU" sz="2400" b="1" i="0" u="none" strike="noStrike" kern="0" cap="none" spc="0" normalizeH="0" baseline="0" noProof="0" dirty="0" smtClean="0">
                <a:ln>
                  <a:noFill/>
                </a:ln>
                <a:solidFill>
                  <a:srgbClr val="800000"/>
                </a:solidFill>
                <a:effectLst/>
                <a:uLnTx/>
                <a:uFillTx/>
                <a:latin typeface="Arial" panose="020B0604020202020204" pitchFamily="34" charset="0"/>
              </a:rPr>
              <a:t>Definition</a:t>
            </a:r>
          </a:p>
        </p:txBody>
      </p:sp>
      <p:pic>
        <p:nvPicPr>
          <p:cNvPr id="5" name="Kép 4"/>
          <p:cNvPicPr>
            <a:picLocks noChangeAspect="1"/>
          </p:cNvPicPr>
          <p:nvPr/>
        </p:nvPicPr>
        <p:blipFill>
          <a:blip r:embed="rId2"/>
          <a:stretch>
            <a:fillRect/>
          </a:stretch>
        </p:blipFill>
        <p:spPr>
          <a:xfrm>
            <a:off x="6843713" y="23019"/>
            <a:ext cx="4410074" cy="2651070"/>
          </a:xfrm>
          <a:prstGeom prst="rect">
            <a:avLst/>
          </a:prstGeom>
        </p:spPr>
      </p:pic>
    </p:spTree>
    <p:extLst>
      <p:ext uri="{BB962C8B-B14F-4D97-AF65-F5344CB8AC3E}">
        <p14:creationId xmlns:p14="http://schemas.microsoft.com/office/powerpoint/2010/main" val="19962522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609600" y="371475"/>
            <a:ext cx="5791200"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E45C00"/>
                </a:solidFill>
                <a:latin typeface="+mj-lt"/>
                <a:ea typeface="+mj-ea"/>
                <a:cs typeface="+mj-cs"/>
              </a:defRPr>
            </a:lvl1pPr>
            <a:lvl2pPr algn="l" rtl="0" eaLnBrk="0" fontAlgn="base" hangingPunct="0">
              <a:spcBef>
                <a:spcPct val="0"/>
              </a:spcBef>
              <a:spcAft>
                <a:spcPct val="0"/>
              </a:spcAft>
              <a:defRPr sz="2400" b="1">
                <a:solidFill>
                  <a:srgbClr val="E45C00"/>
                </a:solidFill>
                <a:latin typeface="Arial" panose="020B0604020202020204" pitchFamily="34" charset="0"/>
              </a:defRPr>
            </a:lvl2pPr>
            <a:lvl3pPr algn="l" rtl="0" eaLnBrk="0" fontAlgn="base" hangingPunct="0">
              <a:spcBef>
                <a:spcPct val="0"/>
              </a:spcBef>
              <a:spcAft>
                <a:spcPct val="0"/>
              </a:spcAft>
              <a:defRPr sz="2400" b="1">
                <a:solidFill>
                  <a:srgbClr val="E45C00"/>
                </a:solidFill>
                <a:latin typeface="Arial" panose="020B0604020202020204" pitchFamily="34" charset="0"/>
              </a:defRPr>
            </a:lvl3pPr>
            <a:lvl4pPr algn="l" rtl="0" eaLnBrk="0" fontAlgn="base" hangingPunct="0">
              <a:spcBef>
                <a:spcPct val="0"/>
              </a:spcBef>
              <a:spcAft>
                <a:spcPct val="0"/>
              </a:spcAft>
              <a:defRPr sz="2400" b="1">
                <a:solidFill>
                  <a:srgbClr val="E45C00"/>
                </a:solidFill>
                <a:latin typeface="Arial" panose="020B0604020202020204" pitchFamily="34" charset="0"/>
              </a:defRPr>
            </a:lvl4pPr>
            <a:lvl5pPr algn="l" rtl="0" eaLnBrk="0" fontAlgn="base" hangingPunct="0">
              <a:spcBef>
                <a:spcPct val="0"/>
              </a:spcBef>
              <a:spcAft>
                <a:spcPct val="0"/>
              </a:spcAft>
              <a:defRPr sz="2400" b="1">
                <a:solidFill>
                  <a:srgbClr val="E45C00"/>
                </a:solidFill>
                <a:latin typeface="Arial" panose="020B0604020202020204" pitchFamily="34" charset="0"/>
              </a:defRPr>
            </a:lvl5pPr>
            <a:lvl6pPr marL="457200" algn="l" rtl="0" fontAlgn="base">
              <a:spcBef>
                <a:spcPct val="0"/>
              </a:spcBef>
              <a:spcAft>
                <a:spcPct val="0"/>
              </a:spcAft>
              <a:defRPr sz="2400" b="1">
                <a:solidFill>
                  <a:srgbClr val="E45C00"/>
                </a:solidFill>
                <a:latin typeface="Arial" panose="020B0604020202020204" pitchFamily="34" charset="0"/>
              </a:defRPr>
            </a:lvl6pPr>
            <a:lvl7pPr marL="914400" algn="l" rtl="0" fontAlgn="base">
              <a:spcBef>
                <a:spcPct val="0"/>
              </a:spcBef>
              <a:spcAft>
                <a:spcPct val="0"/>
              </a:spcAft>
              <a:defRPr sz="2400" b="1">
                <a:solidFill>
                  <a:srgbClr val="E45C00"/>
                </a:solidFill>
                <a:latin typeface="Arial" panose="020B0604020202020204" pitchFamily="34" charset="0"/>
              </a:defRPr>
            </a:lvl7pPr>
            <a:lvl8pPr marL="1371600" algn="l" rtl="0" fontAlgn="base">
              <a:spcBef>
                <a:spcPct val="0"/>
              </a:spcBef>
              <a:spcAft>
                <a:spcPct val="0"/>
              </a:spcAft>
              <a:defRPr sz="2400" b="1">
                <a:solidFill>
                  <a:srgbClr val="E45C00"/>
                </a:solidFill>
                <a:latin typeface="Arial" panose="020B0604020202020204" pitchFamily="34" charset="0"/>
              </a:defRPr>
            </a:lvl8pPr>
            <a:lvl9pPr marL="1828800" algn="l" rtl="0" fontAlgn="base">
              <a:spcBef>
                <a:spcPct val="0"/>
              </a:spcBef>
              <a:spcAft>
                <a:spcPct val="0"/>
              </a:spcAft>
              <a:defRPr sz="2400" b="1">
                <a:solidFill>
                  <a:srgbClr val="E45C00"/>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hu-HU" sz="2400" b="1" i="0" u="none" strike="noStrike" kern="1200" cap="none" spc="0" normalizeH="0" baseline="0" noProof="0" smtClean="0">
                <a:ln>
                  <a:noFill/>
                </a:ln>
                <a:solidFill>
                  <a:srgbClr val="E45C00"/>
                </a:solidFill>
                <a:effectLst/>
                <a:uLnTx/>
                <a:uFillTx/>
                <a:latin typeface="Arial"/>
                <a:ea typeface="+mj-ea"/>
                <a:cs typeface="+mj-cs"/>
              </a:rPr>
              <a:t>MAXIMUM &amp; MINIMUM VALUES</a:t>
            </a:r>
          </a:p>
        </p:txBody>
      </p:sp>
      <p:sp>
        <p:nvSpPr>
          <p:cNvPr id="3" name="Rectangle 3"/>
          <p:cNvSpPr txBox="1">
            <a:spLocks noChangeArrowheads="1"/>
          </p:cNvSpPr>
          <p:nvPr/>
        </p:nvSpPr>
        <p:spPr bwMode="auto">
          <a:xfrm>
            <a:off x="585788" y="874713"/>
            <a:ext cx="8572500" cy="5865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indent="3175" algn="l" rtl="0" eaLnBrk="0" fontAlgn="base" hangingPunct="0">
              <a:lnSpc>
                <a:spcPct val="130000"/>
              </a:lnSpc>
              <a:spcBef>
                <a:spcPct val="20000"/>
              </a:spcBef>
              <a:spcAft>
                <a:spcPct val="0"/>
              </a:spcAft>
              <a:defRPr sz="3200" kern="1200">
                <a:solidFill>
                  <a:srgbClr val="800000"/>
                </a:solidFill>
                <a:latin typeface="+mn-lt"/>
                <a:ea typeface="+mn-ea"/>
                <a:cs typeface="+mn-cs"/>
              </a:defRPr>
            </a:lvl1pPr>
            <a:lvl2pPr marL="741363" indent="-284163" algn="l" rtl="0" eaLnBrk="0" fontAlgn="base" hangingPunct="0">
              <a:spcBef>
                <a:spcPct val="20000"/>
              </a:spcBef>
              <a:spcAft>
                <a:spcPct val="0"/>
              </a:spcAft>
              <a:buFont typeface="Wingdings" panose="05000000000000000000" pitchFamily="2" charset="2"/>
              <a:buChar char="§"/>
              <a:defRPr sz="2800" kern="1200">
                <a:solidFill>
                  <a:srgbClr val="AC4600"/>
                </a:solidFill>
                <a:latin typeface="+mn-lt"/>
                <a:ea typeface="+mn-ea"/>
                <a:cs typeface="+mn-cs"/>
              </a:defRPr>
            </a:lvl2pPr>
            <a:lvl3pPr marL="1431925" indent="-228600" algn="l" rtl="0" eaLnBrk="0" fontAlgn="base" hangingPunct="0">
              <a:spcBef>
                <a:spcPct val="20000"/>
              </a:spcBef>
              <a:spcAft>
                <a:spcPct val="0"/>
              </a:spcAft>
              <a:defRPr sz="2800" kern="1200">
                <a:solidFill>
                  <a:srgbClr val="AC4600"/>
                </a:solidFill>
                <a:latin typeface="+mn-lt"/>
                <a:ea typeface="+mn-ea"/>
                <a:cs typeface="+mn-cs"/>
              </a:defRPr>
            </a:lvl3pPr>
            <a:lvl4pPr marL="1774825"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117725"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3175" algn="l" defTabSz="914400" rtl="0" eaLnBrk="1" fontAlgn="base" latinLnBrk="0" hangingPunct="1">
              <a:lnSpc>
                <a:spcPct val="130000"/>
              </a:lnSpc>
              <a:spcBef>
                <a:spcPct val="20000"/>
              </a:spcBef>
              <a:spcAft>
                <a:spcPct val="0"/>
              </a:spcAft>
              <a:buClrTx/>
              <a:buSzTx/>
              <a:buFontTx/>
              <a:buNone/>
              <a:tabLst/>
              <a:defRPr/>
            </a:pPr>
            <a:r>
              <a:rPr kumimoji="0" lang="en-US" altLang="hu-HU" sz="3200" b="0" i="0" u="none" strike="noStrike" kern="1200" cap="none" spc="0" normalizeH="0" baseline="0" noProof="0" smtClean="0">
                <a:ln>
                  <a:noFill/>
                </a:ln>
                <a:solidFill>
                  <a:srgbClr val="800000"/>
                </a:solidFill>
                <a:effectLst/>
                <a:uLnTx/>
                <a:uFillTx/>
                <a:latin typeface="Arial"/>
                <a:ea typeface="+mn-ea"/>
                <a:cs typeface="+mn-cs"/>
              </a:rPr>
              <a:t>The figure shows the graph of a function </a:t>
            </a:r>
            <a:r>
              <a:rPr kumimoji="0" lang="en-US" altLang="hu-HU" sz="3200" b="0" i="1" u="none" strike="noStrike" kern="1200" cap="none" spc="0" normalizeH="0" baseline="0" noProof="0" smtClean="0">
                <a:ln>
                  <a:noFill/>
                </a:ln>
                <a:solidFill>
                  <a:srgbClr val="800000"/>
                </a:solidFill>
                <a:effectLst/>
                <a:uLnTx/>
                <a:uFillTx/>
                <a:latin typeface="Arial"/>
                <a:ea typeface="+mn-ea"/>
                <a:cs typeface="+mn-cs"/>
              </a:rPr>
              <a:t>f</a:t>
            </a:r>
            <a:r>
              <a:rPr kumimoji="0" lang="en-US" altLang="hu-HU" sz="3200" b="0" i="0" u="none" strike="noStrike" kern="1200" cap="none" spc="0" normalizeH="0" baseline="0" noProof="0" smtClean="0">
                <a:ln>
                  <a:noFill/>
                </a:ln>
                <a:solidFill>
                  <a:srgbClr val="800000"/>
                </a:solidFill>
                <a:effectLst/>
                <a:uLnTx/>
                <a:uFillTx/>
                <a:latin typeface="Arial"/>
                <a:ea typeface="+mn-ea"/>
                <a:cs typeface="+mn-cs"/>
              </a:rPr>
              <a:t> </a:t>
            </a:r>
            <a:br>
              <a:rPr kumimoji="0" lang="en-US" altLang="hu-HU" sz="3200" b="0" i="0" u="none" strike="noStrike" kern="1200" cap="none" spc="0" normalizeH="0" baseline="0" noProof="0" smtClean="0">
                <a:ln>
                  <a:noFill/>
                </a:ln>
                <a:solidFill>
                  <a:srgbClr val="800000"/>
                </a:solidFill>
                <a:effectLst/>
                <a:uLnTx/>
                <a:uFillTx/>
                <a:latin typeface="Arial"/>
                <a:ea typeface="+mn-ea"/>
                <a:cs typeface="+mn-cs"/>
              </a:rPr>
            </a:br>
            <a:r>
              <a:rPr kumimoji="0" lang="en-US" altLang="hu-HU" sz="3200" b="0" i="0" u="none" strike="noStrike" kern="1200" cap="none" spc="0" normalizeH="0" baseline="0" noProof="0" smtClean="0">
                <a:ln>
                  <a:noFill/>
                </a:ln>
                <a:solidFill>
                  <a:srgbClr val="800000"/>
                </a:solidFill>
                <a:effectLst/>
                <a:uLnTx/>
                <a:uFillTx/>
                <a:latin typeface="Arial"/>
                <a:ea typeface="+mn-ea"/>
                <a:cs typeface="+mn-cs"/>
              </a:rPr>
              <a:t>with absolute maximum at </a:t>
            </a:r>
            <a:r>
              <a:rPr kumimoji="0" lang="en-US" altLang="hu-HU" sz="3200" b="0" i="1" u="none" strike="noStrike" kern="1200" cap="none" spc="0" normalizeH="0" baseline="0" noProof="0" smtClean="0">
                <a:ln>
                  <a:noFill/>
                </a:ln>
                <a:solidFill>
                  <a:srgbClr val="800000"/>
                </a:solidFill>
                <a:effectLst/>
                <a:uLnTx/>
                <a:uFillTx/>
                <a:latin typeface="Arial"/>
                <a:ea typeface="+mn-ea"/>
                <a:cs typeface="+mn-cs"/>
              </a:rPr>
              <a:t>d</a:t>
            </a:r>
            <a:r>
              <a:rPr kumimoji="0" lang="en-US" altLang="hu-HU" sz="3200" b="0" i="0" u="none" strike="noStrike" kern="1200" cap="none" spc="0" normalizeH="0" baseline="0" noProof="0" smtClean="0">
                <a:ln>
                  <a:noFill/>
                </a:ln>
                <a:solidFill>
                  <a:srgbClr val="800000"/>
                </a:solidFill>
                <a:effectLst/>
                <a:uLnTx/>
                <a:uFillTx/>
                <a:latin typeface="Arial"/>
                <a:ea typeface="+mn-ea"/>
                <a:cs typeface="+mn-cs"/>
              </a:rPr>
              <a:t> and absolute minimum at </a:t>
            </a:r>
            <a:r>
              <a:rPr kumimoji="0" lang="en-US" altLang="hu-HU" sz="3200" b="0" i="1" u="none" strike="noStrike" kern="1200" cap="none" spc="0" normalizeH="0" baseline="0" noProof="0" smtClean="0">
                <a:ln>
                  <a:noFill/>
                </a:ln>
                <a:solidFill>
                  <a:srgbClr val="800000"/>
                </a:solidFill>
                <a:effectLst/>
                <a:uLnTx/>
                <a:uFillTx/>
                <a:latin typeface="Arial"/>
                <a:ea typeface="+mn-ea"/>
                <a:cs typeface="+mn-cs"/>
              </a:rPr>
              <a:t>a</a:t>
            </a:r>
            <a:r>
              <a:rPr kumimoji="0" lang="en-US" altLang="hu-HU" sz="3200" b="0" i="0" u="none" strike="noStrike" kern="1200" cap="none" spc="0" normalizeH="0" baseline="0" noProof="0" smtClean="0">
                <a:ln>
                  <a:noFill/>
                </a:ln>
                <a:solidFill>
                  <a:srgbClr val="800000"/>
                </a:solidFill>
                <a:effectLst/>
                <a:uLnTx/>
                <a:uFillTx/>
                <a:latin typeface="Arial"/>
                <a:ea typeface="+mn-ea"/>
                <a:cs typeface="+mn-cs"/>
              </a:rPr>
              <a:t>. </a:t>
            </a:r>
          </a:p>
          <a:p>
            <a:pPr marL="741363" marR="0" lvl="1" indent="-284163"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endParaRPr kumimoji="0" lang="en-US" altLang="hu-HU" sz="2400" b="0" i="0" u="none" strike="noStrike" kern="1200" cap="none" spc="0" normalizeH="0" baseline="0" noProof="0" smtClean="0">
              <a:ln>
                <a:noFill/>
              </a:ln>
              <a:solidFill>
                <a:srgbClr val="AC4600"/>
              </a:solidFill>
              <a:effectLst/>
              <a:uLnTx/>
              <a:uFillTx/>
              <a:latin typeface="Arial"/>
              <a:ea typeface="+mn-ea"/>
              <a:cs typeface="+mn-cs"/>
            </a:endParaRPr>
          </a:p>
          <a:p>
            <a:pPr marL="741363" marR="0" lvl="1" indent="-284163"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n-US" altLang="hu-HU" sz="2400" b="0" i="0" u="none" strike="noStrike" kern="1200" cap="none" spc="0" normalizeH="0" baseline="0" noProof="0" smtClean="0">
                <a:ln>
                  <a:noFill/>
                </a:ln>
                <a:solidFill>
                  <a:srgbClr val="AC4600"/>
                </a:solidFill>
                <a:effectLst/>
                <a:uLnTx/>
                <a:uFillTx/>
                <a:latin typeface="Arial"/>
                <a:ea typeface="+mn-ea"/>
                <a:cs typeface="+mn-cs"/>
              </a:rPr>
              <a:t>Note that (</a:t>
            </a:r>
            <a:r>
              <a:rPr kumimoji="0" lang="en-US" altLang="hu-HU" sz="2400" b="0" i="1" u="none" strike="noStrike" kern="1200" cap="none" spc="0" normalizeH="0" baseline="0" noProof="0" smtClean="0">
                <a:ln>
                  <a:noFill/>
                </a:ln>
                <a:solidFill>
                  <a:srgbClr val="AC4600"/>
                </a:solidFill>
                <a:effectLst/>
                <a:uLnTx/>
                <a:uFillTx/>
                <a:latin typeface="Arial"/>
                <a:ea typeface="+mn-ea"/>
                <a:cs typeface="+mn-cs"/>
              </a:rPr>
              <a:t>d</a:t>
            </a:r>
            <a:r>
              <a:rPr kumimoji="0" lang="en-US" altLang="hu-HU" sz="2400" b="0" i="0" u="none" strike="noStrike" kern="1200" cap="none" spc="0" normalizeH="0" baseline="0" noProof="0" smtClean="0">
                <a:ln>
                  <a:noFill/>
                </a:ln>
                <a:solidFill>
                  <a:srgbClr val="AC4600"/>
                </a:solidFill>
                <a:effectLst/>
                <a:uLnTx/>
                <a:uFillTx/>
                <a:latin typeface="Arial"/>
                <a:ea typeface="+mn-ea"/>
                <a:cs typeface="+mn-cs"/>
              </a:rPr>
              <a:t>, </a:t>
            </a:r>
            <a:r>
              <a:rPr kumimoji="0" lang="en-US" altLang="hu-HU" sz="2400" b="0" i="1" u="none" strike="noStrike" kern="1200" cap="none" spc="0" normalizeH="0" baseline="0" noProof="0" smtClean="0">
                <a:ln>
                  <a:noFill/>
                </a:ln>
                <a:solidFill>
                  <a:srgbClr val="AC4600"/>
                </a:solidFill>
                <a:effectLst/>
                <a:uLnTx/>
                <a:uFillTx/>
                <a:latin typeface="Arial"/>
                <a:ea typeface="+mn-ea"/>
                <a:cs typeface="+mn-cs"/>
              </a:rPr>
              <a:t>f</a:t>
            </a:r>
            <a:r>
              <a:rPr kumimoji="0" lang="en-US" altLang="hu-HU" sz="2400" b="0" i="0" u="none" strike="noStrike" kern="1200" cap="none" spc="0" normalizeH="0" baseline="0" noProof="0" smtClean="0">
                <a:ln>
                  <a:noFill/>
                </a:ln>
                <a:solidFill>
                  <a:srgbClr val="AC4600"/>
                </a:solidFill>
                <a:effectLst/>
                <a:uLnTx/>
                <a:uFillTx/>
                <a:latin typeface="Arial"/>
                <a:ea typeface="+mn-ea"/>
                <a:cs typeface="+mn-cs"/>
              </a:rPr>
              <a:t>(</a:t>
            </a:r>
            <a:r>
              <a:rPr kumimoji="0" lang="en-US" altLang="hu-HU" sz="2400" b="0" i="1" u="none" strike="noStrike" kern="1200" cap="none" spc="0" normalizeH="0" baseline="0" noProof="0" smtClean="0">
                <a:ln>
                  <a:noFill/>
                </a:ln>
                <a:solidFill>
                  <a:srgbClr val="AC4600"/>
                </a:solidFill>
                <a:effectLst/>
                <a:uLnTx/>
                <a:uFillTx/>
                <a:latin typeface="Arial"/>
                <a:ea typeface="+mn-ea"/>
                <a:cs typeface="+mn-cs"/>
              </a:rPr>
              <a:t>d</a:t>
            </a:r>
            <a:r>
              <a:rPr kumimoji="0" lang="en-US" altLang="hu-HU" sz="2400" b="0" i="0" u="none" strike="noStrike" kern="1200" cap="none" spc="0" normalizeH="0" baseline="0" noProof="0" smtClean="0">
                <a:ln>
                  <a:noFill/>
                </a:ln>
                <a:solidFill>
                  <a:srgbClr val="AC4600"/>
                </a:solidFill>
                <a:effectLst/>
                <a:uLnTx/>
                <a:uFillTx/>
                <a:latin typeface="Arial"/>
                <a:ea typeface="+mn-ea"/>
                <a:cs typeface="+mn-cs"/>
              </a:rPr>
              <a:t>)) is </a:t>
            </a:r>
            <a:br>
              <a:rPr kumimoji="0" lang="en-US" altLang="hu-HU" sz="2400" b="0" i="0" u="none" strike="noStrike" kern="1200" cap="none" spc="0" normalizeH="0" baseline="0" noProof="0" smtClean="0">
                <a:ln>
                  <a:noFill/>
                </a:ln>
                <a:solidFill>
                  <a:srgbClr val="AC4600"/>
                </a:solidFill>
                <a:effectLst/>
                <a:uLnTx/>
                <a:uFillTx/>
                <a:latin typeface="Arial"/>
                <a:ea typeface="+mn-ea"/>
                <a:cs typeface="+mn-cs"/>
              </a:rPr>
            </a:br>
            <a:r>
              <a:rPr kumimoji="0" lang="en-US" altLang="hu-HU" sz="2400" b="0" i="0" u="none" strike="noStrike" kern="1200" cap="none" spc="0" normalizeH="0" baseline="0" noProof="0" smtClean="0">
                <a:ln>
                  <a:noFill/>
                </a:ln>
                <a:solidFill>
                  <a:srgbClr val="AC4600"/>
                </a:solidFill>
                <a:effectLst/>
                <a:uLnTx/>
                <a:uFillTx/>
                <a:latin typeface="Arial"/>
                <a:ea typeface="+mn-ea"/>
                <a:cs typeface="+mn-cs"/>
              </a:rPr>
              <a:t>the highest point on </a:t>
            </a:r>
            <a:br>
              <a:rPr kumimoji="0" lang="en-US" altLang="hu-HU" sz="2400" b="0" i="0" u="none" strike="noStrike" kern="1200" cap="none" spc="0" normalizeH="0" baseline="0" noProof="0" smtClean="0">
                <a:ln>
                  <a:noFill/>
                </a:ln>
                <a:solidFill>
                  <a:srgbClr val="AC4600"/>
                </a:solidFill>
                <a:effectLst/>
                <a:uLnTx/>
                <a:uFillTx/>
                <a:latin typeface="Arial"/>
                <a:ea typeface="+mn-ea"/>
                <a:cs typeface="+mn-cs"/>
              </a:rPr>
            </a:br>
            <a:r>
              <a:rPr kumimoji="0" lang="en-US" altLang="hu-HU" sz="2400" b="0" i="0" u="none" strike="noStrike" kern="1200" cap="none" spc="0" normalizeH="0" baseline="0" noProof="0" smtClean="0">
                <a:ln>
                  <a:noFill/>
                </a:ln>
                <a:solidFill>
                  <a:srgbClr val="AC4600"/>
                </a:solidFill>
                <a:effectLst/>
                <a:uLnTx/>
                <a:uFillTx/>
                <a:latin typeface="Arial"/>
                <a:ea typeface="+mn-ea"/>
                <a:cs typeface="+mn-cs"/>
              </a:rPr>
              <a:t>the graph and (</a:t>
            </a:r>
            <a:r>
              <a:rPr kumimoji="0" lang="en-US" altLang="hu-HU" sz="2400" b="0" i="1" u="none" strike="noStrike" kern="1200" cap="none" spc="0" normalizeH="0" baseline="0" noProof="0" smtClean="0">
                <a:ln>
                  <a:noFill/>
                </a:ln>
                <a:solidFill>
                  <a:srgbClr val="AC4600"/>
                </a:solidFill>
                <a:effectLst/>
                <a:uLnTx/>
                <a:uFillTx/>
                <a:latin typeface="Arial"/>
                <a:ea typeface="+mn-ea"/>
                <a:cs typeface="+mn-cs"/>
              </a:rPr>
              <a:t>a</a:t>
            </a:r>
            <a:r>
              <a:rPr kumimoji="0" lang="en-US" altLang="hu-HU" sz="2400" b="0" i="0" u="none" strike="noStrike" kern="1200" cap="none" spc="0" normalizeH="0" baseline="0" noProof="0" smtClean="0">
                <a:ln>
                  <a:noFill/>
                </a:ln>
                <a:solidFill>
                  <a:srgbClr val="AC4600"/>
                </a:solidFill>
                <a:effectLst/>
                <a:uLnTx/>
                <a:uFillTx/>
                <a:latin typeface="Arial"/>
                <a:ea typeface="+mn-ea"/>
                <a:cs typeface="+mn-cs"/>
              </a:rPr>
              <a:t>, </a:t>
            </a:r>
            <a:r>
              <a:rPr kumimoji="0" lang="en-US" altLang="hu-HU" sz="2400" b="0" i="1" u="none" strike="noStrike" kern="1200" cap="none" spc="0" normalizeH="0" baseline="0" noProof="0" smtClean="0">
                <a:ln>
                  <a:noFill/>
                </a:ln>
                <a:solidFill>
                  <a:srgbClr val="AC4600"/>
                </a:solidFill>
                <a:effectLst/>
                <a:uLnTx/>
                <a:uFillTx/>
                <a:latin typeface="Arial"/>
                <a:ea typeface="+mn-ea"/>
                <a:cs typeface="+mn-cs"/>
              </a:rPr>
              <a:t>f</a:t>
            </a:r>
            <a:r>
              <a:rPr kumimoji="0" lang="en-US" altLang="hu-HU" sz="2400" b="0" i="0" u="none" strike="noStrike" kern="1200" cap="none" spc="0" normalizeH="0" baseline="0" noProof="0" smtClean="0">
                <a:ln>
                  <a:noFill/>
                </a:ln>
                <a:solidFill>
                  <a:srgbClr val="AC4600"/>
                </a:solidFill>
                <a:effectLst/>
                <a:uLnTx/>
                <a:uFillTx/>
                <a:latin typeface="Arial"/>
                <a:ea typeface="+mn-ea"/>
                <a:cs typeface="+mn-cs"/>
              </a:rPr>
              <a:t>(a)) </a:t>
            </a:r>
            <a:br>
              <a:rPr kumimoji="0" lang="en-US" altLang="hu-HU" sz="2400" b="0" i="0" u="none" strike="noStrike" kern="1200" cap="none" spc="0" normalizeH="0" baseline="0" noProof="0" smtClean="0">
                <a:ln>
                  <a:noFill/>
                </a:ln>
                <a:solidFill>
                  <a:srgbClr val="AC4600"/>
                </a:solidFill>
                <a:effectLst/>
                <a:uLnTx/>
                <a:uFillTx/>
                <a:latin typeface="Arial"/>
                <a:ea typeface="+mn-ea"/>
                <a:cs typeface="+mn-cs"/>
              </a:rPr>
            </a:br>
            <a:r>
              <a:rPr kumimoji="0" lang="en-US" altLang="hu-HU" sz="2400" b="0" i="0" u="none" strike="noStrike" kern="1200" cap="none" spc="0" normalizeH="0" baseline="0" noProof="0" smtClean="0">
                <a:ln>
                  <a:noFill/>
                </a:ln>
                <a:solidFill>
                  <a:srgbClr val="AC4600"/>
                </a:solidFill>
                <a:effectLst/>
                <a:uLnTx/>
                <a:uFillTx/>
                <a:latin typeface="Arial"/>
                <a:ea typeface="+mn-ea"/>
                <a:cs typeface="+mn-cs"/>
              </a:rPr>
              <a:t>is the lowest point.</a:t>
            </a:r>
          </a:p>
        </p:txBody>
      </p:sp>
      <p:sp>
        <p:nvSpPr>
          <p:cNvPr id="4" name="Rectangle 5"/>
          <p:cNvSpPr>
            <a:spLocks noChangeArrowheads="1"/>
          </p:cNvSpPr>
          <p:nvPr/>
        </p:nvSpPr>
        <p:spPr bwMode="auto">
          <a:xfrm>
            <a:off x="4646613" y="3276600"/>
            <a:ext cx="4278312" cy="3362325"/>
          </a:xfrm>
          <a:prstGeom prst="rect">
            <a:avLst/>
          </a:prstGeom>
          <a:noFill/>
          <a:ln w="9525">
            <a:solidFill>
              <a:srgbClr val="E45C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altLang="hu-HU" sz="1800" b="0" i="0" u="none" strike="noStrike" kern="0" cap="none" spc="0" normalizeH="0" baseline="0" noProof="0" smtClean="0">
              <a:ln>
                <a:noFill/>
              </a:ln>
              <a:solidFill>
                <a:srgbClr val="000000"/>
              </a:solidFill>
              <a:effectLst/>
              <a:uLnTx/>
              <a:uFillTx/>
              <a:latin typeface="Arial" panose="020B0604020202020204" pitchFamily="34" charset="0"/>
            </a:endParaRPr>
          </a:p>
        </p:txBody>
      </p:sp>
      <p:pic>
        <p:nvPicPr>
          <p:cNvPr id="5" name="Picture 7" descr="0401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41863" y="3371850"/>
            <a:ext cx="4087812" cy="317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6860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609600" y="371475"/>
            <a:ext cx="5791200"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E45C00"/>
                </a:solidFill>
                <a:latin typeface="+mj-lt"/>
                <a:ea typeface="+mj-ea"/>
                <a:cs typeface="+mj-cs"/>
              </a:defRPr>
            </a:lvl1pPr>
            <a:lvl2pPr algn="l" rtl="0" eaLnBrk="0" fontAlgn="base" hangingPunct="0">
              <a:spcBef>
                <a:spcPct val="0"/>
              </a:spcBef>
              <a:spcAft>
                <a:spcPct val="0"/>
              </a:spcAft>
              <a:defRPr sz="2400" b="1">
                <a:solidFill>
                  <a:srgbClr val="E45C00"/>
                </a:solidFill>
                <a:latin typeface="Arial" panose="020B0604020202020204" pitchFamily="34" charset="0"/>
              </a:defRPr>
            </a:lvl2pPr>
            <a:lvl3pPr algn="l" rtl="0" eaLnBrk="0" fontAlgn="base" hangingPunct="0">
              <a:spcBef>
                <a:spcPct val="0"/>
              </a:spcBef>
              <a:spcAft>
                <a:spcPct val="0"/>
              </a:spcAft>
              <a:defRPr sz="2400" b="1">
                <a:solidFill>
                  <a:srgbClr val="E45C00"/>
                </a:solidFill>
                <a:latin typeface="Arial" panose="020B0604020202020204" pitchFamily="34" charset="0"/>
              </a:defRPr>
            </a:lvl3pPr>
            <a:lvl4pPr algn="l" rtl="0" eaLnBrk="0" fontAlgn="base" hangingPunct="0">
              <a:spcBef>
                <a:spcPct val="0"/>
              </a:spcBef>
              <a:spcAft>
                <a:spcPct val="0"/>
              </a:spcAft>
              <a:defRPr sz="2400" b="1">
                <a:solidFill>
                  <a:srgbClr val="E45C00"/>
                </a:solidFill>
                <a:latin typeface="Arial" panose="020B0604020202020204" pitchFamily="34" charset="0"/>
              </a:defRPr>
            </a:lvl4pPr>
            <a:lvl5pPr algn="l" rtl="0" eaLnBrk="0" fontAlgn="base" hangingPunct="0">
              <a:spcBef>
                <a:spcPct val="0"/>
              </a:spcBef>
              <a:spcAft>
                <a:spcPct val="0"/>
              </a:spcAft>
              <a:defRPr sz="2400" b="1">
                <a:solidFill>
                  <a:srgbClr val="E45C00"/>
                </a:solidFill>
                <a:latin typeface="Arial" panose="020B0604020202020204" pitchFamily="34" charset="0"/>
              </a:defRPr>
            </a:lvl5pPr>
            <a:lvl6pPr marL="457200" algn="l" rtl="0" fontAlgn="base">
              <a:spcBef>
                <a:spcPct val="0"/>
              </a:spcBef>
              <a:spcAft>
                <a:spcPct val="0"/>
              </a:spcAft>
              <a:defRPr sz="2400" b="1">
                <a:solidFill>
                  <a:srgbClr val="E45C00"/>
                </a:solidFill>
                <a:latin typeface="Arial" panose="020B0604020202020204" pitchFamily="34" charset="0"/>
              </a:defRPr>
            </a:lvl6pPr>
            <a:lvl7pPr marL="914400" algn="l" rtl="0" fontAlgn="base">
              <a:spcBef>
                <a:spcPct val="0"/>
              </a:spcBef>
              <a:spcAft>
                <a:spcPct val="0"/>
              </a:spcAft>
              <a:defRPr sz="2400" b="1">
                <a:solidFill>
                  <a:srgbClr val="E45C00"/>
                </a:solidFill>
                <a:latin typeface="Arial" panose="020B0604020202020204" pitchFamily="34" charset="0"/>
              </a:defRPr>
            </a:lvl7pPr>
            <a:lvl8pPr marL="1371600" algn="l" rtl="0" fontAlgn="base">
              <a:spcBef>
                <a:spcPct val="0"/>
              </a:spcBef>
              <a:spcAft>
                <a:spcPct val="0"/>
              </a:spcAft>
              <a:defRPr sz="2400" b="1">
                <a:solidFill>
                  <a:srgbClr val="E45C00"/>
                </a:solidFill>
                <a:latin typeface="Arial" panose="020B0604020202020204" pitchFamily="34" charset="0"/>
              </a:defRPr>
            </a:lvl8pPr>
            <a:lvl9pPr marL="1828800" algn="l" rtl="0" fontAlgn="base">
              <a:spcBef>
                <a:spcPct val="0"/>
              </a:spcBef>
              <a:spcAft>
                <a:spcPct val="0"/>
              </a:spcAft>
              <a:defRPr sz="2400" b="1">
                <a:solidFill>
                  <a:srgbClr val="E45C00"/>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hu-HU" sz="2400" b="1" i="0" u="none" strike="noStrike" kern="1200" cap="none" spc="0" normalizeH="0" baseline="0" noProof="0" smtClean="0">
                <a:ln>
                  <a:noFill/>
                </a:ln>
                <a:solidFill>
                  <a:srgbClr val="E45C00"/>
                </a:solidFill>
                <a:effectLst/>
                <a:uLnTx/>
                <a:uFillTx/>
                <a:latin typeface="Arial"/>
                <a:ea typeface="+mj-ea"/>
                <a:cs typeface="+mj-cs"/>
              </a:rPr>
              <a:t>LOCAL MAXIMUM VALUE</a:t>
            </a:r>
          </a:p>
        </p:txBody>
      </p:sp>
      <p:sp>
        <p:nvSpPr>
          <p:cNvPr id="3" name="Rectangle 3"/>
          <p:cNvSpPr txBox="1">
            <a:spLocks noChangeArrowheads="1"/>
          </p:cNvSpPr>
          <p:nvPr/>
        </p:nvSpPr>
        <p:spPr bwMode="auto">
          <a:xfrm>
            <a:off x="585788" y="874713"/>
            <a:ext cx="8572500" cy="5865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indent="3175" algn="l" rtl="0" eaLnBrk="0" fontAlgn="base" hangingPunct="0">
              <a:lnSpc>
                <a:spcPct val="130000"/>
              </a:lnSpc>
              <a:spcBef>
                <a:spcPct val="20000"/>
              </a:spcBef>
              <a:spcAft>
                <a:spcPct val="0"/>
              </a:spcAft>
              <a:defRPr sz="3200" kern="1200">
                <a:solidFill>
                  <a:srgbClr val="800000"/>
                </a:solidFill>
                <a:latin typeface="+mn-lt"/>
                <a:ea typeface="+mn-ea"/>
                <a:cs typeface="+mn-cs"/>
              </a:defRPr>
            </a:lvl1pPr>
            <a:lvl2pPr marL="741363" indent="-284163" algn="l" rtl="0" eaLnBrk="0" fontAlgn="base" hangingPunct="0">
              <a:spcBef>
                <a:spcPct val="20000"/>
              </a:spcBef>
              <a:spcAft>
                <a:spcPct val="0"/>
              </a:spcAft>
              <a:buFont typeface="Wingdings" panose="05000000000000000000" pitchFamily="2" charset="2"/>
              <a:buChar char="§"/>
              <a:defRPr sz="2800" kern="1200">
                <a:solidFill>
                  <a:srgbClr val="AC4600"/>
                </a:solidFill>
                <a:latin typeface="+mn-lt"/>
                <a:ea typeface="+mn-ea"/>
                <a:cs typeface="+mn-cs"/>
              </a:defRPr>
            </a:lvl2pPr>
            <a:lvl3pPr marL="1431925" indent="-228600" algn="l" rtl="0" eaLnBrk="0" fontAlgn="base" hangingPunct="0">
              <a:spcBef>
                <a:spcPct val="20000"/>
              </a:spcBef>
              <a:spcAft>
                <a:spcPct val="0"/>
              </a:spcAft>
              <a:defRPr sz="2800" kern="1200">
                <a:solidFill>
                  <a:srgbClr val="AC4600"/>
                </a:solidFill>
                <a:latin typeface="+mn-lt"/>
                <a:ea typeface="+mn-ea"/>
                <a:cs typeface="+mn-cs"/>
              </a:defRPr>
            </a:lvl3pPr>
            <a:lvl4pPr marL="1774825"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117725"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3175" algn="l" defTabSz="914400" rtl="0" eaLnBrk="1" fontAlgn="base" latinLnBrk="0" hangingPunct="1">
              <a:lnSpc>
                <a:spcPct val="130000"/>
              </a:lnSpc>
              <a:spcBef>
                <a:spcPct val="20000"/>
              </a:spcBef>
              <a:spcAft>
                <a:spcPct val="0"/>
              </a:spcAft>
              <a:buClrTx/>
              <a:buSzTx/>
              <a:buFontTx/>
              <a:buNone/>
              <a:tabLst/>
              <a:defRPr/>
            </a:pPr>
            <a:r>
              <a:rPr kumimoji="0" lang="en-US" altLang="hu-HU" sz="3200" b="0" i="0" u="none" strike="noStrike" kern="1200" cap="none" spc="0" normalizeH="0" baseline="0" noProof="0" smtClean="0">
                <a:ln>
                  <a:noFill/>
                </a:ln>
                <a:solidFill>
                  <a:srgbClr val="800000"/>
                </a:solidFill>
                <a:effectLst/>
                <a:uLnTx/>
                <a:uFillTx/>
                <a:latin typeface="Arial"/>
                <a:ea typeface="+mn-ea"/>
                <a:cs typeface="+mn-cs"/>
              </a:rPr>
              <a:t>If we consider only values of </a:t>
            </a:r>
            <a:r>
              <a:rPr kumimoji="0" lang="en-US" altLang="hu-HU" sz="3200" b="0" i="1" u="none" strike="noStrike" kern="1200" cap="none" spc="0" normalizeH="0" baseline="0" noProof="0" smtClean="0">
                <a:ln>
                  <a:noFill/>
                </a:ln>
                <a:solidFill>
                  <a:srgbClr val="800000"/>
                </a:solidFill>
                <a:effectLst/>
                <a:uLnTx/>
                <a:uFillTx/>
                <a:latin typeface="Arial"/>
                <a:ea typeface="+mn-ea"/>
                <a:cs typeface="+mn-cs"/>
              </a:rPr>
              <a:t>x</a:t>
            </a:r>
            <a:r>
              <a:rPr kumimoji="0" lang="en-US" altLang="hu-HU" sz="3200" b="0" i="0" u="none" strike="noStrike" kern="1200" cap="none" spc="0" normalizeH="0" baseline="0" noProof="0" smtClean="0">
                <a:ln>
                  <a:noFill/>
                </a:ln>
                <a:solidFill>
                  <a:srgbClr val="800000"/>
                </a:solidFill>
                <a:effectLst/>
                <a:uLnTx/>
                <a:uFillTx/>
                <a:latin typeface="Arial"/>
                <a:ea typeface="+mn-ea"/>
                <a:cs typeface="+mn-cs"/>
              </a:rPr>
              <a:t> near </a:t>
            </a:r>
            <a:r>
              <a:rPr kumimoji="0" lang="en-US" altLang="hu-HU" sz="3200" b="0" i="1" u="none" strike="noStrike" kern="1200" cap="none" spc="0" normalizeH="0" baseline="0" noProof="0" smtClean="0">
                <a:ln>
                  <a:noFill/>
                </a:ln>
                <a:solidFill>
                  <a:srgbClr val="800000"/>
                </a:solidFill>
                <a:effectLst/>
                <a:uLnTx/>
                <a:uFillTx/>
                <a:latin typeface="Arial"/>
                <a:ea typeface="+mn-ea"/>
                <a:cs typeface="+mn-cs"/>
              </a:rPr>
              <a:t>b</a:t>
            </a:r>
            <a:r>
              <a:rPr kumimoji="0" lang="en-US" altLang="hu-HU" sz="3200" b="0" i="0" u="none" strike="noStrike" kern="1200" cap="none" spc="0" normalizeH="0" baseline="0" noProof="0" smtClean="0">
                <a:ln>
                  <a:noFill/>
                </a:ln>
                <a:solidFill>
                  <a:srgbClr val="800000"/>
                </a:solidFill>
                <a:effectLst/>
                <a:uLnTx/>
                <a:uFillTx/>
                <a:latin typeface="Arial"/>
                <a:ea typeface="+mn-ea"/>
                <a:cs typeface="+mn-cs"/>
              </a:rPr>
              <a:t>—for</a:t>
            </a:r>
            <a:r>
              <a:rPr kumimoji="0" lang="en-US" altLang="hu-HU" sz="3200" b="0" i="1" u="none" strike="noStrike" kern="1200" cap="none" spc="0" normalizeH="0" baseline="0" noProof="0" smtClean="0">
                <a:ln>
                  <a:noFill/>
                </a:ln>
                <a:solidFill>
                  <a:srgbClr val="800000"/>
                </a:solidFill>
                <a:effectLst/>
                <a:uLnTx/>
                <a:uFillTx/>
                <a:latin typeface="Arial"/>
                <a:ea typeface="+mn-ea"/>
                <a:cs typeface="+mn-cs"/>
              </a:rPr>
              <a:t> </a:t>
            </a:r>
            <a:r>
              <a:rPr kumimoji="0" lang="en-US" altLang="hu-HU" sz="3200" b="0" i="0" u="none" strike="noStrike" kern="1200" cap="none" spc="0" normalizeH="0" baseline="0" noProof="0" smtClean="0">
                <a:ln>
                  <a:noFill/>
                </a:ln>
                <a:solidFill>
                  <a:srgbClr val="800000"/>
                </a:solidFill>
                <a:effectLst/>
                <a:uLnTx/>
                <a:uFillTx/>
                <a:latin typeface="Arial"/>
                <a:ea typeface="+mn-ea"/>
                <a:cs typeface="+mn-cs"/>
              </a:rPr>
              <a:t>instance</a:t>
            </a:r>
            <a:r>
              <a:rPr kumimoji="0" lang="en-US" altLang="hu-HU" sz="3200" b="0" i="1" u="none" strike="noStrike" kern="1200" cap="none" spc="0" normalizeH="0" baseline="0" noProof="0" smtClean="0">
                <a:ln>
                  <a:noFill/>
                </a:ln>
                <a:solidFill>
                  <a:srgbClr val="800000"/>
                </a:solidFill>
                <a:effectLst/>
                <a:uLnTx/>
                <a:uFillTx/>
                <a:latin typeface="Arial"/>
                <a:ea typeface="+mn-ea"/>
                <a:cs typeface="+mn-cs"/>
              </a:rPr>
              <a:t>, </a:t>
            </a:r>
            <a:r>
              <a:rPr kumimoji="0" lang="en-US" altLang="hu-HU" sz="3200" b="0" i="0" u="none" strike="noStrike" kern="1200" cap="none" spc="0" normalizeH="0" baseline="0" noProof="0" smtClean="0">
                <a:ln>
                  <a:noFill/>
                </a:ln>
                <a:solidFill>
                  <a:srgbClr val="800000"/>
                </a:solidFill>
                <a:effectLst/>
                <a:uLnTx/>
                <a:uFillTx/>
                <a:latin typeface="Arial"/>
                <a:ea typeface="+mn-ea"/>
                <a:cs typeface="+mn-cs"/>
              </a:rPr>
              <a:t>if</a:t>
            </a:r>
            <a:r>
              <a:rPr kumimoji="0" lang="en-US" altLang="hu-HU" sz="3200" b="0" i="1" u="none" strike="noStrike" kern="1200" cap="none" spc="0" normalizeH="0" baseline="0" noProof="0" smtClean="0">
                <a:ln>
                  <a:noFill/>
                </a:ln>
                <a:solidFill>
                  <a:srgbClr val="800000"/>
                </a:solidFill>
                <a:effectLst/>
                <a:uLnTx/>
                <a:uFillTx/>
                <a:latin typeface="Arial"/>
                <a:ea typeface="+mn-ea"/>
                <a:cs typeface="+mn-cs"/>
              </a:rPr>
              <a:t> </a:t>
            </a:r>
            <a:r>
              <a:rPr kumimoji="0" lang="en-US" altLang="hu-HU" sz="3200" b="0" i="0" u="none" strike="noStrike" kern="1200" cap="none" spc="0" normalizeH="0" baseline="0" noProof="0" smtClean="0">
                <a:ln>
                  <a:noFill/>
                </a:ln>
                <a:solidFill>
                  <a:srgbClr val="800000"/>
                </a:solidFill>
                <a:effectLst/>
                <a:uLnTx/>
                <a:uFillTx/>
                <a:latin typeface="Arial"/>
                <a:ea typeface="+mn-ea"/>
                <a:cs typeface="+mn-cs"/>
              </a:rPr>
              <a:t>we restrict our attention to the interval (</a:t>
            </a:r>
            <a:r>
              <a:rPr kumimoji="0" lang="en-US" altLang="hu-HU" sz="3200" b="0" i="1" u="none" strike="noStrike" kern="1200" cap="none" spc="0" normalizeH="0" baseline="0" noProof="0" smtClean="0">
                <a:ln>
                  <a:noFill/>
                </a:ln>
                <a:solidFill>
                  <a:srgbClr val="800000"/>
                </a:solidFill>
                <a:effectLst/>
                <a:uLnTx/>
                <a:uFillTx/>
                <a:latin typeface="Arial"/>
                <a:ea typeface="+mn-ea"/>
                <a:cs typeface="+mn-cs"/>
              </a:rPr>
              <a:t>a</a:t>
            </a:r>
            <a:r>
              <a:rPr kumimoji="0" lang="en-US" altLang="hu-HU" sz="3200" b="0" i="0" u="none" strike="noStrike" kern="1200" cap="none" spc="0" normalizeH="0" baseline="0" noProof="0" smtClean="0">
                <a:ln>
                  <a:noFill/>
                </a:ln>
                <a:solidFill>
                  <a:srgbClr val="800000"/>
                </a:solidFill>
                <a:effectLst/>
                <a:uLnTx/>
                <a:uFillTx/>
                <a:latin typeface="Arial"/>
                <a:ea typeface="+mn-ea"/>
                <a:cs typeface="+mn-cs"/>
              </a:rPr>
              <a:t>, </a:t>
            </a:r>
            <a:r>
              <a:rPr kumimoji="0" lang="en-US" altLang="hu-HU" sz="3200" b="0" i="1" u="none" strike="noStrike" kern="1200" cap="none" spc="0" normalizeH="0" baseline="0" noProof="0" smtClean="0">
                <a:ln>
                  <a:noFill/>
                </a:ln>
                <a:solidFill>
                  <a:srgbClr val="800000"/>
                </a:solidFill>
                <a:effectLst/>
                <a:uLnTx/>
                <a:uFillTx/>
                <a:latin typeface="Arial"/>
                <a:ea typeface="+mn-ea"/>
                <a:cs typeface="+mn-cs"/>
              </a:rPr>
              <a:t>c</a:t>
            </a:r>
            <a:r>
              <a:rPr kumimoji="0" lang="en-US" altLang="hu-HU" sz="3200" b="0" i="0" u="none" strike="noStrike" kern="1200" cap="none" spc="0" normalizeH="0" baseline="0" noProof="0" smtClean="0">
                <a:ln>
                  <a:noFill/>
                </a:ln>
                <a:solidFill>
                  <a:srgbClr val="800000"/>
                </a:solidFill>
                <a:effectLst/>
                <a:uLnTx/>
                <a:uFillTx/>
                <a:latin typeface="Arial"/>
                <a:ea typeface="+mn-ea"/>
                <a:cs typeface="+mn-cs"/>
              </a:rPr>
              <a:t>)—then </a:t>
            </a:r>
            <a:r>
              <a:rPr kumimoji="0" lang="en-US" altLang="hu-HU" sz="3200" b="0" i="1" u="none" strike="noStrike" kern="1200" cap="none" spc="0" normalizeH="0" baseline="0" noProof="0" smtClean="0">
                <a:ln>
                  <a:noFill/>
                </a:ln>
                <a:solidFill>
                  <a:srgbClr val="800000"/>
                </a:solidFill>
                <a:effectLst/>
                <a:uLnTx/>
                <a:uFillTx/>
                <a:latin typeface="Arial"/>
                <a:ea typeface="+mn-ea"/>
                <a:cs typeface="+mn-cs"/>
              </a:rPr>
              <a:t>f</a:t>
            </a:r>
            <a:r>
              <a:rPr kumimoji="0" lang="en-US" altLang="hu-HU" sz="3200" b="0" i="0" u="none" strike="noStrike" kern="1200" cap="none" spc="0" normalizeH="0" baseline="0" noProof="0" smtClean="0">
                <a:ln>
                  <a:noFill/>
                </a:ln>
                <a:solidFill>
                  <a:srgbClr val="800000"/>
                </a:solidFill>
                <a:effectLst/>
                <a:uLnTx/>
                <a:uFillTx/>
                <a:latin typeface="Arial"/>
                <a:ea typeface="+mn-ea"/>
                <a:cs typeface="+mn-cs"/>
              </a:rPr>
              <a:t>(</a:t>
            </a:r>
            <a:r>
              <a:rPr kumimoji="0" lang="en-US" altLang="hu-HU" sz="3200" b="0" i="1" u="none" strike="noStrike" kern="1200" cap="none" spc="0" normalizeH="0" baseline="0" noProof="0" smtClean="0">
                <a:ln>
                  <a:noFill/>
                </a:ln>
                <a:solidFill>
                  <a:srgbClr val="800000"/>
                </a:solidFill>
                <a:effectLst/>
                <a:uLnTx/>
                <a:uFillTx/>
                <a:latin typeface="Arial"/>
                <a:ea typeface="+mn-ea"/>
                <a:cs typeface="+mn-cs"/>
              </a:rPr>
              <a:t>b</a:t>
            </a:r>
            <a:r>
              <a:rPr kumimoji="0" lang="en-US" altLang="hu-HU" sz="3200" b="0" i="0" u="none" strike="noStrike" kern="1200" cap="none" spc="0" normalizeH="0" baseline="0" noProof="0" smtClean="0">
                <a:ln>
                  <a:noFill/>
                </a:ln>
                <a:solidFill>
                  <a:srgbClr val="800000"/>
                </a:solidFill>
                <a:effectLst/>
                <a:uLnTx/>
                <a:uFillTx/>
                <a:latin typeface="Arial"/>
                <a:ea typeface="+mn-ea"/>
                <a:cs typeface="+mn-cs"/>
              </a:rPr>
              <a:t>) is the largest of those values of  </a:t>
            </a:r>
            <a:r>
              <a:rPr kumimoji="0" lang="en-US" altLang="hu-HU" sz="3200" b="0" i="1" u="none" strike="noStrike" kern="1200" cap="none" spc="0" normalizeH="0" baseline="0" noProof="0" smtClean="0">
                <a:ln>
                  <a:noFill/>
                </a:ln>
                <a:solidFill>
                  <a:srgbClr val="800000"/>
                </a:solidFill>
                <a:effectLst/>
                <a:uLnTx/>
                <a:uFillTx/>
                <a:latin typeface="Arial"/>
                <a:ea typeface="+mn-ea"/>
                <a:cs typeface="+mn-cs"/>
              </a:rPr>
              <a:t>f</a:t>
            </a:r>
            <a:r>
              <a:rPr kumimoji="0" lang="en-US" altLang="hu-HU" sz="3200" b="0" i="0" u="none" strike="noStrike" kern="1200" cap="none" spc="0" normalizeH="0" baseline="0" noProof="0" smtClean="0">
                <a:ln>
                  <a:noFill/>
                </a:ln>
                <a:solidFill>
                  <a:srgbClr val="800000"/>
                </a:solidFill>
                <a:effectLst/>
                <a:uLnTx/>
                <a:uFillTx/>
                <a:latin typeface="Arial"/>
                <a:ea typeface="+mn-ea"/>
                <a:cs typeface="+mn-cs"/>
              </a:rPr>
              <a:t>(</a:t>
            </a:r>
            <a:r>
              <a:rPr kumimoji="0" lang="en-US" altLang="hu-HU" sz="3200" b="0" i="1" u="none" strike="noStrike" kern="1200" cap="none" spc="0" normalizeH="0" baseline="0" noProof="0" smtClean="0">
                <a:ln>
                  <a:noFill/>
                </a:ln>
                <a:solidFill>
                  <a:srgbClr val="800000"/>
                </a:solidFill>
                <a:effectLst/>
                <a:uLnTx/>
                <a:uFillTx/>
                <a:latin typeface="Arial"/>
                <a:ea typeface="+mn-ea"/>
                <a:cs typeface="+mn-cs"/>
              </a:rPr>
              <a:t>x</a:t>
            </a:r>
            <a:r>
              <a:rPr kumimoji="0" lang="en-US" altLang="hu-HU" sz="3200" b="0" i="0" u="none" strike="noStrike" kern="1200" cap="none" spc="0" normalizeH="0" baseline="0" noProof="0" smtClean="0">
                <a:ln>
                  <a:noFill/>
                </a:ln>
                <a:solidFill>
                  <a:srgbClr val="800000"/>
                </a:solidFill>
                <a:effectLst/>
                <a:uLnTx/>
                <a:uFillTx/>
                <a:latin typeface="Arial"/>
                <a:ea typeface="+mn-ea"/>
                <a:cs typeface="+mn-cs"/>
              </a:rPr>
              <a:t>).</a:t>
            </a:r>
          </a:p>
          <a:p>
            <a:pPr marL="741363" marR="0" lvl="1" indent="-284163"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endParaRPr kumimoji="0" lang="en-US" altLang="hu-HU" sz="2600" b="0" i="0" u="none" strike="noStrike" kern="1200" cap="none" spc="0" normalizeH="0" baseline="0" noProof="0" smtClean="0">
              <a:ln>
                <a:noFill/>
              </a:ln>
              <a:solidFill>
                <a:srgbClr val="AC4600"/>
              </a:solidFill>
              <a:effectLst/>
              <a:uLnTx/>
              <a:uFillTx/>
              <a:latin typeface="Arial"/>
              <a:ea typeface="+mn-ea"/>
              <a:cs typeface="+mn-cs"/>
            </a:endParaRPr>
          </a:p>
          <a:p>
            <a:pPr marL="741363" marR="0" lvl="1" indent="-284163"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n-US" altLang="hu-HU" sz="2600" b="0" i="0" u="none" strike="noStrike" kern="1200" cap="none" spc="0" normalizeH="0" baseline="0" noProof="0" smtClean="0">
                <a:ln>
                  <a:noFill/>
                </a:ln>
                <a:solidFill>
                  <a:srgbClr val="AC4600"/>
                </a:solidFill>
                <a:effectLst/>
                <a:uLnTx/>
                <a:uFillTx/>
                <a:latin typeface="Arial"/>
                <a:ea typeface="+mn-ea"/>
                <a:cs typeface="+mn-cs"/>
              </a:rPr>
              <a:t>It is called a local </a:t>
            </a:r>
            <a:br>
              <a:rPr kumimoji="0" lang="en-US" altLang="hu-HU" sz="2600" b="0" i="0" u="none" strike="noStrike" kern="1200" cap="none" spc="0" normalizeH="0" baseline="0" noProof="0" smtClean="0">
                <a:ln>
                  <a:noFill/>
                </a:ln>
                <a:solidFill>
                  <a:srgbClr val="AC4600"/>
                </a:solidFill>
                <a:effectLst/>
                <a:uLnTx/>
                <a:uFillTx/>
                <a:latin typeface="Arial"/>
                <a:ea typeface="+mn-ea"/>
                <a:cs typeface="+mn-cs"/>
              </a:rPr>
            </a:br>
            <a:r>
              <a:rPr kumimoji="0" lang="en-US" altLang="hu-HU" sz="2600" b="0" i="0" u="none" strike="noStrike" kern="1200" cap="none" spc="0" normalizeH="0" baseline="0" noProof="0" smtClean="0">
                <a:ln>
                  <a:noFill/>
                </a:ln>
                <a:solidFill>
                  <a:srgbClr val="AC4600"/>
                </a:solidFill>
                <a:effectLst/>
                <a:uLnTx/>
                <a:uFillTx/>
                <a:latin typeface="Arial"/>
                <a:ea typeface="+mn-ea"/>
                <a:cs typeface="+mn-cs"/>
              </a:rPr>
              <a:t>maximum</a:t>
            </a:r>
            <a:r>
              <a:rPr kumimoji="0" lang="en-US" altLang="hu-HU" sz="2600" b="0" i="1" u="none" strike="noStrike" kern="1200" cap="none" spc="0" normalizeH="0" baseline="0" noProof="0" smtClean="0">
                <a:ln>
                  <a:noFill/>
                </a:ln>
                <a:solidFill>
                  <a:srgbClr val="AC4600"/>
                </a:solidFill>
                <a:effectLst/>
                <a:uLnTx/>
                <a:uFillTx/>
                <a:latin typeface="Arial"/>
                <a:ea typeface="+mn-ea"/>
                <a:cs typeface="+mn-cs"/>
              </a:rPr>
              <a:t> </a:t>
            </a:r>
            <a:r>
              <a:rPr kumimoji="0" lang="en-US" altLang="hu-HU" sz="2600" b="0" i="0" u="none" strike="noStrike" kern="1200" cap="none" spc="0" normalizeH="0" baseline="0" noProof="0" smtClean="0">
                <a:ln>
                  <a:noFill/>
                </a:ln>
                <a:solidFill>
                  <a:srgbClr val="AC4600"/>
                </a:solidFill>
                <a:effectLst/>
                <a:uLnTx/>
                <a:uFillTx/>
                <a:latin typeface="Arial"/>
                <a:ea typeface="+mn-ea"/>
                <a:cs typeface="+mn-cs"/>
              </a:rPr>
              <a:t>value</a:t>
            </a:r>
            <a:r>
              <a:rPr kumimoji="0" lang="en-US" altLang="hu-HU" sz="2600" b="0" i="1" u="none" strike="noStrike" kern="1200" cap="none" spc="0" normalizeH="0" baseline="0" noProof="0" smtClean="0">
                <a:ln>
                  <a:noFill/>
                </a:ln>
                <a:solidFill>
                  <a:srgbClr val="AC4600"/>
                </a:solidFill>
                <a:effectLst/>
                <a:uLnTx/>
                <a:uFillTx/>
                <a:latin typeface="Arial"/>
                <a:ea typeface="+mn-ea"/>
                <a:cs typeface="+mn-cs"/>
              </a:rPr>
              <a:t> </a:t>
            </a:r>
            <a:r>
              <a:rPr kumimoji="0" lang="en-US" altLang="hu-HU" sz="2600" b="0" i="0" u="none" strike="noStrike" kern="1200" cap="none" spc="0" normalizeH="0" baseline="0" noProof="0" smtClean="0">
                <a:ln>
                  <a:noFill/>
                </a:ln>
                <a:solidFill>
                  <a:srgbClr val="AC4600"/>
                </a:solidFill>
                <a:effectLst/>
                <a:uLnTx/>
                <a:uFillTx/>
                <a:latin typeface="Arial"/>
                <a:ea typeface="+mn-ea"/>
                <a:cs typeface="+mn-cs"/>
              </a:rPr>
              <a:t>of </a:t>
            </a:r>
            <a:r>
              <a:rPr kumimoji="0" lang="en-US" altLang="hu-HU" sz="2600" b="0" i="1" u="none" strike="noStrike" kern="1200" cap="none" spc="0" normalizeH="0" baseline="0" noProof="0" smtClean="0">
                <a:ln>
                  <a:noFill/>
                </a:ln>
                <a:solidFill>
                  <a:srgbClr val="AC4600"/>
                </a:solidFill>
                <a:effectLst/>
                <a:uLnTx/>
                <a:uFillTx/>
                <a:latin typeface="Arial"/>
                <a:ea typeface="+mn-ea"/>
                <a:cs typeface="+mn-cs"/>
              </a:rPr>
              <a:t>f</a:t>
            </a:r>
            <a:r>
              <a:rPr kumimoji="0" lang="en-US" altLang="hu-HU" sz="2600" b="0" i="0" u="none" strike="noStrike" kern="1200" cap="none" spc="0" normalizeH="0" baseline="0" noProof="0" smtClean="0">
                <a:ln>
                  <a:noFill/>
                </a:ln>
                <a:solidFill>
                  <a:srgbClr val="AC4600"/>
                </a:solidFill>
                <a:effectLst/>
                <a:uLnTx/>
                <a:uFillTx/>
                <a:latin typeface="Arial"/>
                <a:ea typeface="+mn-ea"/>
                <a:cs typeface="+mn-cs"/>
              </a:rPr>
              <a:t>. </a:t>
            </a:r>
          </a:p>
        </p:txBody>
      </p:sp>
      <p:sp>
        <p:nvSpPr>
          <p:cNvPr id="4" name="Rectangle 13"/>
          <p:cNvSpPr>
            <a:spLocks noChangeArrowheads="1"/>
          </p:cNvSpPr>
          <p:nvPr/>
        </p:nvSpPr>
        <p:spPr bwMode="auto">
          <a:xfrm>
            <a:off x="4646613" y="3276600"/>
            <a:ext cx="4278312" cy="3362325"/>
          </a:xfrm>
          <a:prstGeom prst="rect">
            <a:avLst/>
          </a:prstGeom>
          <a:noFill/>
          <a:ln w="9525">
            <a:solidFill>
              <a:srgbClr val="E45C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altLang="hu-HU" sz="1800" b="0" i="0" u="none" strike="noStrike" kern="0" cap="none" spc="0" normalizeH="0" baseline="0" noProof="0" smtClean="0">
              <a:ln>
                <a:noFill/>
              </a:ln>
              <a:solidFill>
                <a:srgbClr val="000000"/>
              </a:solidFill>
              <a:effectLst/>
              <a:uLnTx/>
              <a:uFillTx/>
              <a:latin typeface="Arial" panose="020B0604020202020204" pitchFamily="34" charset="0"/>
            </a:endParaRPr>
          </a:p>
        </p:txBody>
      </p:sp>
      <p:pic>
        <p:nvPicPr>
          <p:cNvPr id="5" name="Picture 14" descr="0401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41863" y="3371850"/>
            <a:ext cx="4087812" cy="317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174203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571500" y="874713"/>
            <a:ext cx="8572500" cy="5865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indent="3175" algn="l" rtl="0" eaLnBrk="0" fontAlgn="base" hangingPunct="0">
              <a:lnSpc>
                <a:spcPct val="130000"/>
              </a:lnSpc>
              <a:spcBef>
                <a:spcPct val="20000"/>
              </a:spcBef>
              <a:spcAft>
                <a:spcPct val="0"/>
              </a:spcAft>
              <a:defRPr sz="3200" kern="1200">
                <a:solidFill>
                  <a:srgbClr val="800000"/>
                </a:solidFill>
                <a:latin typeface="+mn-lt"/>
                <a:ea typeface="+mn-ea"/>
                <a:cs typeface="+mn-cs"/>
              </a:defRPr>
            </a:lvl1pPr>
            <a:lvl2pPr marL="741363" indent="-284163" algn="l" rtl="0" eaLnBrk="0" fontAlgn="base" hangingPunct="0">
              <a:spcBef>
                <a:spcPct val="20000"/>
              </a:spcBef>
              <a:spcAft>
                <a:spcPct val="0"/>
              </a:spcAft>
              <a:buFont typeface="Wingdings" panose="05000000000000000000" pitchFamily="2" charset="2"/>
              <a:buChar char="§"/>
              <a:defRPr sz="2800" kern="1200">
                <a:solidFill>
                  <a:srgbClr val="AC4600"/>
                </a:solidFill>
                <a:latin typeface="+mn-lt"/>
                <a:ea typeface="+mn-ea"/>
                <a:cs typeface="+mn-cs"/>
              </a:defRPr>
            </a:lvl2pPr>
            <a:lvl3pPr marL="1431925" indent="-228600" algn="l" rtl="0" eaLnBrk="0" fontAlgn="base" hangingPunct="0">
              <a:spcBef>
                <a:spcPct val="20000"/>
              </a:spcBef>
              <a:spcAft>
                <a:spcPct val="0"/>
              </a:spcAft>
              <a:defRPr sz="2800" kern="1200">
                <a:solidFill>
                  <a:srgbClr val="AC4600"/>
                </a:solidFill>
                <a:latin typeface="+mn-lt"/>
                <a:ea typeface="+mn-ea"/>
                <a:cs typeface="+mn-cs"/>
              </a:defRPr>
            </a:lvl3pPr>
            <a:lvl4pPr marL="1774825"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117725"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3175" algn="l" defTabSz="914400" rtl="0" eaLnBrk="1" fontAlgn="base" latinLnBrk="0" hangingPunct="1">
              <a:lnSpc>
                <a:spcPct val="130000"/>
              </a:lnSpc>
              <a:spcBef>
                <a:spcPct val="20000"/>
              </a:spcBef>
              <a:spcAft>
                <a:spcPct val="0"/>
              </a:spcAft>
              <a:buClrTx/>
              <a:buSzTx/>
              <a:buFontTx/>
              <a:buNone/>
              <a:tabLst/>
              <a:defRPr/>
            </a:pPr>
            <a:r>
              <a:rPr kumimoji="0" lang="en-US" altLang="hu-HU" sz="3200" b="0" i="0" u="none" strike="noStrike" kern="1200" cap="none" spc="0" normalizeH="0" baseline="0" noProof="0" smtClean="0">
                <a:ln>
                  <a:noFill/>
                </a:ln>
                <a:solidFill>
                  <a:srgbClr val="800000"/>
                </a:solidFill>
                <a:effectLst/>
                <a:uLnTx/>
                <a:uFillTx/>
                <a:latin typeface="Arial"/>
                <a:ea typeface="+mn-ea"/>
                <a:cs typeface="+mn-cs"/>
              </a:rPr>
              <a:t>Likewise, </a:t>
            </a:r>
            <a:r>
              <a:rPr kumimoji="0" lang="en-US" altLang="hu-HU" sz="3200" b="0" i="1" u="none" strike="noStrike" kern="1200" cap="none" spc="0" normalizeH="0" baseline="0" noProof="0" smtClean="0">
                <a:ln>
                  <a:noFill/>
                </a:ln>
                <a:solidFill>
                  <a:srgbClr val="800000"/>
                </a:solidFill>
                <a:effectLst/>
                <a:uLnTx/>
                <a:uFillTx/>
                <a:latin typeface="Arial"/>
                <a:ea typeface="+mn-ea"/>
                <a:cs typeface="+mn-cs"/>
              </a:rPr>
              <a:t>f</a:t>
            </a:r>
            <a:r>
              <a:rPr kumimoji="0" lang="en-US" altLang="hu-HU" sz="3200" b="0" i="0" u="none" strike="noStrike" kern="1200" cap="none" spc="0" normalizeH="0" baseline="0" noProof="0" smtClean="0">
                <a:ln>
                  <a:noFill/>
                </a:ln>
                <a:solidFill>
                  <a:srgbClr val="800000"/>
                </a:solidFill>
                <a:effectLst/>
                <a:uLnTx/>
                <a:uFillTx/>
                <a:latin typeface="Arial"/>
                <a:ea typeface="+mn-ea"/>
                <a:cs typeface="+mn-cs"/>
              </a:rPr>
              <a:t>(</a:t>
            </a:r>
            <a:r>
              <a:rPr kumimoji="0" lang="en-US" altLang="hu-HU" sz="3200" b="0" i="1" u="none" strike="noStrike" kern="1200" cap="none" spc="0" normalizeH="0" baseline="0" noProof="0" smtClean="0">
                <a:ln>
                  <a:noFill/>
                </a:ln>
                <a:solidFill>
                  <a:srgbClr val="800000"/>
                </a:solidFill>
                <a:effectLst/>
                <a:uLnTx/>
                <a:uFillTx/>
                <a:latin typeface="Arial"/>
                <a:ea typeface="+mn-ea"/>
                <a:cs typeface="+mn-cs"/>
              </a:rPr>
              <a:t>c</a:t>
            </a:r>
            <a:r>
              <a:rPr kumimoji="0" lang="en-US" altLang="hu-HU" sz="3200" b="0" i="0" u="none" strike="noStrike" kern="1200" cap="none" spc="0" normalizeH="0" baseline="0" noProof="0" smtClean="0">
                <a:ln>
                  <a:noFill/>
                </a:ln>
                <a:solidFill>
                  <a:srgbClr val="800000"/>
                </a:solidFill>
                <a:effectLst/>
                <a:uLnTx/>
                <a:uFillTx/>
                <a:latin typeface="Arial"/>
                <a:ea typeface="+mn-ea"/>
                <a:cs typeface="+mn-cs"/>
              </a:rPr>
              <a:t>) is called a local minimum value of </a:t>
            </a:r>
            <a:r>
              <a:rPr kumimoji="0" lang="en-US" altLang="hu-HU" sz="3200" b="0" i="1" u="none" strike="noStrike" kern="1200" cap="none" spc="0" normalizeH="0" baseline="0" noProof="0" smtClean="0">
                <a:ln>
                  <a:noFill/>
                </a:ln>
                <a:solidFill>
                  <a:srgbClr val="800000"/>
                </a:solidFill>
                <a:effectLst/>
                <a:uLnTx/>
                <a:uFillTx/>
                <a:latin typeface="Arial"/>
                <a:ea typeface="+mn-ea"/>
                <a:cs typeface="+mn-cs"/>
              </a:rPr>
              <a:t>f</a:t>
            </a:r>
            <a:r>
              <a:rPr kumimoji="0" lang="en-US" altLang="hu-HU" sz="3200" b="0" i="0" u="none" strike="noStrike" kern="1200" cap="none" spc="0" normalizeH="0" baseline="0" noProof="0" smtClean="0">
                <a:ln>
                  <a:noFill/>
                </a:ln>
                <a:solidFill>
                  <a:srgbClr val="800000"/>
                </a:solidFill>
                <a:effectLst/>
                <a:uLnTx/>
                <a:uFillTx/>
                <a:latin typeface="Arial"/>
                <a:ea typeface="+mn-ea"/>
                <a:cs typeface="+mn-cs"/>
              </a:rPr>
              <a:t> because </a:t>
            </a:r>
            <a:r>
              <a:rPr kumimoji="0" lang="en-US" altLang="hu-HU" sz="3200" b="0" i="1" u="none" strike="noStrike" kern="1200" cap="none" spc="0" normalizeH="0" baseline="0" noProof="0" smtClean="0">
                <a:ln>
                  <a:noFill/>
                </a:ln>
                <a:solidFill>
                  <a:srgbClr val="800000"/>
                </a:solidFill>
                <a:effectLst/>
                <a:uLnTx/>
                <a:uFillTx/>
                <a:latin typeface="Arial"/>
                <a:ea typeface="+mn-ea"/>
                <a:cs typeface="+mn-cs"/>
              </a:rPr>
              <a:t>f</a:t>
            </a:r>
            <a:r>
              <a:rPr kumimoji="0" lang="en-US" altLang="hu-HU" sz="3200" b="0" i="0" u="none" strike="noStrike" kern="1200" cap="none" spc="0" normalizeH="0" baseline="0" noProof="0" smtClean="0">
                <a:ln>
                  <a:noFill/>
                </a:ln>
                <a:solidFill>
                  <a:srgbClr val="800000"/>
                </a:solidFill>
                <a:effectLst/>
                <a:uLnTx/>
                <a:uFillTx/>
                <a:latin typeface="Arial"/>
                <a:ea typeface="+mn-ea"/>
                <a:cs typeface="+mn-cs"/>
              </a:rPr>
              <a:t>(</a:t>
            </a:r>
            <a:r>
              <a:rPr kumimoji="0" lang="en-US" altLang="hu-HU" sz="3200" b="0" i="1" u="none" strike="noStrike" kern="1200" cap="none" spc="0" normalizeH="0" baseline="0" noProof="0" smtClean="0">
                <a:ln>
                  <a:noFill/>
                </a:ln>
                <a:solidFill>
                  <a:srgbClr val="800000"/>
                </a:solidFill>
                <a:effectLst/>
                <a:uLnTx/>
                <a:uFillTx/>
                <a:latin typeface="Arial"/>
                <a:ea typeface="+mn-ea"/>
                <a:cs typeface="+mn-cs"/>
              </a:rPr>
              <a:t>c</a:t>
            </a:r>
            <a:r>
              <a:rPr kumimoji="0" lang="en-US" altLang="hu-HU" sz="3200" b="0" i="0" u="none" strike="noStrike" kern="1200" cap="none" spc="0" normalizeH="0" baseline="0" noProof="0" smtClean="0">
                <a:ln>
                  <a:noFill/>
                </a:ln>
                <a:solidFill>
                  <a:srgbClr val="800000"/>
                </a:solidFill>
                <a:effectLst/>
                <a:uLnTx/>
                <a:uFillTx/>
                <a:latin typeface="Arial"/>
                <a:ea typeface="+mn-ea"/>
                <a:cs typeface="+mn-cs"/>
              </a:rPr>
              <a:t>) </a:t>
            </a:r>
            <a:r>
              <a:rPr kumimoji="0" lang="en-US" altLang="hu-HU" sz="3200" b="0" i="0" u="none" strike="noStrike" kern="1200" cap="none" spc="0" normalizeH="0" baseline="0" noProof="0" smtClean="0">
                <a:ln>
                  <a:noFill/>
                </a:ln>
                <a:solidFill>
                  <a:srgbClr val="800000"/>
                </a:solidFill>
                <a:effectLst/>
                <a:uLnTx/>
                <a:uFillTx/>
                <a:latin typeface="Arial"/>
                <a:ea typeface="+mn-ea"/>
                <a:cs typeface="Arial" panose="020B0604020202020204" pitchFamily="34" charset="0"/>
              </a:rPr>
              <a:t>≤ </a:t>
            </a:r>
            <a:r>
              <a:rPr kumimoji="0" lang="en-US" altLang="hu-HU" sz="3200" b="0" i="1" u="none" strike="noStrike" kern="1200" cap="none" spc="0" normalizeH="0" baseline="0" noProof="0" smtClean="0">
                <a:ln>
                  <a:noFill/>
                </a:ln>
                <a:solidFill>
                  <a:srgbClr val="800000"/>
                </a:solidFill>
                <a:effectLst/>
                <a:uLnTx/>
                <a:uFillTx/>
                <a:latin typeface="Arial"/>
                <a:ea typeface="+mn-ea"/>
                <a:cs typeface="Arial" panose="020B0604020202020204" pitchFamily="34" charset="0"/>
              </a:rPr>
              <a:t>f</a:t>
            </a:r>
            <a:r>
              <a:rPr kumimoji="0" lang="en-US" altLang="hu-HU" sz="3200" b="0" i="0" u="none" strike="noStrike" kern="1200" cap="none" spc="0" normalizeH="0" baseline="0" noProof="0" smtClean="0">
                <a:ln>
                  <a:noFill/>
                </a:ln>
                <a:solidFill>
                  <a:srgbClr val="800000"/>
                </a:solidFill>
                <a:effectLst/>
                <a:uLnTx/>
                <a:uFillTx/>
                <a:latin typeface="Arial"/>
                <a:ea typeface="+mn-ea"/>
                <a:cs typeface="Arial" panose="020B0604020202020204" pitchFamily="34" charset="0"/>
              </a:rPr>
              <a:t>(</a:t>
            </a:r>
            <a:r>
              <a:rPr kumimoji="0" lang="en-US" altLang="hu-HU" sz="3200" b="0" i="1" u="none" strike="noStrike" kern="1200" cap="none" spc="0" normalizeH="0" baseline="0" noProof="0" smtClean="0">
                <a:ln>
                  <a:noFill/>
                </a:ln>
                <a:solidFill>
                  <a:srgbClr val="800000"/>
                </a:solidFill>
                <a:effectLst/>
                <a:uLnTx/>
                <a:uFillTx/>
                <a:latin typeface="Arial"/>
                <a:ea typeface="+mn-ea"/>
                <a:cs typeface="Arial" panose="020B0604020202020204" pitchFamily="34" charset="0"/>
              </a:rPr>
              <a:t>x</a:t>
            </a:r>
            <a:r>
              <a:rPr kumimoji="0" lang="en-US" altLang="hu-HU" sz="3200" b="0" i="0" u="none" strike="noStrike" kern="1200" cap="none" spc="0" normalizeH="0" baseline="0" noProof="0" smtClean="0">
                <a:ln>
                  <a:noFill/>
                </a:ln>
                <a:solidFill>
                  <a:srgbClr val="800000"/>
                </a:solidFill>
                <a:effectLst/>
                <a:uLnTx/>
                <a:uFillTx/>
                <a:latin typeface="Arial"/>
                <a:ea typeface="+mn-ea"/>
                <a:cs typeface="Arial" panose="020B0604020202020204" pitchFamily="34" charset="0"/>
              </a:rPr>
              <a:t>) </a:t>
            </a:r>
            <a:r>
              <a:rPr kumimoji="0" lang="en-US" altLang="hu-HU" sz="3200" b="0" i="0" u="none" strike="noStrike" kern="1200" cap="none" spc="0" normalizeH="0" baseline="0" noProof="0" smtClean="0">
                <a:ln>
                  <a:noFill/>
                </a:ln>
                <a:solidFill>
                  <a:srgbClr val="800000"/>
                </a:solidFill>
                <a:effectLst/>
                <a:uLnTx/>
                <a:uFillTx/>
                <a:latin typeface="Arial"/>
                <a:ea typeface="+mn-ea"/>
                <a:cs typeface="+mn-cs"/>
              </a:rPr>
              <a:t>for </a:t>
            </a:r>
            <a:r>
              <a:rPr kumimoji="0" lang="en-US" altLang="hu-HU" sz="3200" b="0" i="1" u="none" strike="noStrike" kern="1200" cap="none" spc="0" normalizeH="0" baseline="0" noProof="0" smtClean="0">
                <a:ln>
                  <a:noFill/>
                </a:ln>
                <a:solidFill>
                  <a:srgbClr val="800000"/>
                </a:solidFill>
                <a:effectLst/>
                <a:uLnTx/>
                <a:uFillTx/>
                <a:latin typeface="Arial"/>
                <a:ea typeface="+mn-ea"/>
                <a:cs typeface="+mn-cs"/>
              </a:rPr>
              <a:t>x</a:t>
            </a:r>
            <a:r>
              <a:rPr kumimoji="0" lang="en-US" altLang="hu-HU" sz="3200" b="0" i="0" u="none" strike="noStrike" kern="1200" cap="none" spc="0" normalizeH="0" baseline="0" noProof="0" smtClean="0">
                <a:ln>
                  <a:noFill/>
                </a:ln>
                <a:solidFill>
                  <a:srgbClr val="800000"/>
                </a:solidFill>
                <a:effectLst/>
                <a:uLnTx/>
                <a:uFillTx/>
                <a:latin typeface="Arial"/>
                <a:ea typeface="+mn-ea"/>
                <a:cs typeface="+mn-cs"/>
              </a:rPr>
              <a:t> near </a:t>
            </a:r>
            <a:r>
              <a:rPr kumimoji="0" lang="en-US" altLang="hu-HU" sz="3200" b="0" i="1" u="none" strike="noStrike" kern="1200" cap="none" spc="0" normalizeH="0" baseline="0" noProof="0" smtClean="0">
                <a:ln>
                  <a:noFill/>
                </a:ln>
                <a:solidFill>
                  <a:srgbClr val="800000"/>
                </a:solidFill>
                <a:effectLst/>
                <a:uLnTx/>
                <a:uFillTx/>
                <a:latin typeface="Arial"/>
                <a:ea typeface="+mn-ea"/>
                <a:cs typeface="+mn-cs"/>
              </a:rPr>
              <a:t>c—</a:t>
            </a:r>
            <a:r>
              <a:rPr kumimoji="0" lang="en-US" altLang="hu-HU" sz="3200" b="0" i="0" u="none" strike="noStrike" kern="1200" cap="none" spc="0" normalizeH="0" baseline="0" noProof="0" smtClean="0">
                <a:ln>
                  <a:noFill/>
                </a:ln>
                <a:solidFill>
                  <a:srgbClr val="800000"/>
                </a:solidFill>
                <a:effectLst/>
                <a:uLnTx/>
                <a:uFillTx/>
                <a:latin typeface="Arial"/>
                <a:ea typeface="+mn-ea"/>
                <a:cs typeface="+mn-cs"/>
              </a:rPr>
              <a:t>for</a:t>
            </a:r>
            <a:r>
              <a:rPr kumimoji="0" lang="en-US" altLang="hu-HU" sz="3200" b="0" i="1" u="none" strike="noStrike" kern="1200" cap="none" spc="0" normalizeH="0" baseline="0" noProof="0" smtClean="0">
                <a:ln>
                  <a:noFill/>
                </a:ln>
                <a:solidFill>
                  <a:srgbClr val="800000"/>
                </a:solidFill>
                <a:effectLst/>
                <a:uLnTx/>
                <a:uFillTx/>
                <a:latin typeface="Arial"/>
                <a:ea typeface="+mn-ea"/>
                <a:cs typeface="+mn-cs"/>
              </a:rPr>
              <a:t> </a:t>
            </a:r>
            <a:r>
              <a:rPr kumimoji="0" lang="en-US" altLang="hu-HU" sz="3200" b="0" i="0" u="none" strike="noStrike" kern="1200" cap="none" spc="0" normalizeH="0" baseline="0" noProof="0" smtClean="0">
                <a:ln>
                  <a:noFill/>
                </a:ln>
                <a:solidFill>
                  <a:srgbClr val="800000"/>
                </a:solidFill>
                <a:effectLst/>
                <a:uLnTx/>
                <a:uFillTx/>
                <a:latin typeface="Arial"/>
                <a:ea typeface="+mn-ea"/>
                <a:cs typeface="+mn-cs"/>
              </a:rPr>
              <a:t>instance,</a:t>
            </a:r>
            <a:r>
              <a:rPr kumimoji="0" lang="en-US" altLang="hu-HU" sz="3200" b="0" i="1" u="none" strike="noStrike" kern="1200" cap="none" spc="0" normalizeH="0" baseline="0" noProof="0" smtClean="0">
                <a:ln>
                  <a:noFill/>
                </a:ln>
                <a:solidFill>
                  <a:srgbClr val="800000"/>
                </a:solidFill>
                <a:effectLst/>
                <a:uLnTx/>
                <a:uFillTx/>
                <a:latin typeface="Arial"/>
                <a:ea typeface="+mn-ea"/>
                <a:cs typeface="+mn-cs"/>
              </a:rPr>
              <a:t> </a:t>
            </a:r>
            <a:r>
              <a:rPr kumimoji="0" lang="en-US" altLang="hu-HU" sz="3200" b="0" i="0" u="none" strike="noStrike" kern="1200" cap="none" spc="0" normalizeH="0" baseline="0" noProof="0" smtClean="0">
                <a:ln>
                  <a:noFill/>
                </a:ln>
                <a:solidFill>
                  <a:srgbClr val="800000"/>
                </a:solidFill>
                <a:effectLst/>
                <a:uLnTx/>
                <a:uFillTx/>
                <a:latin typeface="Arial"/>
                <a:ea typeface="+mn-ea"/>
                <a:cs typeface="+mn-cs"/>
              </a:rPr>
              <a:t>in the interval (</a:t>
            </a:r>
            <a:r>
              <a:rPr kumimoji="0" lang="en-US" altLang="hu-HU" sz="3200" b="0" i="1" u="none" strike="noStrike" kern="1200" cap="none" spc="0" normalizeH="0" baseline="0" noProof="0" smtClean="0">
                <a:ln>
                  <a:noFill/>
                </a:ln>
                <a:solidFill>
                  <a:srgbClr val="800000"/>
                </a:solidFill>
                <a:effectLst/>
                <a:uLnTx/>
                <a:uFillTx/>
                <a:latin typeface="Arial"/>
                <a:ea typeface="+mn-ea"/>
                <a:cs typeface="+mn-cs"/>
              </a:rPr>
              <a:t>b</a:t>
            </a:r>
            <a:r>
              <a:rPr kumimoji="0" lang="en-US" altLang="hu-HU" sz="3200" b="0" i="0" u="none" strike="noStrike" kern="1200" cap="none" spc="0" normalizeH="0" baseline="0" noProof="0" smtClean="0">
                <a:ln>
                  <a:noFill/>
                </a:ln>
                <a:solidFill>
                  <a:srgbClr val="800000"/>
                </a:solidFill>
                <a:effectLst/>
                <a:uLnTx/>
                <a:uFillTx/>
                <a:latin typeface="Arial"/>
                <a:ea typeface="+mn-ea"/>
                <a:cs typeface="+mn-cs"/>
              </a:rPr>
              <a:t>, </a:t>
            </a:r>
            <a:r>
              <a:rPr kumimoji="0" lang="en-US" altLang="hu-HU" sz="3200" b="0" i="1" u="none" strike="noStrike" kern="1200" cap="none" spc="0" normalizeH="0" baseline="0" noProof="0" smtClean="0">
                <a:ln>
                  <a:noFill/>
                </a:ln>
                <a:solidFill>
                  <a:srgbClr val="800000"/>
                </a:solidFill>
                <a:effectLst/>
                <a:uLnTx/>
                <a:uFillTx/>
                <a:latin typeface="Arial"/>
                <a:ea typeface="+mn-ea"/>
                <a:cs typeface="+mn-cs"/>
              </a:rPr>
              <a:t>d</a:t>
            </a:r>
            <a:r>
              <a:rPr kumimoji="0" lang="en-US" altLang="hu-HU" sz="3200" b="0" i="0" u="none" strike="noStrike" kern="1200" cap="none" spc="0" normalizeH="0" baseline="0" noProof="0" smtClean="0">
                <a:ln>
                  <a:noFill/>
                </a:ln>
                <a:solidFill>
                  <a:srgbClr val="800000"/>
                </a:solidFill>
                <a:effectLst/>
                <a:uLnTx/>
                <a:uFillTx/>
                <a:latin typeface="Arial"/>
                <a:ea typeface="+mn-ea"/>
                <a:cs typeface="+mn-cs"/>
              </a:rPr>
              <a:t>). </a:t>
            </a:r>
          </a:p>
          <a:p>
            <a:pPr marL="741363" marR="0" lvl="1" indent="-284163"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endParaRPr kumimoji="0" lang="en-US" altLang="hu-HU" sz="2400" b="0" i="0" u="none" strike="noStrike" kern="1200" cap="none" spc="0" normalizeH="0" baseline="0" noProof="0" smtClean="0">
              <a:ln>
                <a:noFill/>
              </a:ln>
              <a:solidFill>
                <a:srgbClr val="AC4600"/>
              </a:solidFill>
              <a:effectLst/>
              <a:uLnTx/>
              <a:uFillTx/>
              <a:latin typeface="Arial"/>
              <a:ea typeface="+mn-ea"/>
              <a:cs typeface="+mn-cs"/>
            </a:endParaRPr>
          </a:p>
          <a:p>
            <a:pPr marL="741363" marR="0" lvl="1" indent="-284163"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n-US" altLang="hu-HU" sz="2400" b="0" i="0" u="none" strike="noStrike" kern="1200" cap="none" spc="0" normalizeH="0" baseline="0" noProof="0" smtClean="0">
                <a:ln>
                  <a:noFill/>
                </a:ln>
                <a:solidFill>
                  <a:srgbClr val="AC4600"/>
                </a:solidFill>
                <a:effectLst/>
                <a:uLnTx/>
                <a:uFillTx/>
                <a:latin typeface="Arial"/>
                <a:ea typeface="+mn-ea"/>
                <a:cs typeface="+mn-cs"/>
              </a:rPr>
              <a:t>The function </a:t>
            </a:r>
            <a:r>
              <a:rPr kumimoji="0" lang="en-US" altLang="hu-HU" sz="2400" b="0" i="1" u="none" strike="noStrike" kern="1200" cap="none" spc="0" normalizeH="0" baseline="0" noProof="0" smtClean="0">
                <a:ln>
                  <a:noFill/>
                </a:ln>
                <a:solidFill>
                  <a:srgbClr val="AC4600"/>
                </a:solidFill>
                <a:effectLst/>
                <a:uLnTx/>
                <a:uFillTx/>
                <a:latin typeface="Arial"/>
                <a:ea typeface="+mn-ea"/>
                <a:cs typeface="+mn-cs"/>
              </a:rPr>
              <a:t>f</a:t>
            </a:r>
            <a:r>
              <a:rPr kumimoji="0" lang="en-US" altLang="hu-HU" sz="2400" b="0" i="0" u="none" strike="noStrike" kern="1200" cap="none" spc="0" normalizeH="0" baseline="0" noProof="0" smtClean="0">
                <a:ln>
                  <a:noFill/>
                </a:ln>
                <a:solidFill>
                  <a:srgbClr val="AC4600"/>
                </a:solidFill>
                <a:effectLst/>
                <a:uLnTx/>
                <a:uFillTx/>
                <a:latin typeface="Arial"/>
                <a:ea typeface="+mn-ea"/>
                <a:cs typeface="+mn-cs"/>
              </a:rPr>
              <a:t> also has </a:t>
            </a:r>
            <a:br>
              <a:rPr kumimoji="0" lang="en-US" altLang="hu-HU" sz="2400" b="0" i="0" u="none" strike="noStrike" kern="1200" cap="none" spc="0" normalizeH="0" baseline="0" noProof="0" smtClean="0">
                <a:ln>
                  <a:noFill/>
                </a:ln>
                <a:solidFill>
                  <a:srgbClr val="AC4600"/>
                </a:solidFill>
                <a:effectLst/>
                <a:uLnTx/>
                <a:uFillTx/>
                <a:latin typeface="Arial"/>
                <a:ea typeface="+mn-ea"/>
                <a:cs typeface="+mn-cs"/>
              </a:rPr>
            </a:br>
            <a:r>
              <a:rPr kumimoji="0" lang="en-US" altLang="hu-HU" sz="2400" b="0" i="0" u="none" strike="noStrike" kern="1200" cap="none" spc="0" normalizeH="0" baseline="0" noProof="0" smtClean="0">
                <a:ln>
                  <a:noFill/>
                </a:ln>
                <a:solidFill>
                  <a:srgbClr val="AC4600"/>
                </a:solidFill>
                <a:effectLst/>
                <a:uLnTx/>
                <a:uFillTx/>
                <a:latin typeface="Arial"/>
                <a:ea typeface="+mn-ea"/>
                <a:cs typeface="+mn-cs"/>
              </a:rPr>
              <a:t>a local minimum at </a:t>
            </a:r>
            <a:r>
              <a:rPr kumimoji="0" lang="en-US" altLang="hu-HU" sz="2400" b="0" i="1" u="none" strike="noStrike" kern="1200" cap="none" spc="0" normalizeH="0" baseline="0" noProof="0" smtClean="0">
                <a:ln>
                  <a:noFill/>
                </a:ln>
                <a:solidFill>
                  <a:srgbClr val="AC4600"/>
                </a:solidFill>
                <a:effectLst/>
                <a:uLnTx/>
                <a:uFillTx/>
                <a:latin typeface="Arial"/>
                <a:ea typeface="+mn-ea"/>
                <a:cs typeface="+mn-cs"/>
              </a:rPr>
              <a:t>e</a:t>
            </a:r>
            <a:r>
              <a:rPr kumimoji="0" lang="en-US" altLang="hu-HU" sz="2400" b="0" i="0" u="none" strike="noStrike" kern="1200" cap="none" spc="0" normalizeH="0" baseline="0" noProof="0" smtClean="0">
                <a:ln>
                  <a:noFill/>
                </a:ln>
                <a:solidFill>
                  <a:srgbClr val="AC4600"/>
                </a:solidFill>
                <a:effectLst/>
                <a:uLnTx/>
                <a:uFillTx/>
                <a:latin typeface="Arial"/>
                <a:ea typeface="+mn-ea"/>
                <a:cs typeface="+mn-cs"/>
              </a:rPr>
              <a:t>.</a:t>
            </a:r>
          </a:p>
        </p:txBody>
      </p:sp>
      <p:sp>
        <p:nvSpPr>
          <p:cNvPr id="3" name="Rectangle 11"/>
          <p:cNvSpPr txBox="1">
            <a:spLocks noChangeArrowheads="1"/>
          </p:cNvSpPr>
          <p:nvPr/>
        </p:nvSpPr>
        <p:spPr bwMode="auto">
          <a:xfrm>
            <a:off x="609600" y="371475"/>
            <a:ext cx="5791200"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E45C00"/>
                </a:solidFill>
                <a:latin typeface="+mj-lt"/>
                <a:ea typeface="+mj-ea"/>
                <a:cs typeface="+mj-cs"/>
              </a:defRPr>
            </a:lvl1pPr>
            <a:lvl2pPr algn="l" rtl="0" eaLnBrk="0" fontAlgn="base" hangingPunct="0">
              <a:spcBef>
                <a:spcPct val="0"/>
              </a:spcBef>
              <a:spcAft>
                <a:spcPct val="0"/>
              </a:spcAft>
              <a:defRPr sz="2400" b="1">
                <a:solidFill>
                  <a:srgbClr val="E45C00"/>
                </a:solidFill>
                <a:latin typeface="Arial" panose="020B0604020202020204" pitchFamily="34" charset="0"/>
              </a:defRPr>
            </a:lvl2pPr>
            <a:lvl3pPr algn="l" rtl="0" eaLnBrk="0" fontAlgn="base" hangingPunct="0">
              <a:spcBef>
                <a:spcPct val="0"/>
              </a:spcBef>
              <a:spcAft>
                <a:spcPct val="0"/>
              </a:spcAft>
              <a:defRPr sz="2400" b="1">
                <a:solidFill>
                  <a:srgbClr val="E45C00"/>
                </a:solidFill>
                <a:latin typeface="Arial" panose="020B0604020202020204" pitchFamily="34" charset="0"/>
              </a:defRPr>
            </a:lvl3pPr>
            <a:lvl4pPr algn="l" rtl="0" eaLnBrk="0" fontAlgn="base" hangingPunct="0">
              <a:spcBef>
                <a:spcPct val="0"/>
              </a:spcBef>
              <a:spcAft>
                <a:spcPct val="0"/>
              </a:spcAft>
              <a:defRPr sz="2400" b="1">
                <a:solidFill>
                  <a:srgbClr val="E45C00"/>
                </a:solidFill>
                <a:latin typeface="Arial" panose="020B0604020202020204" pitchFamily="34" charset="0"/>
              </a:defRPr>
            </a:lvl4pPr>
            <a:lvl5pPr algn="l" rtl="0" eaLnBrk="0" fontAlgn="base" hangingPunct="0">
              <a:spcBef>
                <a:spcPct val="0"/>
              </a:spcBef>
              <a:spcAft>
                <a:spcPct val="0"/>
              </a:spcAft>
              <a:defRPr sz="2400" b="1">
                <a:solidFill>
                  <a:srgbClr val="E45C00"/>
                </a:solidFill>
                <a:latin typeface="Arial" panose="020B0604020202020204" pitchFamily="34" charset="0"/>
              </a:defRPr>
            </a:lvl5pPr>
            <a:lvl6pPr marL="457200" algn="l" rtl="0" fontAlgn="base">
              <a:spcBef>
                <a:spcPct val="0"/>
              </a:spcBef>
              <a:spcAft>
                <a:spcPct val="0"/>
              </a:spcAft>
              <a:defRPr sz="2400" b="1">
                <a:solidFill>
                  <a:srgbClr val="E45C00"/>
                </a:solidFill>
                <a:latin typeface="Arial" panose="020B0604020202020204" pitchFamily="34" charset="0"/>
              </a:defRPr>
            </a:lvl6pPr>
            <a:lvl7pPr marL="914400" algn="l" rtl="0" fontAlgn="base">
              <a:spcBef>
                <a:spcPct val="0"/>
              </a:spcBef>
              <a:spcAft>
                <a:spcPct val="0"/>
              </a:spcAft>
              <a:defRPr sz="2400" b="1">
                <a:solidFill>
                  <a:srgbClr val="E45C00"/>
                </a:solidFill>
                <a:latin typeface="Arial" panose="020B0604020202020204" pitchFamily="34" charset="0"/>
              </a:defRPr>
            </a:lvl7pPr>
            <a:lvl8pPr marL="1371600" algn="l" rtl="0" fontAlgn="base">
              <a:spcBef>
                <a:spcPct val="0"/>
              </a:spcBef>
              <a:spcAft>
                <a:spcPct val="0"/>
              </a:spcAft>
              <a:defRPr sz="2400" b="1">
                <a:solidFill>
                  <a:srgbClr val="E45C00"/>
                </a:solidFill>
                <a:latin typeface="Arial" panose="020B0604020202020204" pitchFamily="34" charset="0"/>
              </a:defRPr>
            </a:lvl8pPr>
            <a:lvl9pPr marL="1828800" algn="l" rtl="0" fontAlgn="base">
              <a:spcBef>
                <a:spcPct val="0"/>
              </a:spcBef>
              <a:spcAft>
                <a:spcPct val="0"/>
              </a:spcAft>
              <a:defRPr sz="2400" b="1">
                <a:solidFill>
                  <a:srgbClr val="E45C00"/>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hu-HU" sz="2400" b="1" i="0" u="none" strike="noStrike" kern="1200" cap="none" spc="0" normalizeH="0" baseline="0" noProof="0" smtClean="0">
                <a:ln>
                  <a:noFill/>
                </a:ln>
                <a:solidFill>
                  <a:srgbClr val="E45C00"/>
                </a:solidFill>
                <a:effectLst/>
                <a:uLnTx/>
                <a:uFillTx/>
                <a:latin typeface="Arial"/>
                <a:ea typeface="+mj-ea"/>
                <a:cs typeface="+mj-cs"/>
              </a:rPr>
              <a:t>LOCAL MINIMUM VALUE</a:t>
            </a:r>
          </a:p>
        </p:txBody>
      </p:sp>
      <p:sp>
        <p:nvSpPr>
          <p:cNvPr id="4" name="Rectangle 12"/>
          <p:cNvSpPr>
            <a:spLocks noChangeArrowheads="1"/>
          </p:cNvSpPr>
          <p:nvPr/>
        </p:nvSpPr>
        <p:spPr bwMode="auto">
          <a:xfrm>
            <a:off x="4646613" y="3276600"/>
            <a:ext cx="4278312" cy="3362325"/>
          </a:xfrm>
          <a:prstGeom prst="rect">
            <a:avLst/>
          </a:prstGeom>
          <a:noFill/>
          <a:ln w="9525">
            <a:solidFill>
              <a:srgbClr val="E45C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altLang="hu-HU" sz="1800" b="0" i="0" u="none" strike="noStrike" kern="0" cap="none" spc="0" normalizeH="0" baseline="0" noProof="0" smtClean="0">
              <a:ln>
                <a:noFill/>
              </a:ln>
              <a:solidFill>
                <a:srgbClr val="000000"/>
              </a:solidFill>
              <a:effectLst/>
              <a:uLnTx/>
              <a:uFillTx/>
              <a:latin typeface="Arial" panose="020B0604020202020204" pitchFamily="34" charset="0"/>
            </a:endParaRPr>
          </a:p>
        </p:txBody>
      </p:sp>
      <p:pic>
        <p:nvPicPr>
          <p:cNvPr id="5" name="Picture 13" descr="0401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41863" y="3371850"/>
            <a:ext cx="4087812" cy="317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991840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609600" y="371475"/>
            <a:ext cx="5791200"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E45C00"/>
                </a:solidFill>
                <a:latin typeface="+mj-lt"/>
                <a:ea typeface="+mj-ea"/>
                <a:cs typeface="+mj-cs"/>
              </a:defRPr>
            </a:lvl1pPr>
            <a:lvl2pPr algn="l" rtl="0" eaLnBrk="0" fontAlgn="base" hangingPunct="0">
              <a:spcBef>
                <a:spcPct val="0"/>
              </a:spcBef>
              <a:spcAft>
                <a:spcPct val="0"/>
              </a:spcAft>
              <a:defRPr sz="2400" b="1">
                <a:solidFill>
                  <a:srgbClr val="E45C00"/>
                </a:solidFill>
                <a:latin typeface="Arial" panose="020B0604020202020204" pitchFamily="34" charset="0"/>
              </a:defRPr>
            </a:lvl2pPr>
            <a:lvl3pPr algn="l" rtl="0" eaLnBrk="0" fontAlgn="base" hangingPunct="0">
              <a:spcBef>
                <a:spcPct val="0"/>
              </a:spcBef>
              <a:spcAft>
                <a:spcPct val="0"/>
              </a:spcAft>
              <a:defRPr sz="2400" b="1">
                <a:solidFill>
                  <a:srgbClr val="E45C00"/>
                </a:solidFill>
                <a:latin typeface="Arial" panose="020B0604020202020204" pitchFamily="34" charset="0"/>
              </a:defRPr>
            </a:lvl3pPr>
            <a:lvl4pPr algn="l" rtl="0" eaLnBrk="0" fontAlgn="base" hangingPunct="0">
              <a:spcBef>
                <a:spcPct val="0"/>
              </a:spcBef>
              <a:spcAft>
                <a:spcPct val="0"/>
              </a:spcAft>
              <a:defRPr sz="2400" b="1">
                <a:solidFill>
                  <a:srgbClr val="E45C00"/>
                </a:solidFill>
                <a:latin typeface="Arial" panose="020B0604020202020204" pitchFamily="34" charset="0"/>
              </a:defRPr>
            </a:lvl4pPr>
            <a:lvl5pPr algn="l" rtl="0" eaLnBrk="0" fontAlgn="base" hangingPunct="0">
              <a:spcBef>
                <a:spcPct val="0"/>
              </a:spcBef>
              <a:spcAft>
                <a:spcPct val="0"/>
              </a:spcAft>
              <a:defRPr sz="2400" b="1">
                <a:solidFill>
                  <a:srgbClr val="E45C00"/>
                </a:solidFill>
                <a:latin typeface="Arial" panose="020B0604020202020204" pitchFamily="34" charset="0"/>
              </a:defRPr>
            </a:lvl5pPr>
            <a:lvl6pPr marL="457200" algn="l" rtl="0" fontAlgn="base">
              <a:spcBef>
                <a:spcPct val="0"/>
              </a:spcBef>
              <a:spcAft>
                <a:spcPct val="0"/>
              </a:spcAft>
              <a:defRPr sz="2400" b="1">
                <a:solidFill>
                  <a:srgbClr val="E45C00"/>
                </a:solidFill>
                <a:latin typeface="Arial" panose="020B0604020202020204" pitchFamily="34" charset="0"/>
              </a:defRPr>
            </a:lvl6pPr>
            <a:lvl7pPr marL="914400" algn="l" rtl="0" fontAlgn="base">
              <a:spcBef>
                <a:spcPct val="0"/>
              </a:spcBef>
              <a:spcAft>
                <a:spcPct val="0"/>
              </a:spcAft>
              <a:defRPr sz="2400" b="1">
                <a:solidFill>
                  <a:srgbClr val="E45C00"/>
                </a:solidFill>
                <a:latin typeface="Arial" panose="020B0604020202020204" pitchFamily="34" charset="0"/>
              </a:defRPr>
            </a:lvl7pPr>
            <a:lvl8pPr marL="1371600" algn="l" rtl="0" fontAlgn="base">
              <a:spcBef>
                <a:spcPct val="0"/>
              </a:spcBef>
              <a:spcAft>
                <a:spcPct val="0"/>
              </a:spcAft>
              <a:defRPr sz="2400" b="1">
                <a:solidFill>
                  <a:srgbClr val="E45C00"/>
                </a:solidFill>
                <a:latin typeface="Arial" panose="020B0604020202020204" pitchFamily="34" charset="0"/>
              </a:defRPr>
            </a:lvl8pPr>
            <a:lvl9pPr marL="1828800" algn="l" rtl="0" fontAlgn="base">
              <a:spcBef>
                <a:spcPct val="0"/>
              </a:spcBef>
              <a:spcAft>
                <a:spcPct val="0"/>
              </a:spcAft>
              <a:defRPr sz="2400" b="1">
                <a:solidFill>
                  <a:srgbClr val="E45C00"/>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hu-HU" sz="2400" b="1" i="0" u="none" strike="noStrike" kern="1200" cap="none" spc="0" normalizeH="0" baseline="0" noProof="0" smtClean="0">
                <a:ln>
                  <a:noFill/>
                </a:ln>
                <a:solidFill>
                  <a:srgbClr val="E45C00"/>
                </a:solidFill>
                <a:effectLst/>
                <a:uLnTx/>
                <a:uFillTx/>
                <a:latin typeface="Arial"/>
                <a:ea typeface="+mj-ea"/>
                <a:cs typeface="+mj-cs"/>
              </a:rPr>
              <a:t>MAXIMUM &amp; MINIMUM VALUES</a:t>
            </a:r>
          </a:p>
        </p:txBody>
      </p:sp>
      <p:sp>
        <p:nvSpPr>
          <p:cNvPr id="3" name="Rectangle 3"/>
          <p:cNvSpPr txBox="1">
            <a:spLocks noChangeArrowheads="1"/>
          </p:cNvSpPr>
          <p:nvPr/>
        </p:nvSpPr>
        <p:spPr bwMode="auto">
          <a:xfrm>
            <a:off x="571500" y="874713"/>
            <a:ext cx="8572500" cy="5865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indent="3175" algn="l" rtl="0" eaLnBrk="0" fontAlgn="base" hangingPunct="0">
              <a:lnSpc>
                <a:spcPct val="130000"/>
              </a:lnSpc>
              <a:spcBef>
                <a:spcPct val="20000"/>
              </a:spcBef>
              <a:spcAft>
                <a:spcPct val="0"/>
              </a:spcAft>
              <a:defRPr sz="3200" kern="1200">
                <a:solidFill>
                  <a:srgbClr val="800000"/>
                </a:solidFill>
                <a:latin typeface="+mn-lt"/>
                <a:ea typeface="+mn-ea"/>
                <a:cs typeface="+mn-cs"/>
              </a:defRPr>
            </a:lvl1pPr>
            <a:lvl2pPr marL="741363" indent="-284163" algn="l" rtl="0" eaLnBrk="0" fontAlgn="base" hangingPunct="0">
              <a:spcBef>
                <a:spcPct val="20000"/>
              </a:spcBef>
              <a:spcAft>
                <a:spcPct val="0"/>
              </a:spcAft>
              <a:buFont typeface="Wingdings" panose="05000000000000000000" pitchFamily="2" charset="2"/>
              <a:buChar char="§"/>
              <a:defRPr sz="2800" kern="1200">
                <a:solidFill>
                  <a:srgbClr val="AC4600"/>
                </a:solidFill>
                <a:latin typeface="+mn-lt"/>
                <a:ea typeface="+mn-ea"/>
                <a:cs typeface="+mn-cs"/>
              </a:defRPr>
            </a:lvl2pPr>
            <a:lvl3pPr marL="1431925" indent="-228600" algn="l" rtl="0" eaLnBrk="0" fontAlgn="base" hangingPunct="0">
              <a:spcBef>
                <a:spcPct val="20000"/>
              </a:spcBef>
              <a:spcAft>
                <a:spcPct val="0"/>
              </a:spcAft>
              <a:defRPr sz="2800" kern="1200">
                <a:solidFill>
                  <a:srgbClr val="AC4600"/>
                </a:solidFill>
                <a:latin typeface="+mn-lt"/>
                <a:ea typeface="+mn-ea"/>
                <a:cs typeface="+mn-cs"/>
              </a:defRPr>
            </a:lvl3pPr>
            <a:lvl4pPr marL="1774825"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117725"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3175" algn="l" defTabSz="914400" rtl="0" eaLnBrk="1" fontAlgn="base" latinLnBrk="0" hangingPunct="1">
              <a:lnSpc>
                <a:spcPct val="130000"/>
              </a:lnSpc>
              <a:spcBef>
                <a:spcPct val="20000"/>
              </a:spcBef>
              <a:spcAft>
                <a:spcPct val="0"/>
              </a:spcAft>
              <a:buClrTx/>
              <a:buSzTx/>
              <a:buFontTx/>
              <a:buNone/>
              <a:tabLst/>
              <a:defRPr/>
            </a:pPr>
            <a:r>
              <a:rPr kumimoji="0" lang="en-US" altLang="hu-HU" sz="3200" b="0" i="0" u="none" strike="noStrike" kern="1200" cap="none" spc="0" normalizeH="0" baseline="0" noProof="0" dirty="0" smtClean="0">
                <a:ln>
                  <a:noFill/>
                </a:ln>
                <a:solidFill>
                  <a:srgbClr val="800000"/>
                </a:solidFill>
                <a:effectLst/>
                <a:uLnTx/>
                <a:uFillTx/>
                <a:latin typeface="Arial"/>
                <a:ea typeface="+mn-ea"/>
                <a:cs typeface="+mn-cs"/>
              </a:rPr>
              <a:t>In general, we have the following definition.</a:t>
            </a:r>
          </a:p>
          <a:p>
            <a:pPr marL="0" marR="0" lvl="0" indent="3175" algn="l" defTabSz="914400" rtl="0" eaLnBrk="1" fontAlgn="base" latinLnBrk="0" hangingPunct="1">
              <a:lnSpc>
                <a:spcPct val="130000"/>
              </a:lnSpc>
              <a:spcBef>
                <a:spcPct val="20000"/>
              </a:spcBef>
              <a:spcAft>
                <a:spcPct val="0"/>
              </a:spcAft>
              <a:buClrTx/>
              <a:buSzTx/>
              <a:buFontTx/>
              <a:buNone/>
              <a:tabLst/>
              <a:defRPr/>
            </a:pPr>
            <a:endParaRPr kumimoji="0" lang="en-US" altLang="hu-HU" sz="3200" b="0" i="0" u="none" strike="noStrike" kern="1200" cap="none" spc="0" normalizeH="0" baseline="0" noProof="0" dirty="0" smtClean="0">
              <a:ln>
                <a:noFill/>
              </a:ln>
              <a:solidFill>
                <a:srgbClr val="800000"/>
              </a:solidFill>
              <a:effectLst/>
              <a:uLnTx/>
              <a:uFillTx/>
              <a:latin typeface="Arial"/>
              <a:ea typeface="+mn-ea"/>
              <a:cs typeface="+mn-cs"/>
            </a:endParaRPr>
          </a:p>
          <a:p>
            <a:pPr marL="0" marR="0" lvl="0" indent="3175" algn="l" defTabSz="914400" rtl="0" eaLnBrk="1" fontAlgn="base" latinLnBrk="0" hangingPunct="1">
              <a:lnSpc>
                <a:spcPct val="130000"/>
              </a:lnSpc>
              <a:spcBef>
                <a:spcPct val="20000"/>
              </a:spcBef>
              <a:spcAft>
                <a:spcPct val="0"/>
              </a:spcAft>
              <a:buClrTx/>
              <a:buSzTx/>
              <a:buFontTx/>
              <a:buNone/>
              <a:tabLst/>
              <a:defRPr/>
            </a:pPr>
            <a:r>
              <a:rPr kumimoji="0" lang="en-US" altLang="hu-HU" sz="3200" b="0" i="0" u="none" strike="noStrike" kern="1200" cap="none" spc="0" normalizeH="0" baseline="0" noProof="0" dirty="0" smtClean="0">
                <a:ln>
                  <a:noFill/>
                </a:ln>
                <a:solidFill>
                  <a:srgbClr val="800000"/>
                </a:solidFill>
                <a:effectLst/>
                <a:uLnTx/>
                <a:uFillTx/>
                <a:latin typeface="Arial"/>
                <a:ea typeface="+mn-ea"/>
                <a:cs typeface="+mn-cs"/>
              </a:rPr>
              <a:t>A function </a:t>
            </a:r>
            <a:r>
              <a:rPr kumimoji="0" lang="en-US" altLang="hu-HU" sz="3200" b="0" i="1" u="none" strike="noStrike" kern="1200" cap="none" spc="0" normalizeH="0" baseline="0" noProof="0" dirty="0" smtClean="0">
                <a:ln>
                  <a:noFill/>
                </a:ln>
                <a:solidFill>
                  <a:srgbClr val="800000"/>
                </a:solidFill>
                <a:effectLst/>
                <a:uLnTx/>
                <a:uFillTx/>
                <a:latin typeface="Arial"/>
                <a:ea typeface="+mn-ea"/>
                <a:cs typeface="+mn-cs"/>
              </a:rPr>
              <a:t>f</a:t>
            </a:r>
            <a:r>
              <a:rPr kumimoji="0" lang="en-US" altLang="hu-HU" sz="3200" b="0" i="0" u="none" strike="noStrike" kern="1200" cap="none" spc="0" normalizeH="0" baseline="0" noProof="0" dirty="0" smtClean="0">
                <a:ln>
                  <a:noFill/>
                </a:ln>
                <a:solidFill>
                  <a:srgbClr val="800000"/>
                </a:solidFill>
                <a:effectLst/>
                <a:uLnTx/>
                <a:uFillTx/>
                <a:latin typeface="Arial"/>
                <a:ea typeface="+mn-ea"/>
                <a:cs typeface="+mn-cs"/>
              </a:rPr>
              <a:t> has a local maximum (or relative  maximum) at </a:t>
            </a:r>
            <a:r>
              <a:rPr kumimoji="0" lang="en-US" altLang="hu-HU" sz="3200" b="0" i="1" u="none" strike="noStrike" kern="1200" cap="none" spc="0" normalizeH="0" baseline="0" noProof="0" dirty="0" smtClean="0">
                <a:ln>
                  <a:noFill/>
                </a:ln>
                <a:solidFill>
                  <a:srgbClr val="800000"/>
                </a:solidFill>
                <a:effectLst/>
                <a:uLnTx/>
                <a:uFillTx/>
                <a:latin typeface="Arial"/>
                <a:ea typeface="+mn-ea"/>
                <a:cs typeface="+mn-cs"/>
              </a:rPr>
              <a:t>c</a:t>
            </a:r>
            <a:r>
              <a:rPr kumimoji="0" lang="en-US" altLang="hu-HU" sz="3200" b="0" i="0" u="none" strike="noStrike" kern="1200" cap="none" spc="0" normalizeH="0" baseline="0" noProof="0" dirty="0" smtClean="0">
                <a:ln>
                  <a:noFill/>
                </a:ln>
                <a:solidFill>
                  <a:srgbClr val="800000"/>
                </a:solidFill>
                <a:effectLst/>
                <a:uLnTx/>
                <a:uFillTx/>
                <a:latin typeface="Arial"/>
                <a:ea typeface="+mn-ea"/>
                <a:cs typeface="+mn-cs"/>
              </a:rPr>
              <a:t> if </a:t>
            </a:r>
            <a:r>
              <a:rPr kumimoji="0" lang="en-US" altLang="hu-HU" sz="3200" b="0" i="1" u="none" strike="noStrike" kern="1200" cap="none" spc="0" normalizeH="0" baseline="0" noProof="0" dirty="0" smtClean="0">
                <a:ln>
                  <a:noFill/>
                </a:ln>
                <a:solidFill>
                  <a:srgbClr val="800000"/>
                </a:solidFill>
                <a:effectLst/>
                <a:uLnTx/>
                <a:uFillTx/>
                <a:latin typeface="Arial"/>
                <a:ea typeface="+mn-ea"/>
                <a:cs typeface="+mn-cs"/>
              </a:rPr>
              <a:t>f</a:t>
            </a:r>
            <a:r>
              <a:rPr kumimoji="0" lang="en-US" altLang="hu-HU" sz="3200" b="0" i="0" u="none" strike="noStrike" kern="1200" cap="none" spc="0" normalizeH="0" baseline="0" noProof="0" dirty="0" smtClean="0">
                <a:ln>
                  <a:noFill/>
                </a:ln>
                <a:solidFill>
                  <a:srgbClr val="800000"/>
                </a:solidFill>
                <a:effectLst/>
                <a:uLnTx/>
                <a:uFillTx/>
                <a:latin typeface="Arial"/>
                <a:ea typeface="+mn-ea"/>
                <a:cs typeface="+mn-cs"/>
              </a:rPr>
              <a:t>(</a:t>
            </a:r>
            <a:r>
              <a:rPr kumimoji="0" lang="en-US" altLang="hu-HU" sz="3200" b="0" i="1" u="none" strike="noStrike" kern="1200" cap="none" spc="0" normalizeH="0" baseline="0" noProof="0" dirty="0" smtClean="0">
                <a:ln>
                  <a:noFill/>
                </a:ln>
                <a:solidFill>
                  <a:srgbClr val="800000"/>
                </a:solidFill>
                <a:effectLst/>
                <a:uLnTx/>
                <a:uFillTx/>
                <a:latin typeface="Arial"/>
                <a:ea typeface="+mn-ea"/>
                <a:cs typeface="+mn-cs"/>
              </a:rPr>
              <a:t>c</a:t>
            </a:r>
            <a:r>
              <a:rPr kumimoji="0" lang="en-US" altLang="hu-HU" sz="3200" b="0" i="0" u="none" strike="noStrike" kern="1200" cap="none" spc="0" normalizeH="0" baseline="0" noProof="0" dirty="0" smtClean="0">
                <a:ln>
                  <a:noFill/>
                </a:ln>
                <a:solidFill>
                  <a:srgbClr val="800000"/>
                </a:solidFill>
                <a:effectLst/>
                <a:uLnTx/>
                <a:uFillTx/>
                <a:latin typeface="Arial"/>
                <a:ea typeface="+mn-ea"/>
                <a:cs typeface="+mn-cs"/>
              </a:rPr>
              <a:t>) </a:t>
            </a:r>
            <a:r>
              <a:rPr kumimoji="0" lang="en-US" altLang="hu-HU" sz="3200" b="0" i="0" u="none" strike="noStrike" kern="1200" cap="none" spc="0" normalizeH="0" baseline="0" noProof="0" dirty="0" smtClean="0">
                <a:ln>
                  <a:noFill/>
                </a:ln>
                <a:solidFill>
                  <a:srgbClr val="800000"/>
                </a:solidFill>
                <a:effectLst/>
                <a:uLnTx/>
                <a:uFillTx/>
                <a:latin typeface="Arial"/>
                <a:ea typeface="+mn-ea"/>
                <a:cs typeface="Arial" panose="020B0604020202020204" pitchFamily="34" charset="0"/>
              </a:rPr>
              <a:t>≥ </a:t>
            </a:r>
            <a:r>
              <a:rPr kumimoji="0" lang="en-US" altLang="hu-HU" sz="3200" b="0" i="1" u="none" strike="noStrike" kern="1200" cap="none" spc="0" normalizeH="0" baseline="0" noProof="0" dirty="0" smtClean="0">
                <a:ln>
                  <a:noFill/>
                </a:ln>
                <a:solidFill>
                  <a:srgbClr val="800000"/>
                </a:solidFill>
                <a:effectLst/>
                <a:uLnTx/>
                <a:uFillTx/>
                <a:latin typeface="Arial"/>
                <a:ea typeface="+mn-ea"/>
                <a:cs typeface="Arial" panose="020B0604020202020204" pitchFamily="34" charset="0"/>
              </a:rPr>
              <a:t>f</a:t>
            </a:r>
            <a:r>
              <a:rPr kumimoji="0" lang="en-US" altLang="hu-HU" sz="3200" b="0" i="0" u="none" strike="noStrike" kern="1200" cap="none" spc="0" normalizeH="0" baseline="0" noProof="0" dirty="0" smtClean="0">
                <a:ln>
                  <a:noFill/>
                </a:ln>
                <a:solidFill>
                  <a:srgbClr val="800000"/>
                </a:solidFill>
                <a:effectLst/>
                <a:uLnTx/>
                <a:uFillTx/>
                <a:latin typeface="Arial"/>
                <a:ea typeface="+mn-ea"/>
                <a:cs typeface="Arial" panose="020B0604020202020204" pitchFamily="34" charset="0"/>
              </a:rPr>
              <a:t>(</a:t>
            </a:r>
            <a:r>
              <a:rPr kumimoji="0" lang="en-US" altLang="hu-HU" sz="3200" b="0" i="1" u="none" strike="noStrike" kern="1200" cap="none" spc="0" normalizeH="0" baseline="0" noProof="0" dirty="0" smtClean="0">
                <a:ln>
                  <a:noFill/>
                </a:ln>
                <a:solidFill>
                  <a:srgbClr val="800000"/>
                </a:solidFill>
                <a:effectLst/>
                <a:uLnTx/>
                <a:uFillTx/>
                <a:latin typeface="Arial"/>
                <a:ea typeface="+mn-ea"/>
                <a:cs typeface="Arial" panose="020B0604020202020204" pitchFamily="34" charset="0"/>
              </a:rPr>
              <a:t>x</a:t>
            </a:r>
            <a:r>
              <a:rPr kumimoji="0" lang="en-US" altLang="hu-HU" sz="3200" b="0" i="0" u="none" strike="noStrike" kern="1200" cap="none" spc="0" normalizeH="0" baseline="0" noProof="0" dirty="0" smtClean="0">
                <a:ln>
                  <a:noFill/>
                </a:ln>
                <a:solidFill>
                  <a:srgbClr val="800000"/>
                </a:solidFill>
                <a:effectLst/>
                <a:uLnTx/>
                <a:uFillTx/>
                <a:latin typeface="Arial"/>
                <a:ea typeface="+mn-ea"/>
                <a:cs typeface="Arial" panose="020B0604020202020204" pitchFamily="34" charset="0"/>
              </a:rPr>
              <a:t>) </a:t>
            </a:r>
            <a:r>
              <a:rPr kumimoji="0" lang="en-US" altLang="hu-HU" sz="3200" b="0" i="0" u="none" strike="noStrike" kern="1200" cap="none" spc="0" normalizeH="0" baseline="0" noProof="0" dirty="0" smtClean="0">
                <a:ln>
                  <a:noFill/>
                </a:ln>
                <a:solidFill>
                  <a:srgbClr val="800000"/>
                </a:solidFill>
                <a:effectLst/>
                <a:uLnTx/>
                <a:uFillTx/>
                <a:latin typeface="Arial"/>
                <a:ea typeface="+mn-ea"/>
                <a:cs typeface="+mn-cs"/>
              </a:rPr>
              <a:t>when </a:t>
            </a:r>
            <a:r>
              <a:rPr kumimoji="0" lang="en-US" altLang="hu-HU" sz="3200" b="0" i="1" u="none" strike="noStrike" kern="1200" cap="none" spc="0" normalizeH="0" baseline="0" noProof="0" dirty="0" smtClean="0">
                <a:ln>
                  <a:noFill/>
                </a:ln>
                <a:solidFill>
                  <a:srgbClr val="800000"/>
                </a:solidFill>
                <a:effectLst/>
                <a:uLnTx/>
                <a:uFillTx/>
                <a:latin typeface="Arial"/>
                <a:ea typeface="+mn-ea"/>
                <a:cs typeface="+mn-cs"/>
              </a:rPr>
              <a:t>x </a:t>
            </a:r>
            <a:r>
              <a:rPr kumimoji="0" lang="en-US" altLang="hu-HU" sz="3200" b="0" i="0" u="none" strike="noStrike" kern="1200" cap="none" spc="0" normalizeH="0" baseline="0" noProof="0" dirty="0" smtClean="0">
                <a:ln>
                  <a:noFill/>
                </a:ln>
                <a:solidFill>
                  <a:srgbClr val="800000"/>
                </a:solidFill>
                <a:effectLst/>
                <a:uLnTx/>
                <a:uFillTx/>
                <a:latin typeface="Arial"/>
                <a:ea typeface="+mn-ea"/>
                <a:cs typeface="+mn-cs"/>
              </a:rPr>
              <a:t>is near </a:t>
            </a:r>
            <a:r>
              <a:rPr kumimoji="0" lang="en-US" altLang="hu-HU" sz="3200" b="0" i="1" u="none" strike="noStrike" kern="1200" cap="none" spc="0" normalizeH="0" baseline="0" noProof="0" dirty="0" smtClean="0">
                <a:ln>
                  <a:noFill/>
                </a:ln>
                <a:solidFill>
                  <a:srgbClr val="800000"/>
                </a:solidFill>
                <a:effectLst/>
                <a:uLnTx/>
                <a:uFillTx/>
                <a:latin typeface="Arial"/>
                <a:ea typeface="+mn-ea"/>
                <a:cs typeface="+mn-cs"/>
              </a:rPr>
              <a:t>c</a:t>
            </a:r>
            <a:r>
              <a:rPr kumimoji="0" lang="en-US" altLang="hu-HU" sz="3200" b="0" i="0" u="none" strike="noStrike" kern="1200" cap="none" spc="0" normalizeH="0" baseline="0" noProof="0" dirty="0" smtClean="0">
                <a:ln>
                  <a:noFill/>
                </a:ln>
                <a:solidFill>
                  <a:srgbClr val="800000"/>
                </a:solidFill>
                <a:effectLst/>
                <a:uLnTx/>
                <a:uFillTx/>
                <a:latin typeface="Arial"/>
                <a:ea typeface="+mn-ea"/>
                <a:cs typeface="+mn-cs"/>
              </a:rPr>
              <a:t>. </a:t>
            </a:r>
          </a:p>
          <a:p>
            <a:pPr marL="741363" marR="0" lvl="1" indent="-284163"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endParaRPr kumimoji="0" lang="en-US" altLang="hu-HU" sz="2400" b="0" i="0" u="none" strike="noStrike" kern="1200" cap="none" spc="0" normalizeH="0" baseline="0" noProof="0" dirty="0" smtClean="0">
              <a:ln>
                <a:noFill/>
              </a:ln>
              <a:solidFill>
                <a:srgbClr val="AC4600"/>
              </a:solidFill>
              <a:effectLst/>
              <a:uLnTx/>
              <a:uFillTx/>
              <a:latin typeface="Arial"/>
              <a:ea typeface="+mn-ea"/>
              <a:cs typeface="+mn-cs"/>
            </a:endParaRPr>
          </a:p>
          <a:p>
            <a:pPr marL="741363" marR="0" lvl="1" indent="-284163"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n-US" altLang="hu-HU" sz="2400" b="0" i="0" u="none" strike="noStrike" kern="1200" cap="none" spc="0" normalizeH="0" baseline="0" noProof="0" dirty="0" smtClean="0">
                <a:ln>
                  <a:noFill/>
                </a:ln>
                <a:solidFill>
                  <a:srgbClr val="AC4600"/>
                </a:solidFill>
                <a:effectLst/>
                <a:uLnTx/>
                <a:uFillTx/>
                <a:latin typeface="Arial"/>
                <a:ea typeface="+mn-ea"/>
                <a:cs typeface="+mn-cs"/>
              </a:rPr>
              <a:t>This means that </a:t>
            </a:r>
            <a:r>
              <a:rPr kumimoji="0" lang="en-US" altLang="hu-HU" sz="2400" b="0" i="1" u="none" strike="noStrike" kern="1200" cap="none" spc="0" normalizeH="0" baseline="0" noProof="0" dirty="0" smtClean="0">
                <a:ln>
                  <a:noFill/>
                </a:ln>
                <a:solidFill>
                  <a:srgbClr val="AC4600"/>
                </a:solidFill>
                <a:effectLst/>
                <a:uLnTx/>
                <a:uFillTx/>
                <a:latin typeface="Arial"/>
                <a:ea typeface="+mn-ea"/>
                <a:cs typeface="+mn-cs"/>
              </a:rPr>
              <a:t>f</a:t>
            </a:r>
            <a:r>
              <a:rPr kumimoji="0" lang="en-US" altLang="hu-HU" sz="2400" b="0" i="0" u="none" strike="noStrike" kern="1200" cap="none" spc="0" normalizeH="0" baseline="0" noProof="0" dirty="0" smtClean="0">
                <a:ln>
                  <a:noFill/>
                </a:ln>
                <a:solidFill>
                  <a:srgbClr val="AC4600"/>
                </a:solidFill>
                <a:effectLst/>
                <a:uLnTx/>
                <a:uFillTx/>
                <a:latin typeface="Arial"/>
                <a:ea typeface="+mn-ea"/>
                <a:cs typeface="+mn-cs"/>
              </a:rPr>
              <a:t>(</a:t>
            </a:r>
            <a:r>
              <a:rPr kumimoji="0" lang="en-US" altLang="hu-HU" sz="2400" b="0" i="1" u="none" strike="noStrike" kern="1200" cap="none" spc="0" normalizeH="0" baseline="0" noProof="0" dirty="0" smtClean="0">
                <a:ln>
                  <a:noFill/>
                </a:ln>
                <a:solidFill>
                  <a:srgbClr val="AC4600"/>
                </a:solidFill>
                <a:effectLst/>
                <a:uLnTx/>
                <a:uFillTx/>
                <a:latin typeface="Arial"/>
                <a:ea typeface="+mn-ea"/>
                <a:cs typeface="+mn-cs"/>
              </a:rPr>
              <a:t>c</a:t>
            </a:r>
            <a:r>
              <a:rPr kumimoji="0" lang="en-US" altLang="hu-HU" sz="2400" b="0" i="0" u="none" strike="noStrike" kern="1200" cap="none" spc="0" normalizeH="0" baseline="0" noProof="0" dirty="0" smtClean="0">
                <a:ln>
                  <a:noFill/>
                </a:ln>
                <a:solidFill>
                  <a:srgbClr val="AC4600"/>
                </a:solidFill>
                <a:effectLst/>
                <a:uLnTx/>
                <a:uFillTx/>
                <a:latin typeface="Arial"/>
                <a:ea typeface="+mn-ea"/>
                <a:cs typeface="+mn-cs"/>
              </a:rPr>
              <a:t>) </a:t>
            </a:r>
            <a:r>
              <a:rPr kumimoji="0" lang="en-US" altLang="hu-HU" sz="2400" b="0" i="0" u="none" strike="noStrike" kern="1200" cap="none" spc="0" normalizeH="0" baseline="0" noProof="0" dirty="0" smtClean="0">
                <a:ln>
                  <a:noFill/>
                </a:ln>
                <a:solidFill>
                  <a:srgbClr val="AC4600"/>
                </a:solidFill>
                <a:effectLst/>
                <a:uLnTx/>
                <a:uFillTx/>
                <a:latin typeface="Arial"/>
                <a:ea typeface="+mn-ea"/>
                <a:cs typeface="Arial" panose="020B0604020202020204" pitchFamily="34" charset="0"/>
              </a:rPr>
              <a:t>≥ </a:t>
            </a:r>
            <a:r>
              <a:rPr kumimoji="0" lang="en-US" altLang="hu-HU" sz="2400" b="0" i="1" u="none" strike="noStrike" kern="1200" cap="none" spc="0" normalizeH="0" baseline="0" noProof="0" dirty="0" smtClean="0">
                <a:ln>
                  <a:noFill/>
                </a:ln>
                <a:solidFill>
                  <a:srgbClr val="AC4600"/>
                </a:solidFill>
                <a:effectLst/>
                <a:uLnTx/>
                <a:uFillTx/>
                <a:latin typeface="Arial"/>
                <a:ea typeface="+mn-ea"/>
                <a:cs typeface="Arial" panose="020B0604020202020204" pitchFamily="34" charset="0"/>
              </a:rPr>
              <a:t>f</a:t>
            </a:r>
            <a:r>
              <a:rPr kumimoji="0" lang="en-US" altLang="hu-HU" sz="2400" b="0" i="0" u="none" strike="noStrike" kern="1200" cap="none" spc="0" normalizeH="0" baseline="0" noProof="0" dirty="0" smtClean="0">
                <a:ln>
                  <a:noFill/>
                </a:ln>
                <a:solidFill>
                  <a:srgbClr val="AC4600"/>
                </a:solidFill>
                <a:effectLst/>
                <a:uLnTx/>
                <a:uFillTx/>
                <a:latin typeface="Arial"/>
                <a:ea typeface="+mn-ea"/>
                <a:cs typeface="Arial" panose="020B0604020202020204" pitchFamily="34" charset="0"/>
              </a:rPr>
              <a:t>(</a:t>
            </a:r>
            <a:r>
              <a:rPr kumimoji="0" lang="en-US" altLang="hu-HU" sz="2400" b="0" i="1" u="none" strike="noStrike" kern="1200" cap="none" spc="0" normalizeH="0" baseline="0" noProof="0" dirty="0" smtClean="0">
                <a:ln>
                  <a:noFill/>
                </a:ln>
                <a:solidFill>
                  <a:srgbClr val="AC4600"/>
                </a:solidFill>
                <a:effectLst/>
                <a:uLnTx/>
                <a:uFillTx/>
                <a:latin typeface="Arial"/>
                <a:ea typeface="+mn-ea"/>
                <a:cs typeface="Arial" panose="020B0604020202020204" pitchFamily="34" charset="0"/>
              </a:rPr>
              <a:t>x</a:t>
            </a:r>
            <a:r>
              <a:rPr kumimoji="0" lang="en-US" altLang="hu-HU" sz="2400" b="0" i="0" u="none" strike="noStrike" kern="1200" cap="none" spc="0" normalizeH="0" baseline="0" noProof="0" dirty="0" smtClean="0">
                <a:ln>
                  <a:noFill/>
                </a:ln>
                <a:solidFill>
                  <a:srgbClr val="AC4600"/>
                </a:solidFill>
                <a:effectLst/>
                <a:uLnTx/>
                <a:uFillTx/>
                <a:latin typeface="Arial"/>
                <a:ea typeface="+mn-ea"/>
                <a:cs typeface="Arial" panose="020B0604020202020204" pitchFamily="34" charset="0"/>
              </a:rPr>
              <a:t>) </a:t>
            </a:r>
            <a:r>
              <a:rPr kumimoji="0" lang="en-US" altLang="hu-HU" sz="2400" b="0" i="0" u="none" strike="noStrike" kern="1200" cap="none" spc="0" normalizeH="0" baseline="0" noProof="0" dirty="0" smtClean="0">
                <a:ln>
                  <a:noFill/>
                </a:ln>
                <a:solidFill>
                  <a:srgbClr val="AC4600"/>
                </a:solidFill>
                <a:effectLst/>
                <a:uLnTx/>
                <a:uFillTx/>
                <a:latin typeface="Arial"/>
                <a:ea typeface="+mn-ea"/>
                <a:cs typeface="+mn-cs"/>
              </a:rPr>
              <a:t>for all </a:t>
            </a:r>
            <a:r>
              <a:rPr kumimoji="0" lang="en-US" altLang="hu-HU" sz="2400" b="0" i="1" u="none" strike="noStrike" kern="1200" cap="none" spc="0" normalizeH="0" baseline="0" noProof="0" dirty="0" smtClean="0">
                <a:ln>
                  <a:noFill/>
                </a:ln>
                <a:solidFill>
                  <a:srgbClr val="AC4600"/>
                </a:solidFill>
                <a:effectLst/>
                <a:uLnTx/>
                <a:uFillTx/>
                <a:latin typeface="Arial"/>
                <a:ea typeface="+mn-ea"/>
                <a:cs typeface="+mn-cs"/>
              </a:rPr>
              <a:t>x</a:t>
            </a:r>
            <a:r>
              <a:rPr kumimoji="0" lang="en-US" altLang="hu-HU" sz="2400" b="0" i="0" u="none" strike="noStrike" kern="1200" cap="none" spc="0" normalizeH="0" baseline="0" noProof="0" dirty="0" smtClean="0">
                <a:ln>
                  <a:noFill/>
                </a:ln>
                <a:solidFill>
                  <a:srgbClr val="AC4600"/>
                </a:solidFill>
                <a:effectLst/>
                <a:uLnTx/>
                <a:uFillTx/>
                <a:latin typeface="Arial"/>
                <a:ea typeface="+mn-ea"/>
                <a:cs typeface="+mn-cs"/>
              </a:rPr>
              <a:t> in some </a:t>
            </a:r>
            <a:br>
              <a:rPr kumimoji="0" lang="en-US" altLang="hu-HU" sz="2400" b="0" i="0" u="none" strike="noStrike" kern="1200" cap="none" spc="0" normalizeH="0" baseline="0" noProof="0" dirty="0" smtClean="0">
                <a:ln>
                  <a:noFill/>
                </a:ln>
                <a:solidFill>
                  <a:srgbClr val="AC4600"/>
                </a:solidFill>
                <a:effectLst/>
                <a:uLnTx/>
                <a:uFillTx/>
                <a:latin typeface="Arial"/>
                <a:ea typeface="+mn-ea"/>
                <a:cs typeface="+mn-cs"/>
              </a:rPr>
            </a:br>
            <a:r>
              <a:rPr kumimoji="0" lang="en-US" altLang="hu-HU" sz="2400" b="0" i="0" u="none" strike="noStrike" kern="1200" cap="none" spc="0" normalizeH="0" baseline="0" noProof="0" dirty="0" smtClean="0">
                <a:ln>
                  <a:noFill/>
                </a:ln>
                <a:solidFill>
                  <a:srgbClr val="AC4600"/>
                </a:solidFill>
                <a:effectLst/>
                <a:uLnTx/>
                <a:uFillTx/>
                <a:latin typeface="Arial"/>
                <a:ea typeface="+mn-ea"/>
                <a:cs typeface="+mn-cs"/>
              </a:rPr>
              <a:t>open interval containing </a:t>
            </a:r>
            <a:r>
              <a:rPr kumimoji="0" lang="en-US" altLang="hu-HU" sz="2400" b="0" i="1" u="none" strike="noStrike" kern="1200" cap="none" spc="0" normalizeH="0" baseline="0" noProof="0" dirty="0" smtClean="0">
                <a:ln>
                  <a:noFill/>
                </a:ln>
                <a:solidFill>
                  <a:srgbClr val="AC4600"/>
                </a:solidFill>
                <a:effectLst/>
                <a:uLnTx/>
                <a:uFillTx/>
                <a:latin typeface="Arial"/>
                <a:ea typeface="+mn-ea"/>
                <a:cs typeface="+mn-cs"/>
              </a:rPr>
              <a:t>c</a:t>
            </a:r>
            <a:r>
              <a:rPr kumimoji="0" lang="en-US" altLang="hu-HU" sz="2400" b="0" i="0" u="none" strike="noStrike" kern="1200" cap="none" spc="0" normalizeH="0" baseline="0" noProof="0" dirty="0" smtClean="0">
                <a:ln>
                  <a:noFill/>
                </a:ln>
                <a:solidFill>
                  <a:srgbClr val="AC4600"/>
                </a:solidFill>
                <a:effectLst/>
                <a:uLnTx/>
                <a:uFillTx/>
                <a:latin typeface="Arial"/>
                <a:ea typeface="+mn-ea"/>
                <a:cs typeface="+mn-cs"/>
              </a:rPr>
              <a:t>. </a:t>
            </a:r>
          </a:p>
          <a:p>
            <a:pPr marL="741363" marR="0" lvl="1" indent="-284163"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endParaRPr kumimoji="0" lang="en-US" altLang="hu-HU" sz="2400" b="0" i="0" u="none" strike="noStrike" kern="1200" cap="none" spc="0" normalizeH="0" baseline="0" noProof="0" dirty="0" smtClean="0">
              <a:ln>
                <a:noFill/>
              </a:ln>
              <a:solidFill>
                <a:srgbClr val="AC4600"/>
              </a:solidFill>
              <a:effectLst/>
              <a:uLnTx/>
              <a:uFillTx/>
              <a:latin typeface="Arial"/>
              <a:ea typeface="+mn-ea"/>
              <a:cs typeface="+mn-cs"/>
            </a:endParaRPr>
          </a:p>
          <a:p>
            <a:pPr marL="741363" marR="0" lvl="1" indent="-284163"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n-US" altLang="hu-HU" sz="2400" b="0" i="0" u="none" strike="noStrike" kern="1200" cap="none" spc="0" normalizeH="0" baseline="0" noProof="0" dirty="0" smtClean="0">
                <a:ln>
                  <a:noFill/>
                </a:ln>
                <a:solidFill>
                  <a:srgbClr val="AC4600"/>
                </a:solidFill>
                <a:effectLst/>
                <a:uLnTx/>
                <a:uFillTx/>
                <a:latin typeface="Arial"/>
                <a:ea typeface="+mn-ea"/>
                <a:cs typeface="+mn-cs"/>
              </a:rPr>
              <a:t>Similarly, </a:t>
            </a:r>
            <a:r>
              <a:rPr kumimoji="0" lang="en-US" altLang="hu-HU" sz="2400" b="0" i="1" u="none" strike="noStrike" kern="1200" cap="none" spc="0" normalizeH="0" baseline="0" noProof="0" dirty="0" smtClean="0">
                <a:ln>
                  <a:noFill/>
                </a:ln>
                <a:solidFill>
                  <a:srgbClr val="AC4600"/>
                </a:solidFill>
                <a:effectLst/>
                <a:uLnTx/>
                <a:uFillTx/>
                <a:latin typeface="Arial"/>
                <a:ea typeface="+mn-ea"/>
                <a:cs typeface="+mn-cs"/>
              </a:rPr>
              <a:t>f</a:t>
            </a:r>
            <a:r>
              <a:rPr kumimoji="0" lang="en-US" altLang="hu-HU" sz="2400" b="0" i="0" u="none" strike="noStrike" kern="1200" cap="none" spc="0" normalizeH="0" baseline="0" noProof="0" dirty="0" smtClean="0">
                <a:ln>
                  <a:noFill/>
                </a:ln>
                <a:solidFill>
                  <a:srgbClr val="AC4600"/>
                </a:solidFill>
                <a:effectLst/>
                <a:uLnTx/>
                <a:uFillTx/>
                <a:latin typeface="Arial"/>
                <a:ea typeface="+mn-ea"/>
                <a:cs typeface="+mn-cs"/>
              </a:rPr>
              <a:t> has a local minimum at </a:t>
            </a:r>
            <a:r>
              <a:rPr kumimoji="0" lang="en-US" altLang="hu-HU" sz="2400" b="0" i="1" u="none" strike="noStrike" kern="1200" cap="none" spc="0" normalizeH="0" baseline="0" noProof="0" dirty="0" smtClean="0">
                <a:ln>
                  <a:noFill/>
                </a:ln>
                <a:solidFill>
                  <a:srgbClr val="AC4600"/>
                </a:solidFill>
                <a:effectLst/>
                <a:uLnTx/>
                <a:uFillTx/>
                <a:latin typeface="Arial"/>
                <a:ea typeface="+mn-ea"/>
                <a:cs typeface="+mn-cs"/>
              </a:rPr>
              <a:t>c</a:t>
            </a:r>
            <a:r>
              <a:rPr kumimoji="0" lang="en-US" altLang="hu-HU" sz="2400" b="0" i="0" u="none" strike="noStrike" kern="1200" cap="none" spc="0" normalizeH="0" baseline="0" noProof="0" dirty="0" smtClean="0">
                <a:ln>
                  <a:noFill/>
                </a:ln>
                <a:solidFill>
                  <a:srgbClr val="AC4600"/>
                </a:solidFill>
                <a:effectLst/>
                <a:uLnTx/>
                <a:uFillTx/>
                <a:latin typeface="Arial"/>
                <a:ea typeface="+mn-ea"/>
                <a:cs typeface="+mn-cs"/>
              </a:rPr>
              <a:t> if </a:t>
            </a:r>
            <a:r>
              <a:rPr kumimoji="0" lang="en-US" altLang="hu-HU" sz="2400" b="0" i="1" u="none" strike="noStrike" kern="1200" cap="none" spc="0" normalizeH="0" baseline="0" noProof="0" dirty="0" smtClean="0">
                <a:ln>
                  <a:noFill/>
                </a:ln>
                <a:solidFill>
                  <a:srgbClr val="AC4600"/>
                </a:solidFill>
                <a:effectLst/>
                <a:uLnTx/>
                <a:uFillTx/>
                <a:latin typeface="Arial"/>
                <a:ea typeface="+mn-ea"/>
                <a:cs typeface="+mn-cs"/>
              </a:rPr>
              <a:t>f</a:t>
            </a:r>
            <a:r>
              <a:rPr kumimoji="0" lang="en-US" altLang="hu-HU" sz="2400" b="0" i="0" u="none" strike="noStrike" kern="1200" cap="none" spc="0" normalizeH="0" baseline="0" noProof="0" dirty="0" smtClean="0">
                <a:ln>
                  <a:noFill/>
                </a:ln>
                <a:solidFill>
                  <a:srgbClr val="AC4600"/>
                </a:solidFill>
                <a:effectLst/>
                <a:uLnTx/>
                <a:uFillTx/>
                <a:latin typeface="Arial"/>
                <a:ea typeface="+mn-ea"/>
                <a:cs typeface="+mn-cs"/>
              </a:rPr>
              <a:t>(</a:t>
            </a:r>
            <a:r>
              <a:rPr kumimoji="0" lang="en-US" altLang="hu-HU" sz="2400" b="0" i="1" u="none" strike="noStrike" kern="1200" cap="none" spc="0" normalizeH="0" baseline="0" noProof="0" dirty="0" smtClean="0">
                <a:ln>
                  <a:noFill/>
                </a:ln>
                <a:solidFill>
                  <a:srgbClr val="AC4600"/>
                </a:solidFill>
                <a:effectLst/>
                <a:uLnTx/>
                <a:uFillTx/>
                <a:latin typeface="Arial"/>
                <a:ea typeface="+mn-ea"/>
                <a:cs typeface="+mn-cs"/>
              </a:rPr>
              <a:t>c</a:t>
            </a:r>
            <a:r>
              <a:rPr kumimoji="0" lang="en-US" altLang="hu-HU" sz="2400" b="0" i="0" u="none" strike="noStrike" kern="1200" cap="none" spc="0" normalizeH="0" baseline="0" noProof="0" dirty="0" smtClean="0">
                <a:ln>
                  <a:noFill/>
                </a:ln>
                <a:solidFill>
                  <a:srgbClr val="AC4600"/>
                </a:solidFill>
                <a:effectLst/>
                <a:uLnTx/>
                <a:uFillTx/>
                <a:latin typeface="Arial"/>
                <a:ea typeface="+mn-ea"/>
                <a:cs typeface="+mn-cs"/>
              </a:rPr>
              <a:t>) </a:t>
            </a:r>
            <a:r>
              <a:rPr kumimoji="0" lang="en-US" altLang="hu-HU" sz="2400" b="0" i="0" u="none" strike="noStrike" kern="1200" cap="none" spc="0" normalizeH="0" baseline="0" noProof="0" dirty="0" smtClean="0">
                <a:ln>
                  <a:noFill/>
                </a:ln>
                <a:solidFill>
                  <a:srgbClr val="AC4600"/>
                </a:solidFill>
                <a:effectLst/>
                <a:uLnTx/>
                <a:uFillTx/>
                <a:latin typeface="Arial"/>
                <a:ea typeface="+mn-ea"/>
                <a:cs typeface="Arial" panose="020B0604020202020204" pitchFamily="34" charset="0"/>
              </a:rPr>
              <a:t>≤ </a:t>
            </a:r>
            <a:r>
              <a:rPr kumimoji="0" lang="en-US" altLang="hu-HU" sz="2400" b="0" i="1" u="none" strike="noStrike" kern="1200" cap="none" spc="0" normalizeH="0" baseline="0" noProof="0" dirty="0" smtClean="0">
                <a:ln>
                  <a:noFill/>
                </a:ln>
                <a:solidFill>
                  <a:srgbClr val="AC4600"/>
                </a:solidFill>
                <a:effectLst/>
                <a:uLnTx/>
                <a:uFillTx/>
                <a:latin typeface="Arial"/>
                <a:ea typeface="+mn-ea"/>
                <a:cs typeface="Arial" panose="020B0604020202020204" pitchFamily="34" charset="0"/>
              </a:rPr>
              <a:t>f</a:t>
            </a:r>
            <a:r>
              <a:rPr kumimoji="0" lang="en-US" altLang="hu-HU" sz="2400" b="0" i="0" u="none" strike="noStrike" kern="1200" cap="none" spc="0" normalizeH="0" baseline="0" noProof="0" dirty="0" smtClean="0">
                <a:ln>
                  <a:noFill/>
                </a:ln>
                <a:solidFill>
                  <a:srgbClr val="AC4600"/>
                </a:solidFill>
                <a:effectLst/>
                <a:uLnTx/>
                <a:uFillTx/>
                <a:latin typeface="Arial"/>
                <a:ea typeface="+mn-ea"/>
                <a:cs typeface="Arial" panose="020B0604020202020204" pitchFamily="34" charset="0"/>
              </a:rPr>
              <a:t>(</a:t>
            </a:r>
            <a:r>
              <a:rPr kumimoji="0" lang="en-US" altLang="hu-HU" sz="2400" b="0" i="1" u="none" strike="noStrike" kern="1200" cap="none" spc="0" normalizeH="0" baseline="0" noProof="0" dirty="0" smtClean="0">
                <a:ln>
                  <a:noFill/>
                </a:ln>
                <a:solidFill>
                  <a:srgbClr val="AC4600"/>
                </a:solidFill>
                <a:effectLst/>
                <a:uLnTx/>
                <a:uFillTx/>
                <a:latin typeface="Arial"/>
                <a:ea typeface="+mn-ea"/>
                <a:cs typeface="Arial" panose="020B0604020202020204" pitchFamily="34" charset="0"/>
              </a:rPr>
              <a:t>x</a:t>
            </a:r>
            <a:r>
              <a:rPr kumimoji="0" lang="en-US" altLang="hu-HU" sz="2400" b="0" i="0" u="none" strike="noStrike" kern="1200" cap="none" spc="0" normalizeH="0" baseline="0" noProof="0" dirty="0" smtClean="0">
                <a:ln>
                  <a:noFill/>
                </a:ln>
                <a:solidFill>
                  <a:srgbClr val="AC4600"/>
                </a:solidFill>
                <a:effectLst/>
                <a:uLnTx/>
                <a:uFillTx/>
                <a:latin typeface="Arial"/>
                <a:ea typeface="+mn-ea"/>
                <a:cs typeface="Arial" panose="020B0604020202020204" pitchFamily="34" charset="0"/>
              </a:rPr>
              <a:t>) </a:t>
            </a:r>
            <a:br>
              <a:rPr kumimoji="0" lang="en-US" altLang="hu-HU" sz="2400" b="0" i="0" u="none" strike="noStrike" kern="1200" cap="none" spc="0" normalizeH="0" baseline="0" noProof="0" dirty="0" smtClean="0">
                <a:ln>
                  <a:noFill/>
                </a:ln>
                <a:solidFill>
                  <a:srgbClr val="AC4600"/>
                </a:solidFill>
                <a:effectLst/>
                <a:uLnTx/>
                <a:uFillTx/>
                <a:latin typeface="Arial"/>
                <a:ea typeface="+mn-ea"/>
                <a:cs typeface="Arial" panose="020B0604020202020204" pitchFamily="34" charset="0"/>
              </a:rPr>
            </a:br>
            <a:r>
              <a:rPr kumimoji="0" lang="en-US" altLang="hu-HU" sz="2400" b="0" i="0" u="none" strike="noStrike" kern="1200" cap="none" spc="0" normalizeH="0" baseline="0" noProof="0" dirty="0" smtClean="0">
                <a:ln>
                  <a:noFill/>
                </a:ln>
                <a:solidFill>
                  <a:srgbClr val="AC4600"/>
                </a:solidFill>
                <a:effectLst/>
                <a:uLnTx/>
                <a:uFillTx/>
                <a:latin typeface="Arial"/>
                <a:ea typeface="+mn-ea"/>
                <a:cs typeface="+mn-cs"/>
              </a:rPr>
              <a:t>when </a:t>
            </a:r>
            <a:r>
              <a:rPr kumimoji="0" lang="en-US" altLang="hu-HU" sz="2400" b="0" i="1" u="none" strike="noStrike" kern="1200" cap="none" spc="0" normalizeH="0" baseline="0" noProof="0" dirty="0" smtClean="0">
                <a:ln>
                  <a:noFill/>
                </a:ln>
                <a:solidFill>
                  <a:srgbClr val="AC4600"/>
                </a:solidFill>
                <a:effectLst/>
                <a:uLnTx/>
                <a:uFillTx/>
                <a:latin typeface="Arial"/>
                <a:ea typeface="+mn-ea"/>
                <a:cs typeface="+mn-cs"/>
              </a:rPr>
              <a:t>x</a:t>
            </a:r>
            <a:r>
              <a:rPr kumimoji="0" lang="en-US" altLang="hu-HU" sz="2400" b="0" i="0" u="none" strike="noStrike" kern="1200" cap="none" spc="0" normalizeH="0" baseline="0" noProof="0" dirty="0" smtClean="0">
                <a:ln>
                  <a:noFill/>
                </a:ln>
                <a:solidFill>
                  <a:srgbClr val="AC4600"/>
                </a:solidFill>
                <a:effectLst/>
                <a:uLnTx/>
                <a:uFillTx/>
                <a:latin typeface="Arial"/>
                <a:ea typeface="+mn-ea"/>
                <a:cs typeface="+mn-cs"/>
              </a:rPr>
              <a:t> is near </a:t>
            </a:r>
            <a:r>
              <a:rPr kumimoji="0" lang="en-US" altLang="hu-HU" sz="2400" b="0" i="1" u="none" strike="noStrike" kern="1200" cap="none" spc="0" normalizeH="0" baseline="0" noProof="0" dirty="0" smtClean="0">
                <a:ln>
                  <a:noFill/>
                </a:ln>
                <a:solidFill>
                  <a:srgbClr val="AC4600"/>
                </a:solidFill>
                <a:effectLst/>
                <a:uLnTx/>
                <a:uFillTx/>
                <a:latin typeface="Arial"/>
                <a:ea typeface="+mn-ea"/>
                <a:cs typeface="+mn-cs"/>
              </a:rPr>
              <a:t>c</a:t>
            </a:r>
            <a:r>
              <a:rPr kumimoji="0" lang="en-US" altLang="hu-HU" sz="2400" b="0" i="0" u="none" strike="noStrike" kern="1200" cap="none" spc="0" normalizeH="0" baseline="0" noProof="0" dirty="0" smtClean="0">
                <a:ln>
                  <a:noFill/>
                </a:ln>
                <a:solidFill>
                  <a:srgbClr val="AC4600"/>
                </a:solidFill>
                <a:effectLst/>
                <a:uLnTx/>
                <a:uFillTx/>
                <a:latin typeface="Arial"/>
                <a:ea typeface="+mn-ea"/>
                <a:cs typeface="+mn-cs"/>
              </a:rPr>
              <a:t>.</a:t>
            </a:r>
          </a:p>
        </p:txBody>
      </p:sp>
      <p:sp>
        <p:nvSpPr>
          <p:cNvPr id="4" name="Text Box 6"/>
          <p:cNvSpPr txBox="1">
            <a:spLocks noChangeArrowheads="1"/>
          </p:cNvSpPr>
          <p:nvPr/>
        </p:nvSpPr>
        <p:spPr bwMode="auto">
          <a:xfrm>
            <a:off x="5867400" y="457200"/>
            <a:ext cx="281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hu-HU" sz="2400" b="1" i="0" u="none" strike="noStrike" kern="0" cap="none" spc="0" normalizeH="0" baseline="0" noProof="0" smtClean="0">
                <a:ln>
                  <a:noFill/>
                </a:ln>
                <a:solidFill>
                  <a:srgbClr val="800000"/>
                </a:solidFill>
                <a:effectLst/>
                <a:uLnTx/>
                <a:uFillTx/>
                <a:latin typeface="Arial" panose="020B0604020202020204" pitchFamily="34" charset="0"/>
              </a:rPr>
              <a:t>Definition 2</a:t>
            </a:r>
          </a:p>
        </p:txBody>
      </p:sp>
    </p:spTree>
    <p:extLst>
      <p:ext uri="{BB962C8B-B14F-4D97-AF65-F5344CB8AC3E}">
        <p14:creationId xmlns:p14="http://schemas.microsoft.com/office/powerpoint/2010/main" val="49756539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609600" y="371475"/>
            <a:ext cx="5791200"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E45C00"/>
                </a:solidFill>
                <a:latin typeface="+mj-lt"/>
                <a:ea typeface="+mj-ea"/>
                <a:cs typeface="+mj-cs"/>
              </a:defRPr>
            </a:lvl1pPr>
            <a:lvl2pPr algn="l" rtl="0" eaLnBrk="0" fontAlgn="base" hangingPunct="0">
              <a:spcBef>
                <a:spcPct val="0"/>
              </a:spcBef>
              <a:spcAft>
                <a:spcPct val="0"/>
              </a:spcAft>
              <a:defRPr sz="2400" b="1">
                <a:solidFill>
                  <a:srgbClr val="E45C00"/>
                </a:solidFill>
                <a:latin typeface="Arial" panose="020B0604020202020204" pitchFamily="34" charset="0"/>
              </a:defRPr>
            </a:lvl2pPr>
            <a:lvl3pPr algn="l" rtl="0" eaLnBrk="0" fontAlgn="base" hangingPunct="0">
              <a:spcBef>
                <a:spcPct val="0"/>
              </a:spcBef>
              <a:spcAft>
                <a:spcPct val="0"/>
              </a:spcAft>
              <a:defRPr sz="2400" b="1">
                <a:solidFill>
                  <a:srgbClr val="E45C00"/>
                </a:solidFill>
                <a:latin typeface="Arial" panose="020B0604020202020204" pitchFamily="34" charset="0"/>
              </a:defRPr>
            </a:lvl3pPr>
            <a:lvl4pPr algn="l" rtl="0" eaLnBrk="0" fontAlgn="base" hangingPunct="0">
              <a:spcBef>
                <a:spcPct val="0"/>
              </a:spcBef>
              <a:spcAft>
                <a:spcPct val="0"/>
              </a:spcAft>
              <a:defRPr sz="2400" b="1">
                <a:solidFill>
                  <a:srgbClr val="E45C00"/>
                </a:solidFill>
                <a:latin typeface="Arial" panose="020B0604020202020204" pitchFamily="34" charset="0"/>
              </a:defRPr>
            </a:lvl4pPr>
            <a:lvl5pPr algn="l" rtl="0" eaLnBrk="0" fontAlgn="base" hangingPunct="0">
              <a:spcBef>
                <a:spcPct val="0"/>
              </a:spcBef>
              <a:spcAft>
                <a:spcPct val="0"/>
              </a:spcAft>
              <a:defRPr sz="2400" b="1">
                <a:solidFill>
                  <a:srgbClr val="E45C00"/>
                </a:solidFill>
                <a:latin typeface="Arial" panose="020B0604020202020204" pitchFamily="34" charset="0"/>
              </a:defRPr>
            </a:lvl5pPr>
            <a:lvl6pPr marL="457200" algn="l" rtl="0" fontAlgn="base">
              <a:spcBef>
                <a:spcPct val="0"/>
              </a:spcBef>
              <a:spcAft>
                <a:spcPct val="0"/>
              </a:spcAft>
              <a:defRPr sz="2400" b="1">
                <a:solidFill>
                  <a:srgbClr val="E45C00"/>
                </a:solidFill>
                <a:latin typeface="Arial" panose="020B0604020202020204" pitchFamily="34" charset="0"/>
              </a:defRPr>
            </a:lvl6pPr>
            <a:lvl7pPr marL="914400" algn="l" rtl="0" fontAlgn="base">
              <a:spcBef>
                <a:spcPct val="0"/>
              </a:spcBef>
              <a:spcAft>
                <a:spcPct val="0"/>
              </a:spcAft>
              <a:defRPr sz="2400" b="1">
                <a:solidFill>
                  <a:srgbClr val="E45C00"/>
                </a:solidFill>
                <a:latin typeface="Arial" panose="020B0604020202020204" pitchFamily="34" charset="0"/>
              </a:defRPr>
            </a:lvl7pPr>
            <a:lvl8pPr marL="1371600" algn="l" rtl="0" fontAlgn="base">
              <a:spcBef>
                <a:spcPct val="0"/>
              </a:spcBef>
              <a:spcAft>
                <a:spcPct val="0"/>
              </a:spcAft>
              <a:defRPr sz="2400" b="1">
                <a:solidFill>
                  <a:srgbClr val="E45C00"/>
                </a:solidFill>
                <a:latin typeface="Arial" panose="020B0604020202020204" pitchFamily="34" charset="0"/>
              </a:defRPr>
            </a:lvl8pPr>
            <a:lvl9pPr marL="1828800" algn="l" rtl="0" fontAlgn="base">
              <a:spcBef>
                <a:spcPct val="0"/>
              </a:spcBef>
              <a:spcAft>
                <a:spcPct val="0"/>
              </a:spcAft>
              <a:defRPr sz="2400" b="1">
                <a:solidFill>
                  <a:srgbClr val="E45C00"/>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hu-HU" sz="2400" b="1" i="0" u="none" strike="noStrike" kern="1200" cap="none" spc="0" normalizeH="0" baseline="0" noProof="0" smtClean="0">
                <a:ln>
                  <a:noFill/>
                </a:ln>
                <a:solidFill>
                  <a:srgbClr val="E45C00"/>
                </a:solidFill>
                <a:effectLst/>
                <a:uLnTx/>
                <a:uFillTx/>
                <a:latin typeface="Arial"/>
                <a:ea typeface="+mj-ea"/>
                <a:cs typeface="+mj-cs"/>
              </a:rPr>
              <a:t>MAXIMUM &amp; MINIMUM VALUES</a:t>
            </a:r>
          </a:p>
        </p:txBody>
      </p:sp>
      <p:sp>
        <p:nvSpPr>
          <p:cNvPr id="3" name="Rectangle 3"/>
          <p:cNvSpPr txBox="1">
            <a:spLocks noChangeArrowheads="1"/>
          </p:cNvSpPr>
          <p:nvPr/>
        </p:nvSpPr>
        <p:spPr bwMode="auto">
          <a:xfrm>
            <a:off x="571500" y="874713"/>
            <a:ext cx="8572500" cy="5865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indent="3175" algn="l" rtl="0" eaLnBrk="0" fontAlgn="base" hangingPunct="0">
              <a:lnSpc>
                <a:spcPct val="130000"/>
              </a:lnSpc>
              <a:spcBef>
                <a:spcPct val="20000"/>
              </a:spcBef>
              <a:spcAft>
                <a:spcPct val="0"/>
              </a:spcAft>
              <a:defRPr sz="3200" kern="1200">
                <a:solidFill>
                  <a:srgbClr val="800000"/>
                </a:solidFill>
                <a:latin typeface="+mn-lt"/>
                <a:ea typeface="+mn-ea"/>
                <a:cs typeface="+mn-cs"/>
              </a:defRPr>
            </a:lvl1pPr>
            <a:lvl2pPr marL="741363" indent="-284163" algn="l" rtl="0" eaLnBrk="0" fontAlgn="base" hangingPunct="0">
              <a:spcBef>
                <a:spcPct val="20000"/>
              </a:spcBef>
              <a:spcAft>
                <a:spcPct val="0"/>
              </a:spcAft>
              <a:buFont typeface="Wingdings" panose="05000000000000000000" pitchFamily="2" charset="2"/>
              <a:buChar char="§"/>
              <a:defRPr sz="2800" kern="1200">
                <a:solidFill>
                  <a:srgbClr val="AC4600"/>
                </a:solidFill>
                <a:latin typeface="+mn-lt"/>
                <a:ea typeface="+mn-ea"/>
                <a:cs typeface="+mn-cs"/>
              </a:defRPr>
            </a:lvl2pPr>
            <a:lvl3pPr marL="1431925" indent="-228600" algn="l" rtl="0" eaLnBrk="0" fontAlgn="base" hangingPunct="0">
              <a:spcBef>
                <a:spcPct val="20000"/>
              </a:spcBef>
              <a:spcAft>
                <a:spcPct val="0"/>
              </a:spcAft>
              <a:defRPr sz="2800" kern="1200">
                <a:solidFill>
                  <a:srgbClr val="AC4600"/>
                </a:solidFill>
                <a:latin typeface="+mn-lt"/>
                <a:ea typeface="+mn-ea"/>
                <a:cs typeface="+mn-cs"/>
              </a:defRPr>
            </a:lvl3pPr>
            <a:lvl4pPr marL="1774825"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117725"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3175" algn="l" defTabSz="914400" rtl="0" eaLnBrk="1" fontAlgn="base" latinLnBrk="0" hangingPunct="1">
              <a:lnSpc>
                <a:spcPct val="130000"/>
              </a:lnSpc>
              <a:spcBef>
                <a:spcPct val="20000"/>
              </a:spcBef>
              <a:spcAft>
                <a:spcPct val="0"/>
              </a:spcAft>
              <a:buClrTx/>
              <a:buSzTx/>
              <a:buFontTx/>
              <a:buNone/>
              <a:tabLst/>
              <a:defRPr/>
            </a:pPr>
            <a:r>
              <a:rPr kumimoji="0" lang="en-US" altLang="hu-HU" sz="3400" b="0" i="0" u="none" strike="noStrike" kern="1200" cap="none" spc="0" normalizeH="0" baseline="0" noProof="0" smtClean="0">
                <a:ln>
                  <a:noFill/>
                </a:ln>
                <a:solidFill>
                  <a:srgbClr val="800000"/>
                </a:solidFill>
                <a:effectLst/>
                <a:uLnTx/>
                <a:uFillTx/>
                <a:latin typeface="Arial"/>
                <a:ea typeface="+mn-ea"/>
                <a:cs typeface="+mn-cs"/>
              </a:rPr>
              <a:t>The graph of the function </a:t>
            </a:r>
            <a:br>
              <a:rPr kumimoji="0" lang="en-US" altLang="hu-HU" sz="3400" b="0" i="0" u="none" strike="noStrike" kern="1200" cap="none" spc="0" normalizeH="0" baseline="0" noProof="0" smtClean="0">
                <a:ln>
                  <a:noFill/>
                </a:ln>
                <a:solidFill>
                  <a:srgbClr val="800000"/>
                </a:solidFill>
                <a:effectLst/>
                <a:uLnTx/>
                <a:uFillTx/>
                <a:latin typeface="Arial"/>
                <a:ea typeface="+mn-ea"/>
                <a:cs typeface="+mn-cs"/>
              </a:rPr>
            </a:br>
            <a:r>
              <a:rPr kumimoji="0" lang="en-US" altLang="hu-HU" sz="3400" b="0" i="0" u="none" strike="noStrike" kern="1200" cap="none" spc="0" normalizeH="0" baseline="0" noProof="0" smtClean="0">
                <a:ln>
                  <a:noFill/>
                </a:ln>
                <a:solidFill>
                  <a:srgbClr val="800000"/>
                </a:solidFill>
                <a:effectLst/>
                <a:uLnTx/>
                <a:uFillTx/>
                <a:latin typeface="Arial"/>
                <a:ea typeface="+mn-ea"/>
                <a:cs typeface="+mn-cs"/>
              </a:rPr>
              <a:t>	</a:t>
            </a:r>
            <a:r>
              <a:rPr kumimoji="0" lang="en-US" altLang="hu-HU" sz="3400" b="0" i="1" u="none" strike="noStrike" kern="1200" cap="none" spc="0" normalizeH="0" baseline="0" noProof="0" smtClean="0">
                <a:ln>
                  <a:noFill/>
                </a:ln>
                <a:solidFill>
                  <a:srgbClr val="800000"/>
                </a:solidFill>
                <a:effectLst/>
                <a:uLnTx/>
                <a:uFillTx/>
                <a:latin typeface="Arial"/>
                <a:ea typeface="+mn-ea"/>
                <a:cs typeface="+mn-cs"/>
              </a:rPr>
              <a:t>f</a:t>
            </a:r>
            <a:r>
              <a:rPr kumimoji="0" lang="en-US" altLang="hu-HU" sz="3400" b="0" i="0" u="none" strike="noStrike" kern="1200" cap="none" spc="0" normalizeH="0" baseline="0" noProof="0" smtClean="0">
                <a:ln>
                  <a:noFill/>
                </a:ln>
                <a:solidFill>
                  <a:srgbClr val="800000"/>
                </a:solidFill>
                <a:effectLst/>
                <a:uLnTx/>
                <a:uFillTx/>
                <a:latin typeface="Arial"/>
                <a:ea typeface="+mn-ea"/>
                <a:cs typeface="+mn-cs"/>
              </a:rPr>
              <a:t>(</a:t>
            </a:r>
            <a:r>
              <a:rPr kumimoji="0" lang="en-US" altLang="hu-HU" sz="3400" b="0" i="1" u="none" strike="noStrike" kern="1200" cap="none" spc="0" normalizeH="0" baseline="0" noProof="0" smtClean="0">
                <a:ln>
                  <a:noFill/>
                </a:ln>
                <a:solidFill>
                  <a:srgbClr val="800000"/>
                </a:solidFill>
                <a:effectLst/>
                <a:uLnTx/>
                <a:uFillTx/>
                <a:latin typeface="Arial"/>
                <a:ea typeface="+mn-ea"/>
                <a:cs typeface="+mn-cs"/>
              </a:rPr>
              <a:t>x</a:t>
            </a:r>
            <a:r>
              <a:rPr kumimoji="0" lang="en-US" altLang="hu-HU" sz="3400" b="0" i="0" u="none" strike="noStrike" kern="1200" cap="none" spc="0" normalizeH="0" baseline="0" noProof="0" smtClean="0">
                <a:ln>
                  <a:noFill/>
                </a:ln>
                <a:solidFill>
                  <a:srgbClr val="800000"/>
                </a:solidFill>
                <a:effectLst/>
                <a:uLnTx/>
                <a:uFillTx/>
                <a:latin typeface="Arial"/>
                <a:ea typeface="+mn-ea"/>
                <a:cs typeface="+mn-cs"/>
              </a:rPr>
              <a:t>) = 3</a:t>
            </a:r>
            <a:r>
              <a:rPr kumimoji="0" lang="en-US" altLang="hu-HU" sz="3400" b="0" i="1" u="none" strike="noStrike" kern="1200" cap="none" spc="0" normalizeH="0" baseline="0" noProof="0" smtClean="0">
                <a:ln>
                  <a:noFill/>
                </a:ln>
                <a:solidFill>
                  <a:srgbClr val="800000"/>
                </a:solidFill>
                <a:effectLst/>
                <a:uLnTx/>
                <a:uFillTx/>
                <a:latin typeface="Arial"/>
                <a:ea typeface="+mn-ea"/>
                <a:cs typeface="+mn-cs"/>
              </a:rPr>
              <a:t>x</a:t>
            </a:r>
            <a:r>
              <a:rPr kumimoji="0" lang="en-US" altLang="hu-HU" sz="3400" b="0" i="0" u="none" strike="noStrike" kern="1200" cap="none" spc="0" normalizeH="0" baseline="30000" noProof="0" smtClean="0">
                <a:ln>
                  <a:noFill/>
                </a:ln>
                <a:solidFill>
                  <a:srgbClr val="800000"/>
                </a:solidFill>
                <a:effectLst/>
                <a:uLnTx/>
                <a:uFillTx/>
                <a:latin typeface="Arial"/>
                <a:ea typeface="+mn-ea"/>
                <a:cs typeface="+mn-cs"/>
              </a:rPr>
              <a:t>4</a:t>
            </a:r>
            <a:r>
              <a:rPr kumimoji="0" lang="en-US" altLang="hu-HU" sz="3400" b="0" i="0" u="none" strike="noStrike" kern="1200" cap="none" spc="0" normalizeH="0" baseline="0" noProof="0" smtClean="0">
                <a:ln>
                  <a:noFill/>
                </a:ln>
                <a:solidFill>
                  <a:srgbClr val="800000"/>
                </a:solidFill>
                <a:effectLst/>
                <a:uLnTx/>
                <a:uFillTx/>
                <a:latin typeface="Arial"/>
                <a:ea typeface="+mn-ea"/>
                <a:cs typeface="+mn-cs"/>
              </a:rPr>
              <a:t> – 16</a:t>
            </a:r>
            <a:r>
              <a:rPr kumimoji="0" lang="en-US" altLang="hu-HU" sz="3400" b="0" i="1" u="none" strike="noStrike" kern="1200" cap="none" spc="0" normalizeH="0" baseline="0" noProof="0" smtClean="0">
                <a:ln>
                  <a:noFill/>
                </a:ln>
                <a:solidFill>
                  <a:srgbClr val="800000"/>
                </a:solidFill>
                <a:effectLst/>
                <a:uLnTx/>
                <a:uFillTx/>
                <a:latin typeface="Arial"/>
                <a:ea typeface="+mn-ea"/>
                <a:cs typeface="+mn-cs"/>
              </a:rPr>
              <a:t>x</a:t>
            </a:r>
            <a:r>
              <a:rPr kumimoji="0" lang="en-US" altLang="hu-HU" sz="3400" b="0" i="0" u="none" strike="noStrike" kern="1200" cap="none" spc="0" normalizeH="0" baseline="30000" noProof="0" smtClean="0">
                <a:ln>
                  <a:noFill/>
                </a:ln>
                <a:solidFill>
                  <a:srgbClr val="800000"/>
                </a:solidFill>
                <a:effectLst/>
                <a:uLnTx/>
                <a:uFillTx/>
                <a:latin typeface="Arial"/>
                <a:ea typeface="+mn-ea"/>
                <a:cs typeface="+mn-cs"/>
              </a:rPr>
              <a:t>3</a:t>
            </a:r>
            <a:r>
              <a:rPr kumimoji="0" lang="en-US" altLang="hu-HU" sz="3400" b="0" i="0" u="none" strike="noStrike" kern="1200" cap="none" spc="0" normalizeH="0" baseline="0" noProof="0" smtClean="0">
                <a:ln>
                  <a:noFill/>
                </a:ln>
                <a:solidFill>
                  <a:srgbClr val="800000"/>
                </a:solidFill>
                <a:effectLst/>
                <a:uLnTx/>
                <a:uFillTx/>
                <a:latin typeface="Arial"/>
                <a:ea typeface="+mn-ea"/>
                <a:cs typeface="+mn-cs"/>
              </a:rPr>
              <a:t> + 18</a:t>
            </a:r>
            <a:r>
              <a:rPr kumimoji="0" lang="en-US" altLang="hu-HU" sz="3400" b="0" i="1" u="none" strike="noStrike" kern="1200" cap="none" spc="0" normalizeH="0" baseline="0" noProof="0" smtClean="0">
                <a:ln>
                  <a:noFill/>
                </a:ln>
                <a:solidFill>
                  <a:srgbClr val="800000"/>
                </a:solidFill>
                <a:effectLst/>
                <a:uLnTx/>
                <a:uFillTx/>
                <a:latin typeface="Arial"/>
                <a:ea typeface="+mn-ea"/>
                <a:cs typeface="+mn-cs"/>
              </a:rPr>
              <a:t>x</a:t>
            </a:r>
            <a:r>
              <a:rPr kumimoji="0" lang="en-US" altLang="hu-HU" sz="3400" b="0" i="0" u="none" strike="noStrike" kern="1200" cap="none" spc="0" normalizeH="0" baseline="30000" noProof="0" smtClean="0">
                <a:ln>
                  <a:noFill/>
                </a:ln>
                <a:solidFill>
                  <a:srgbClr val="800000"/>
                </a:solidFill>
                <a:effectLst/>
                <a:uLnTx/>
                <a:uFillTx/>
                <a:latin typeface="Arial"/>
                <a:ea typeface="+mn-ea"/>
                <a:cs typeface="+mn-cs"/>
              </a:rPr>
              <a:t>2</a:t>
            </a:r>
            <a:r>
              <a:rPr kumimoji="0" lang="en-US" altLang="hu-HU" sz="3400" b="0" i="0" u="none" strike="noStrike" kern="1200" cap="none" spc="0" normalizeH="0" baseline="0" noProof="0" smtClean="0">
                <a:ln>
                  <a:noFill/>
                </a:ln>
                <a:solidFill>
                  <a:srgbClr val="800000"/>
                </a:solidFill>
                <a:effectLst/>
                <a:uLnTx/>
                <a:uFillTx/>
                <a:latin typeface="Arial"/>
                <a:ea typeface="+mn-ea"/>
                <a:cs typeface="+mn-cs"/>
              </a:rPr>
              <a:t>	    -1 </a:t>
            </a:r>
            <a:r>
              <a:rPr kumimoji="0" lang="en-US" altLang="hu-HU" sz="3400" b="0" i="0" u="none" strike="noStrike" kern="1200" cap="none" spc="0" normalizeH="0" baseline="0" noProof="0" smtClean="0">
                <a:ln>
                  <a:noFill/>
                </a:ln>
                <a:solidFill>
                  <a:srgbClr val="800000"/>
                </a:solidFill>
                <a:effectLst/>
                <a:uLnTx/>
                <a:uFillTx/>
                <a:latin typeface="Arial"/>
                <a:ea typeface="+mn-ea"/>
                <a:cs typeface="Arial" panose="020B0604020202020204" pitchFamily="34" charset="0"/>
              </a:rPr>
              <a:t>≤ </a:t>
            </a:r>
            <a:r>
              <a:rPr kumimoji="0" lang="en-US" altLang="hu-HU" sz="3400" b="0" i="1" u="none" strike="noStrike" kern="1200" cap="none" spc="0" normalizeH="0" baseline="0" noProof="0" smtClean="0">
                <a:ln>
                  <a:noFill/>
                </a:ln>
                <a:solidFill>
                  <a:srgbClr val="800000"/>
                </a:solidFill>
                <a:effectLst/>
                <a:uLnTx/>
                <a:uFillTx/>
                <a:latin typeface="Arial"/>
                <a:ea typeface="+mn-ea"/>
                <a:cs typeface="Arial" panose="020B0604020202020204" pitchFamily="34" charset="0"/>
              </a:rPr>
              <a:t>x</a:t>
            </a:r>
            <a:r>
              <a:rPr kumimoji="0" lang="en-US" altLang="hu-HU" sz="3400" b="0" i="0" u="none" strike="noStrike" kern="1200" cap="none" spc="0" normalizeH="0" baseline="0" noProof="0" smtClean="0">
                <a:ln>
                  <a:noFill/>
                </a:ln>
                <a:solidFill>
                  <a:srgbClr val="800000"/>
                </a:solidFill>
                <a:effectLst/>
                <a:uLnTx/>
                <a:uFillTx/>
                <a:latin typeface="Arial"/>
                <a:ea typeface="+mn-ea"/>
                <a:cs typeface="Arial" panose="020B0604020202020204" pitchFamily="34" charset="0"/>
              </a:rPr>
              <a:t> ≤ 4 </a:t>
            </a:r>
            <a:br>
              <a:rPr kumimoji="0" lang="en-US" altLang="hu-HU" sz="3400" b="0" i="0" u="none" strike="noStrike" kern="1200" cap="none" spc="0" normalizeH="0" baseline="0" noProof="0" smtClean="0">
                <a:ln>
                  <a:noFill/>
                </a:ln>
                <a:solidFill>
                  <a:srgbClr val="800000"/>
                </a:solidFill>
                <a:effectLst/>
                <a:uLnTx/>
                <a:uFillTx/>
                <a:latin typeface="Arial"/>
                <a:ea typeface="+mn-ea"/>
                <a:cs typeface="Arial" panose="020B0604020202020204" pitchFamily="34" charset="0"/>
              </a:rPr>
            </a:br>
            <a:r>
              <a:rPr kumimoji="0" lang="en-US" altLang="hu-HU" sz="3400" b="0" i="0" u="none" strike="noStrike" kern="1200" cap="none" spc="0" normalizeH="0" baseline="0" noProof="0" smtClean="0">
                <a:ln>
                  <a:noFill/>
                </a:ln>
                <a:solidFill>
                  <a:srgbClr val="800000"/>
                </a:solidFill>
                <a:effectLst/>
                <a:uLnTx/>
                <a:uFillTx/>
                <a:latin typeface="Arial"/>
                <a:ea typeface="+mn-ea"/>
                <a:cs typeface="+mn-cs"/>
              </a:rPr>
              <a:t>is shown here.</a:t>
            </a:r>
            <a:endParaRPr kumimoji="0" lang="en-US" altLang="hu-HU" sz="3400" b="0" i="0" u="none" strike="noStrike" kern="1200" cap="none" spc="0" normalizeH="0" baseline="0" noProof="0" smtClean="0">
              <a:ln>
                <a:noFill/>
              </a:ln>
              <a:solidFill>
                <a:srgbClr val="800000"/>
              </a:solidFill>
              <a:effectLst/>
              <a:uLnTx/>
              <a:uFillTx/>
              <a:latin typeface="Arial"/>
              <a:ea typeface="+mn-ea"/>
              <a:cs typeface="Arial" panose="020B0604020202020204" pitchFamily="34" charset="0"/>
            </a:endParaRPr>
          </a:p>
        </p:txBody>
      </p:sp>
      <p:sp>
        <p:nvSpPr>
          <p:cNvPr id="4" name="Rectangle 6"/>
          <p:cNvSpPr>
            <a:spLocks noChangeArrowheads="1"/>
          </p:cNvSpPr>
          <p:nvPr/>
        </p:nvSpPr>
        <p:spPr bwMode="auto">
          <a:xfrm>
            <a:off x="5013325" y="2362200"/>
            <a:ext cx="3906838" cy="4276725"/>
          </a:xfrm>
          <a:prstGeom prst="rect">
            <a:avLst/>
          </a:prstGeom>
          <a:noFill/>
          <a:ln w="9525">
            <a:solidFill>
              <a:srgbClr val="E45C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altLang="hu-HU" sz="1800" b="0" i="0" u="none" strike="noStrike" kern="0" cap="none" spc="0" normalizeH="0" baseline="0" noProof="0" smtClean="0">
              <a:ln>
                <a:noFill/>
              </a:ln>
              <a:solidFill>
                <a:srgbClr val="000000"/>
              </a:solidFill>
              <a:effectLst/>
              <a:uLnTx/>
              <a:uFillTx/>
              <a:latin typeface="Arial" panose="020B0604020202020204" pitchFamily="34" charset="0"/>
            </a:endParaRPr>
          </a:p>
        </p:txBody>
      </p:sp>
      <p:sp>
        <p:nvSpPr>
          <p:cNvPr id="5" name="Text Box 7"/>
          <p:cNvSpPr txBox="1">
            <a:spLocks noChangeArrowheads="1"/>
          </p:cNvSpPr>
          <p:nvPr/>
        </p:nvSpPr>
        <p:spPr bwMode="auto">
          <a:xfrm>
            <a:off x="5867400" y="457200"/>
            <a:ext cx="281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hu-HU" sz="2400" b="1" i="0" u="none" strike="noStrike" kern="0" cap="none" spc="0" normalizeH="0" baseline="0" noProof="0" smtClean="0">
                <a:ln>
                  <a:noFill/>
                </a:ln>
                <a:solidFill>
                  <a:srgbClr val="800000"/>
                </a:solidFill>
                <a:effectLst/>
                <a:uLnTx/>
                <a:uFillTx/>
                <a:latin typeface="Arial" panose="020B0604020202020204" pitchFamily="34" charset="0"/>
              </a:rPr>
              <a:t>Example 4</a:t>
            </a:r>
          </a:p>
        </p:txBody>
      </p:sp>
      <p:pic>
        <p:nvPicPr>
          <p:cNvPr id="6" name="Picture 8" descr="0401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6200" y="2484438"/>
            <a:ext cx="3648075" cy="4075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893173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609600" y="371475"/>
            <a:ext cx="5791200"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E45C00"/>
                </a:solidFill>
                <a:latin typeface="+mj-lt"/>
                <a:ea typeface="+mj-ea"/>
                <a:cs typeface="+mj-cs"/>
              </a:defRPr>
            </a:lvl1pPr>
            <a:lvl2pPr algn="l" rtl="0" eaLnBrk="0" fontAlgn="base" hangingPunct="0">
              <a:spcBef>
                <a:spcPct val="0"/>
              </a:spcBef>
              <a:spcAft>
                <a:spcPct val="0"/>
              </a:spcAft>
              <a:defRPr sz="2400" b="1">
                <a:solidFill>
                  <a:srgbClr val="E45C00"/>
                </a:solidFill>
                <a:latin typeface="Arial" panose="020B0604020202020204" pitchFamily="34" charset="0"/>
              </a:defRPr>
            </a:lvl2pPr>
            <a:lvl3pPr algn="l" rtl="0" eaLnBrk="0" fontAlgn="base" hangingPunct="0">
              <a:spcBef>
                <a:spcPct val="0"/>
              </a:spcBef>
              <a:spcAft>
                <a:spcPct val="0"/>
              </a:spcAft>
              <a:defRPr sz="2400" b="1">
                <a:solidFill>
                  <a:srgbClr val="E45C00"/>
                </a:solidFill>
                <a:latin typeface="Arial" panose="020B0604020202020204" pitchFamily="34" charset="0"/>
              </a:defRPr>
            </a:lvl3pPr>
            <a:lvl4pPr algn="l" rtl="0" eaLnBrk="0" fontAlgn="base" hangingPunct="0">
              <a:spcBef>
                <a:spcPct val="0"/>
              </a:spcBef>
              <a:spcAft>
                <a:spcPct val="0"/>
              </a:spcAft>
              <a:defRPr sz="2400" b="1">
                <a:solidFill>
                  <a:srgbClr val="E45C00"/>
                </a:solidFill>
                <a:latin typeface="Arial" panose="020B0604020202020204" pitchFamily="34" charset="0"/>
              </a:defRPr>
            </a:lvl4pPr>
            <a:lvl5pPr algn="l" rtl="0" eaLnBrk="0" fontAlgn="base" hangingPunct="0">
              <a:spcBef>
                <a:spcPct val="0"/>
              </a:spcBef>
              <a:spcAft>
                <a:spcPct val="0"/>
              </a:spcAft>
              <a:defRPr sz="2400" b="1">
                <a:solidFill>
                  <a:srgbClr val="E45C00"/>
                </a:solidFill>
                <a:latin typeface="Arial" panose="020B0604020202020204" pitchFamily="34" charset="0"/>
              </a:defRPr>
            </a:lvl5pPr>
            <a:lvl6pPr marL="457200" algn="l" rtl="0" fontAlgn="base">
              <a:spcBef>
                <a:spcPct val="0"/>
              </a:spcBef>
              <a:spcAft>
                <a:spcPct val="0"/>
              </a:spcAft>
              <a:defRPr sz="2400" b="1">
                <a:solidFill>
                  <a:srgbClr val="E45C00"/>
                </a:solidFill>
                <a:latin typeface="Arial" panose="020B0604020202020204" pitchFamily="34" charset="0"/>
              </a:defRPr>
            </a:lvl6pPr>
            <a:lvl7pPr marL="914400" algn="l" rtl="0" fontAlgn="base">
              <a:spcBef>
                <a:spcPct val="0"/>
              </a:spcBef>
              <a:spcAft>
                <a:spcPct val="0"/>
              </a:spcAft>
              <a:defRPr sz="2400" b="1">
                <a:solidFill>
                  <a:srgbClr val="E45C00"/>
                </a:solidFill>
                <a:latin typeface="Arial" panose="020B0604020202020204" pitchFamily="34" charset="0"/>
              </a:defRPr>
            </a:lvl7pPr>
            <a:lvl8pPr marL="1371600" algn="l" rtl="0" fontAlgn="base">
              <a:spcBef>
                <a:spcPct val="0"/>
              </a:spcBef>
              <a:spcAft>
                <a:spcPct val="0"/>
              </a:spcAft>
              <a:defRPr sz="2400" b="1">
                <a:solidFill>
                  <a:srgbClr val="E45C00"/>
                </a:solidFill>
                <a:latin typeface="Arial" panose="020B0604020202020204" pitchFamily="34" charset="0"/>
              </a:defRPr>
            </a:lvl8pPr>
            <a:lvl9pPr marL="1828800" algn="l" rtl="0" fontAlgn="base">
              <a:spcBef>
                <a:spcPct val="0"/>
              </a:spcBef>
              <a:spcAft>
                <a:spcPct val="0"/>
              </a:spcAft>
              <a:defRPr sz="2400" b="1">
                <a:solidFill>
                  <a:srgbClr val="E45C00"/>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hu-HU" sz="2400" b="1" i="0" u="none" strike="noStrike" kern="1200" cap="none" spc="0" normalizeH="0" baseline="0" noProof="0" smtClean="0">
                <a:ln>
                  <a:noFill/>
                </a:ln>
                <a:solidFill>
                  <a:srgbClr val="E45C00"/>
                </a:solidFill>
                <a:effectLst/>
                <a:uLnTx/>
                <a:uFillTx/>
                <a:latin typeface="Arial"/>
                <a:ea typeface="+mj-ea"/>
                <a:cs typeface="+mj-cs"/>
              </a:rPr>
              <a:t>MAXIMUM &amp; MINIMUM VALUES</a:t>
            </a:r>
          </a:p>
        </p:txBody>
      </p:sp>
      <p:sp>
        <p:nvSpPr>
          <p:cNvPr id="3" name="Rectangle 3"/>
          <p:cNvSpPr txBox="1">
            <a:spLocks noChangeArrowheads="1"/>
          </p:cNvSpPr>
          <p:nvPr/>
        </p:nvSpPr>
        <p:spPr bwMode="auto">
          <a:xfrm>
            <a:off x="571500" y="874713"/>
            <a:ext cx="8572500" cy="5865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indent="3175" algn="l" rtl="0" eaLnBrk="0" fontAlgn="base" hangingPunct="0">
              <a:lnSpc>
                <a:spcPct val="130000"/>
              </a:lnSpc>
              <a:spcBef>
                <a:spcPct val="20000"/>
              </a:spcBef>
              <a:spcAft>
                <a:spcPct val="0"/>
              </a:spcAft>
              <a:defRPr sz="3200" kern="1200">
                <a:solidFill>
                  <a:srgbClr val="800000"/>
                </a:solidFill>
                <a:latin typeface="+mn-lt"/>
                <a:ea typeface="+mn-ea"/>
                <a:cs typeface="+mn-cs"/>
              </a:defRPr>
            </a:lvl1pPr>
            <a:lvl2pPr marL="741363" indent="-284163" algn="l" rtl="0" eaLnBrk="0" fontAlgn="base" hangingPunct="0">
              <a:spcBef>
                <a:spcPct val="20000"/>
              </a:spcBef>
              <a:spcAft>
                <a:spcPct val="0"/>
              </a:spcAft>
              <a:buFont typeface="Wingdings" panose="05000000000000000000" pitchFamily="2" charset="2"/>
              <a:buChar char="§"/>
              <a:defRPr sz="2800" kern="1200">
                <a:solidFill>
                  <a:srgbClr val="AC4600"/>
                </a:solidFill>
                <a:latin typeface="+mn-lt"/>
                <a:ea typeface="+mn-ea"/>
                <a:cs typeface="+mn-cs"/>
              </a:defRPr>
            </a:lvl2pPr>
            <a:lvl3pPr marL="1431925" indent="-228600" algn="l" rtl="0" eaLnBrk="0" fontAlgn="base" hangingPunct="0">
              <a:spcBef>
                <a:spcPct val="20000"/>
              </a:spcBef>
              <a:spcAft>
                <a:spcPct val="0"/>
              </a:spcAft>
              <a:defRPr sz="2800" kern="1200">
                <a:solidFill>
                  <a:srgbClr val="AC4600"/>
                </a:solidFill>
                <a:latin typeface="+mn-lt"/>
                <a:ea typeface="+mn-ea"/>
                <a:cs typeface="+mn-cs"/>
              </a:defRPr>
            </a:lvl3pPr>
            <a:lvl4pPr marL="1774825"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117725"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3175" algn="l" defTabSz="914400" rtl="0" eaLnBrk="1" fontAlgn="base" latinLnBrk="0" hangingPunct="1">
              <a:lnSpc>
                <a:spcPct val="130000"/>
              </a:lnSpc>
              <a:spcBef>
                <a:spcPct val="20000"/>
              </a:spcBef>
              <a:spcAft>
                <a:spcPct val="0"/>
              </a:spcAft>
              <a:buClrTx/>
              <a:buSzTx/>
              <a:buFontTx/>
              <a:buNone/>
              <a:tabLst/>
              <a:defRPr/>
            </a:pPr>
            <a:r>
              <a:rPr kumimoji="0" lang="en-US" altLang="hu-HU" sz="3400" b="0" i="0" u="none" strike="noStrike" kern="1200" cap="none" spc="0" normalizeH="0" baseline="0" noProof="0" smtClean="0">
                <a:ln>
                  <a:noFill/>
                </a:ln>
                <a:solidFill>
                  <a:srgbClr val="800000"/>
                </a:solidFill>
                <a:effectLst/>
                <a:uLnTx/>
                <a:uFillTx/>
                <a:latin typeface="Arial"/>
                <a:ea typeface="+mn-ea"/>
                <a:cs typeface="+mn-cs"/>
              </a:rPr>
              <a:t>The graph of the function </a:t>
            </a:r>
            <a:br>
              <a:rPr kumimoji="0" lang="en-US" altLang="hu-HU" sz="3400" b="0" i="0" u="none" strike="noStrike" kern="1200" cap="none" spc="0" normalizeH="0" baseline="0" noProof="0" smtClean="0">
                <a:ln>
                  <a:noFill/>
                </a:ln>
                <a:solidFill>
                  <a:srgbClr val="800000"/>
                </a:solidFill>
                <a:effectLst/>
                <a:uLnTx/>
                <a:uFillTx/>
                <a:latin typeface="Arial"/>
                <a:ea typeface="+mn-ea"/>
                <a:cs typeface="+mn-cs"/>
              </a:rPr>
            </a:br>
            <a:r>
              <a:rPr kumimoji="0" lang="en-US" altLang="hu-HU" sz="3400" b="0" i="0" u="none" strike="noStrike" kern="1200" cap="none" spc="0" normalizeH="0" baseline="0" noProof="0" smtClean="0">
                <a:ln>
                  <a:noFill/>
                </a:ln>
                <a:solidFill>
                  <a:srgbClr val="800000"/>
                </a:solidFill>
                <a:effectLst/>
                <a:uLnTx/>
                <a:uFillTx/>
                <a:latin typeface="Arial"/>
                <a:ea typeface="+mn-ea"/>
                <a:cs typeface="+mn-cs"/>
              </a:rPr>
              <a:t>	</a:t>
            </a:r>
            <a:r>
              <a:rPr kumimoji="0" lang="en-US" altLang="hu-HU" sz="3400" b="0" i="1" u="none" strike="noStrike" kern="1200" cap="none" spc="0" normalizeH="0" baseline="0" noProof="0" smtClean="0">
                <a:ln>
                  <a:noFill/>
                </a:ln>
                <a:solidFill>
                  <a:srgbClr val="800000"/>
                </a:solidFill>
                <a:effectLst/>
                <a:uLnTx/>
                <a:uFillTx/>
                <a:latin typeface="Arial"/>
                <a:ea typeface="+mn-ea"/>
                <a:cs typeface="+mn-cs"/>
              </a:rPr>
              <a:t>f</a:t>
            </a:r>
            <a:r>
              <a:rPr kumimoji="0" lang="en-US" altLang="hu-HU" sz="3400" b="0" i="0" u="none" strike="noStrike" kern="1200" cap="none" spc="0" normalizeH="0" baseline="0" noProof="0" smtClean="0">
                <a:ln>
                  <a:noFill/>
                </a:ln>
                <a:solidFill>
                  <a:srgbClr val="800000"/>
                </a:solidFill>
                <a:effectLst/>
                <a:uLnTx/>
                <a:uFillTx/>
                <a:latin typeface="Arial"/>
                <a:ea typeface="+mn-ea"/>
                <a:cs typeface="+mn-cs"/>
              </a:rPr>
              <a:t>(</a:t>
            </a:r>
            <a:r>
              <a:rPr kumimoji="0" lang="en-US" altLang="hu-HU" sz="3400" b="0" i="1" u="none" strike="noStrike" kern="1200" cap="none" spc="0" normalizeH="0" baseline="0" noProof="0" smtClean="0">
                <a:ln>
                  <a:noFill/>
                </a:ln>
                <a:solidFill>
                  <a:srgbClr val="800000"/>
                </a:solidFill>
                <a:effectLst/>
                <a:uLnTx/>
                <a:uFillTx/>
                <a:latin typeface="Arial"/>
                <a:ea typeface="+mn-ea"/>
                <a:cs typeface="+mn-cs"/>
              </a:rPr>
              <a:t>x</a:t>
            </a:r>
            <a:r>
              <a:rPr kumimoji="0" lang="en-US" altLang="hu-HU" sz="3400" b="0" i="0" u="none" strike="noStrike" kern="1200" cap="none" spc="0" normalizeH="0" baseline="0" noProof="0" smtClean="0">
                <a:ln>
                  <a:noFill/>
                </a:ln>
                <a:solidFill>
                  <a:srgbClr val="800000"/>
                </a:solidFill>
                <a:effectLst/>
                <a:uLnTx/>
                <a:uFillTx/>
                <a:latin typeface="Arial"/>
                <a:ea typeface="+mn-ea"/>
                <a:cs typeface="+mn-cs"/>
              </a:rPr>
              <a:t>) = 3</a:t>
            </a:r>
            <a:r>
              <a:rPr kumimoji="0" lang="en-US" altLang="hu-HU" sz="3400" b="0" i="1" u="none" strike="noStrike" kern="1200" cap="none" spc="0" normalizeH="0" baseline="0" noProof="0" smtClean="0">
                <a:ln>
                  <a:noFill/>
                </a:ln>
                <a:solidFill>
                  <a:srgbClr val="800000"/>
                </a:solidFill>
                <a:effectLst/>
                <a:uLnTx/>
                <a:uFillTx/>
                <a:latin typeface="Arial"/>
                <a:ea typeface="+mn-ea"/>
                <a:cs typeface="+mn-cs"/>
              </a:rPr>
              <a:t>x</a:t>
            </a:r>
            <a:r>
              <a:rPr kumimoji="0" lang="en-US" altLang="hu-HU" sz="3400" b="0" i="0" u="none" strike="noStrike" kern="1200" cap="none" spc="0" normalizeH="0" baseline="30000" noProof="0" smtClean="0">
                <a:ln>
                  <a:noFill/>
                </a:ln>
                <a:solidFill>
                  <a:srgbClr val="800000"/>
                </a:solidFill>
                <a:effectLst/>
                <a:uLnTx/>
                <a:uFillTx/>
                <a:latin typeface="Arial"/>
                <a:ea typeface="+mn-ea"/>
                <a:cs typeface="+mn-cs"/>
              </a:rPr>
              <a:t>4</a:t>
            </a:r>
            <a:r>
              <a:rPr kumimoji="0" lang="en-US" altLang="hu-HU" sz="3400" b="0" i="0" u="none" strike="noStrike" kern="1200" cap="none" spc="0" normalizeH="0" baseline="0" noProof="0" smtClean="0">
                <a:ln>
                  <a:noFill/>
                </a:ln>
                <a:solidFill>
                  <a:srgbClr val="800000"/>
                </a:solidFill>
                <a:effectLst/>
                <a:uLnTx/>
                <a:uFillTx/>
                <a:latin typeface="Arial"/>
                <a:ea typeface="+mn-ea"/>
                <a:cs typeface="+mn-cs"/>
              </a:rPr>
              <a:t> – 16</a:t>
            </a:r>
            <a:r>
              <a:rPr kumimoji="0" lang="en-US" altLang="hu-HU" sz="3400" b="0" i="1" u="none" strike="noStrike" kern="1200" cap="none" spc="0" normalizeH="0" baseline="0" noProof="0" smtClean="0">
                <a:ln>
                  <a:noFill/>
                </a:ln>
                <a:solidFill>
                  <a:srgbClr val="800000"/>
                </a:solidFill>
                <a:effectLst/>
                <a:uLnTx/>
                <a:uFillTx/>
                <a:latin typeface="Arial"/>
                <a:ea typeface="+mn-ea"/>
                <a:cs typeface="+mn-cs"/>
              </a:rPr>
              <a:t>x</a:t>
            </a:r>
            <a:r>
              <a:rPr kumimoji="0" lang="en-US" altLang="hu-HU" sz="3400" b="0" i="0" u="none" strike="noStrike" kern="1200" cap="none" spc="0" normalizeH="0" baseline="30000" noProof="0" smtClean="0">
                <a:ln>
                  <a:noFill/>
                </a:ln>
                <a:solidFill>
                  <a:srgbClr val="800000"/>
                </a:solidFill>
                <a:effectLst/>
                <a:uLnTx/>
                <a:uFillTx/>
                <a:latin typeface="Arial"/>
                <a:ea typeface="+mn-ea"/>
                <a:cs typeface="+mn-cs"/>
              </a:rPr>
              <a:t>3</a:t>
            </a:r>
            <a:r>
              <a:rPr kumimoji="0" lang="en-US" altLang="hu-HU" sz="3400" b="0" i="0" u="none" strike="noStrike" kern="1200" cap="none" spc="0" normalizeH="0" baseline="0" noProof="0" smtClean="0">
                <a:ln>
                  <a:noFill/>
                </a:ln>
                <a:solidFill>
                  <a:srgbClr val="800000"/>
                </a:solidFill>
                <a:effectLst/>
                <a:uLnTx/>
                <a:uFillTx/>
                <a:latin typeface="Arial"/>
                <a:ea typeface="+mn-ea"/>
                <a:cs typeface="+mn-cs"/>
              </a:rPr>
              <a:t> + 18</a:t>
            </a:r>
            <a:r>
              <a:rPr kumimoji="0" lang="en-US" altLang="hu-HU" sz="3400" b="0" i="1" u="none" strike="noStrike" kern="1200" cap="none" spc="0" normalizeH="0" baseline="0" noProof="0" smtClean="0">
                <a:ln>
                  <a:noFill/>
                </a:ln>
                <a:solidFill>
                  <a:srgbClr val="800000"/>
                </a:solidFill>
                <a:effectLst/>
                <a:uLnTx/>
                <a:uFillTx/>
                <a:latin typeface="Arial"/>
                <a:ea typeface="+mn-ea"/>
                <a:cs typeface="+mn-cs"/>
              </a:rPr>
              <a:t>x</a:t>
            </a:r>
            <a:r>
              <a:rPr kumimoji="0" lang="en-US" altLang="hu-HU" sz="3400" b="0" i="0" u="none" strike="noStrike" kern="1200" cap="none" spc="0" normalizeH="0" baseline="30000" noProof="0" smtClean="0">
                <a:ln>
                  <a:noFill/>
                </a:ln>
                <a:solidFill>
                  <a:srgbClr val="800000"/>
                </a:solidFill>
                <a:effectLst/>
                <a:uLnTx/>
                <a:uFillTx/>
                <a:latin typeface="Arial"/>
                <a:ea typeface="+mn-ea"/>
                <a:cs typeface="+mn-cs"/>
              </a:rPr>
              <a:t>2</a:t>
            </a:r>
            <a:r>
              <a:rPr kumimoji="0" lang="en-US" altLang="hu-HU" sz="3400" b="0" i="0" u="none" strike="noStrike" kern="1200" cap="none" spc="0" normalizeH="0" baseline="0" noProof="0" smtClean="0">
                <a:ln>
                  <a:noFill/>
                </a:ln>
                <a:solidFill>
                  <a:srgbClr val="800000"/>
                </a:solidFill>
                <a:effectLst/>
                <a:uLnTx/>
                <a:uFillTx/>
                <a:latin typeface="Arial"/>
                <a:ea typeface="+mn-ea"/>
                <a:cs typeface="+mn-cs"/>
              </a:rPr>
              <a:t>	    -1 </a:t>
            </a:r>
            <a:r>
              <a:rPr kumimoji="0" lang="en-US" altLang="hu-HU" sz="3400" b="0" i="0" u="none" strike="noStrike" kern="1200" cap="none" spc="0" normalizeH="0" baseline="0" noProof="0" smtClean="0">
                <a:ln>
                  <a:noFill/>
                </a:ln>
                <a:solidFill>
                  <a:srgbClr val="800000"/>
                </a:solidFill>
                <a:effectLst/>
                <a:uLnTx/>
                <a:uFillTx/>
                <a:latin typeface="Arial"/>
                <a:ea typeface="+mn-ea"/>
                <a:cs typeface="Arial" panose="020B0604020202020204" pitchFamily="34" charset="0"/>
              </a:rPr>
              <a:t>≤ </a:t>
            </a:r>
            <a:r>
              <a:rPr kumimoji="0" lang="en-US" altLang="hu-HU" sz="3400" b="0" i="1" u="none" strike="noStrike" kern="1200" cap="none" spc="0" normalizeH="0" baseline="0" noProof="0" smtClean="0">
                <a:ln>
                  <a:noFill/>
                </a:ln>
                <a:solidFill>
                  <a:srgbClr val="800000"/>
                </a:solidFill>
                <a:effectLst/>
                <a:uLnTx/>
                <a:uFillTx/>
                <a:latin typeface="Arial"/>
                <a:ea typeface="+mn-ea"/>
                <a:cs typeface="Arial" panose="020B0604020202020204" pitchFamily="34" charset="0"/>
              </a:rPr>
              <a:t>x</a:t>
            </a:r>
            <a:r>
              <a:rPr kumimoji="0" lang="en-US" altLang="hu-HU" sz="3400" b="0" i="0" u="none" strike="noStrike" kern="1200" cap="none" spc="0" normalizeH="0" baseline="0" noProof="0" smtClean="0">
                <a:ln>
                  <a:noFill/>
                </a:ln>
                <a:solidFill>
                  <a:srgbClr val="800000"/>
                </a:solidFill>
                <a:effectLst/>
                <a:uLnTx/>
                <a:uFillTx/>
                <a:latin typeface="Arial"/>
                <a:ea typeface="+mn-ea"/>
                <a:cs typeface="Arial" panose="020B0604020202020204" pitchFamily="34" charset="0"/>
              </a:rPr>
              <a:t> ≤ 4 </a:t>
            </a:r>
            <a:br>
              <a:rPr kumimoji="0" lang="en-US" altLang="hu-HU" sz="3400" b="0" i="0" u="none" strike="noStrike" kern="1200" cap="none" spc="0" normalizeH="0" baseline="0" noProof="0" smtClean="0">
                <a:ln>
                  <a:noFill/>
                </a:ln>
                <a:solidFill>
                  <a:srgbClr val="800000"/>
                </a:solidFill>
                <a:effectLst/>
                <a:uLnTx/>
                <a:uFillTx/>
                <a:latin typeface="Arial"/>
                <a:ea typeface="+mn-ea"/>
                <a:cs typeface="Arial" panose="020B0604020202020204" pitchFamily="34" charset="0"/>
              </a:rPr>
            </a:br>
            <a:r>
              <a:rPr kumimoji="0" lang="en-US" altLang="hu-HU" sz="3400" b="0" i="0" u="none" strike="noStrike" kern="1200" cap="none" spc="0" normalizeH="0" baseline="0" noProof="0" smtClean="0">
                <a:ln>
                  <a:noFill/>
                </a:ln>
                <a:solidFill>
                  <a:srgbClr val="800000"/>
                </a:solidFill>
                <a:effectLst/>
                <a:uLnTx/>
                <a:uFillTx/>
                <a:latin typeface="Arial"/>
                <a:ea typeface="+mn-ea"/>
                <a:cs typeface="+mn-cs"/>
              </a:rPr>
              <a:t>is shown here.</a:t>
            </a:r>
            <a:endParaRPr kumimoji="0" lang="en-US" altLang="hu-HU" sz="3400" b="0" i="0" u="none" strike="noStrike" kern="1200" cap="none" spc="0" normalizeH="0" baseline="0" noProof="0" smtClean="0">
              <a:ln>
                <a:noFill/>
              </a:ln>
              <a:solidFill>
                <a:srgbClr val="800000"/>
              </a:solidFill>
              <a:effectLst/>
              <a:uLnTx/>
              <a:uFillTx/>
              <a:latin typeface="Arial"/>
              <a:ea typeface="+mn-ea"/>
              <a:cs typeface="Arial" panose="020B0604020202020204" pitchFamily="34" charset="0"/>
            </a:endParaRPr>
          </a:p>
        </p:txBody>
      </p:sp>
      <p:sp>
        <p:nvSpPr>
          <p:cNvPr id="4" name="Rectangle 6"/>
          <p:cNvSpPr>
            <a:spLocks noChangeArrowheads="1"/>
          </p:cNvSpPr>
          <p:nvPr/>
        </p:nvSpPr>
        <p:spPr bwMode="auto">
          <a:xfrm>
            <a:off x="5013325" y="2362200"/>
            <a:ext cx="3906838" cy="4276725"/>
          </a:xfrm>
          <a:prstGeom prst="rect">
            <a:avLst/>
          </a:prstGeom>
          <a:noFill/>
          <a:ln w="9525">
            <a:solidFill>
              <a:srgbClr val="E45C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altLang="hu-HU" sz="1800" b="0" i="0" u="none" strike="noStrike" kern="0" cap="none" spc="0" normalizeH="0" baseline="0" noProof="0" smtClean="0">
              <a:ln>
                <a:noFill/>
              </a:ln>
              <a:solidFill>
                <a:srgbClr val="000000"/>
              </a:solidFill>
              <a:effectLst/>
              <a:uLnTx/>
              <a:uFillTx/>
              <a:latin typeface="Arial" panose="020B0604020202020204" pitchFamily="34" charset="0"/>
            </a:endParaRPr>
          </a:p>
        </p:txBody>
      </p:sp>
      <p:sp>
        <p:nvSpPr>
          <p:cNvPr id="5" name="Text Box 7"/>
          <p:cNvSpPr txBox="1">
            <a:spLocks noChangeArrowheads="1"/>
          </p:cNvSpPr>
          <p:nvPr/>
        </p:nvSpPr>
        <p:spPr bwMode="auto">
          <a:xfrm>
            <a:off x="5867400" y="457200"/>
            <a:ext cx="281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hu-HU" sz="2400" b="1" i="0" u="none" strike="noStrike" kern="0" cap="none" spc="0" normalizeH="0" baseline="0" noProof="0" smtClean="0">
                <a:ln>
                  <a:noFill/>
                </a:ln>
                <a:solidFill>
                  <a:srgbClr val="800000"/>
                </a:solidFill>
                <a:effectLst/>
                <a:uLnTx/>
                <a:uFillTx/>
                <a:latin typeface="Arial" panose="020B0604020202020204" pitchFamily="34" charset="0"/>
              </a:rPr>
              <a:t>Example 4</a:t>
            </a:r>
          </a:p>
        </p:txBody>
      </p:sp>
      <p:pic>
        <p:nvPicPr>
          <p:cNvPr id="6" name="Picture 8" descr="0401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6200" y="2484438"/>
            <a:ext cx="3648075" cy="4075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557723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609600" y="371475"/>
            <a:ext cx="5791200"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E45C00"/>
                </a:solidFill>
                <a:latin typeface="+mj-lt"/>
                <a:ea typeface="+mj-ea"/>
                <a:cs typeface="+mj-cs"/>
              </a:defRPr>
            </a:lvl1pPr>
            <a:lvl2pPr algn="l" rtl="0" eaLnBrk="0" fontAlgn="base" hangingPunct="0">
              <a:spcBef>
                <a:spcPct val="0"/>
              </a:spcBef>
              <a:spcAft>
                <a:spcPct val="0"/>
              </a:spcAft>
              <a:defRPr sz="2400" b="1">
                <a:solidFill>
                  <a:srgbClr val="E45C00"/>
                </a:solidFill>
                <a:latin typeface="Arial" panose="020B0604020202020204" pitchFamily="34" charset="0"/>
              </a:defRPr>
            </a:lvl2pPr>
            <a:lvl3pPr algn="l" rtl="0" eaLnBrk="0" fontAlgn="base" hangingPunct="0">
              <a:spcBef>
                <a:spcPct val="0"/>
              </a:spcBef>
              <a:spcAft>
                <a:spcPct val="0"/>
              </a:spcAft>
              <a:defRPr sz="2400" b="1">
                <a:solidFill>
                  <a:srgbClr val="E45C00"/>
                </a:solidFill>
                <a:latin typeface="Arial" panose="020B0604020202020204" pitchFamily="34" charset="0"/>
              </a:defRPr>
            </a:lvl3pPr>
            <a:lvl4pPr algn="l" rtl="0" eaLnBrk="0" fontAlgn="base" hangingPunct="0">
              <a:spcBef>
                <a:spcPct val="0"/>
              </a:spcBef>
              <a:spcAft>
                <a:spcPct val="0"/>
              </a:spcAft>
              <a:defRPr sz="2400" b="1">
                <a:solidFill>
                  <a:srgbClr val="E45C00"/>
                </a:solidFill>
                <a:latin typeface="Arial" panose="020B0604020202020204" pitchFamily="34" charset="0"/>
              </a:defRPr>
            </a:lvl4pPr>
            <a:lvl5pPr algn="l" rtl="0" eaLnBrk="0" fontAlgn="base" hangingPunct="0">
              <a:spcBef>
                <a:spcPct val="0"/>
              </a:spcBef>
              <a:spcAft>
                <a:spcPct val="0"/>
              </a:spcAft>
              <a:defRPr sz="2400" b="1">
                <a:solidFill>
                  <a:srgbClr val="E45C00"/>
                </a:solidFill>
                <a:latin typeface="Arial" panose="020B0604020202020204" pitchFamily="34" charset="0"/>
              </a:defRPr>
            </a:lvl5pPr>
            <a:lvl6pPr marL="457200" algn="l" rtl="0" fontAlgn="base">
              <a:spcBef>
                <a:spcPct val="0"/>
              </a:spcBef>
              <a:spcAft>
                <a:spcPct val="0"/>
              </a:spcAft>
              <a:defRPr sz="2400" b="1">
                <a:solidFill>
                  <a:srgbClr val="E45C00"/>
                </a:solidFill>
                <a:latin typeface="Arial" panose="020B0604020202020204" pitchFamily="34" charset="0"/>
              </a:defRPr>
            </a:lvl6pPr>
            <a:lvl7pPr marL="914400" algn="l" rtl="0" fontAlgn="base">
              <a:spcBef>
                <a:spcPct val="0"/>
              </a:spcBef>
              <a:spcAft>
                <a:spcPct val="0"/>
              </a:spcAft>
              <a:defRPr sz="2400" b="1">
                <a:solidFill>
                  <a:srgbClr val="E45C00"/>
                </a:solidFill>
                <a:latin typeface="Arial" panose="020B0604020202020204" pitchFamily="34" charset="0"/>
              </a:defRPr>
            </a:lvl7pPr>
            <a:lvl8pPr marL="1371600" algn="l" rtl="0" fontAlgn="base">
              <a:spcBef>
                <a:spcPct val="0"/>
              </a:spcBef>
              <a:spcAft>
                <a:spcPct val="0"/>
              </a:spcAft>
              <a:defRPr sz="2400" b="1">
                <a:solidFill>
                  <a:srgbClr val="E45C00"/>
                </a:solidFill>
                <a:latin typeface="Arial" panose="020B0604020202020204" pitchFamily="34" charset="0"/>
              </a:defRPr>
            </a:lvl8pPr>
            <a:lvl9pPr marL="1828800" algn="l" rtl="0" fontAlgn="base">
              <a:spcBef>
                <a:spcPct val="0"/>
              </a:spcBef>
              <a:spcAft>
                <a:spcPct val="0"/>
              </a:spcAft>
              <a:defRPr sz="2400" b="1">
                <a:solidFill>
                  <a:srgbClr val="E45C00"/>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hu-HU" sz="2400" b="1" i="0" u="none" strike="noStrike" kern="1200" cap="none" spc="0" normalizeH="0" baseline="0" noProof="0" smtClean="0">
                <a:ln>
                  <a:noFill/>
                </a:ln>
                <a:solidFill>
                  <a:srgbClr val="E45C00"/>
                </a:solidFill>
                <a:effectLst/>
                <a:uLnTx/>
                <a:uFillTx/>
                <a:latin typeface="Arial"/>
                <a:ea typeface="+mj-ea"/>
                <a:cs typeface="+mj-cs"/>
              </a:rPr>
              <a:t>MAXIMUM &amp; MINIMUM VALUES</a:t>
            </a:r>
          </a:p>
        </p:txBody>
      </p:sp>
      <p:sp>
        <p:nvSpPr>
          <p:cNvPr id="3" name="Rectangle 3"/>
          <p:cNvSpPr txBox="1">
            <a:spLocks noChangeArrowheads="1"/>
          </p:cNvSpPr>
          <p:nvPr/>
        </p:nvSpPr>
        <p:spPr bwMode="auto">
          <a:xfrm>
            <a:off x="571500" y="874713"/>
            <a:ext cx="8572500" cy="5865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indent="3175" algn="l" rtl="0" eaLnBrk="0" fontAlgn="base" hangingPunct="0">
              <a:lnSpc>
                <a:spcPct val="130000"/>
              </a:lnSpc>
              <a:spcBef>
                <a:spcPct val="20000"/>
              </a:spcBef>
              <a:spcAft>
                <a:spcPct val="0"/>
              </a:spcAft>
              <a:defRPr sz="3200" kern="1200">
                <a:solidFill>
                  <a:srgbClr val="800000"/>
                </a:solidFill>
                <a:latin typeface="+mn-lt"/>
                <a:ea typeface="+mn-ea"/>
                <a:cs typeface="+mn-cs"/>
              </a:defRPr>
            </a:lvl1pPr>
            <a:lvl2pPr marL="741363" indent="-284163" algn="l" rtl="0" eaLnBrk="0" fontAlgn="base" hangingPunct="0">
              <a:spcBef>
                <a:spcPct val="20000"/>
              </a:spcBef>
              <a:spcAft>
                <a:spcPct val="0"/>
              </a:spcAft>
              <a:buFont typeface="Wingdings" panose="05000000000000000000" pitchFamily="2" charset="2"/>
              <a:buChar char="§"/>
              <a:defRPr sz="2800" kern="1200">
                <a:solidFill>
                  <a:srgbClr val="AC4600"/>
                </a:solidFill>
                <a:latin typeface="+mn-lt"/>
                <a:ea typeface="+mn-ea"/>
                <a:cs typeface="+mn-cs"/>
              </a:defRPr>
            </a:lvl2pPr>
            <a:lvl3pPr marL="1431925" indent="-228600" algn="l" rtl="0" eaLnBrk="0" fontAlgn="base" hangingPunct="0">
              <a:spcBef>
                <a:spcPct val="20000"/>
              </a:spcBef>
              <a:spcAft>
                <a:spcPct val="0"/>
              </a:spcAft>
              <a:defRPr sz="2800" kern="1200">
                <a:solidFill>
                  <a:srgbClr val="AC4600"/>
                </a:solidFill>
                <a:latin typeface="+mn-lt"/>
                <a:ea typeface="+mn-ea"/>
                <a:cs typeface="+mn-cs"/>
              </a:defRPr>
            </a:lvl3pPr>
            <a:lvl4pPr marL="1774825"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117725"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3175" algn="l" defTabSz="914400" rtl="0" eaLnBrk="1" fontAlgn="base" latinLnBrk="0" hangingPunct="1">
              <a:lnSpc>
                <a:spcPct val="130000"/>
              </a:lnSpc>
              <a:spcBef>
                <a:spcPct val="20000"/>
              </a:spcBef>
              <a:spcAft>
                <a:spcPct val="0"/>
              </a:spcAft>
              <a:buClrTx/>
              <a:buSzTx/>
              <a:buFontTx/>
              <a:buNone/>
              <a:tabLst/>
              <a:defRPr/>
            </a:pPr>
            <a:r>
              <a:rPr kumimoji="0" lang="en-US" altLang="hu-HU" sz="3400" b="0" i="0" u="none" strike="noStrike" kern="1200" cap="none" spc="0" normalizeH="0" baseline="0" noProof="0" smtClean="0">
                <a:ln>
                  <a:noFill/>
                </a:ln>
                <a:solidFill>
                  <a:srgbClr val="800000"/>
                </a:solidFill>
                <a:effectLst/>
                <a:uLnTx/>
                <a:uFillTx/>
                <a:latin typeface="Arial"/>
                <a:ea typeface="+mn-ea"/>
                <a:cs typeface="+mn-cs"/>
              </a:rPr>
              <a:t>Also, </a:t>
            </a:r>
            <a:r>
              <a:rPr kumimoji="0" lang="en-US" altLang="hu-HU" sz="3400" b="0" i="1" u="none" strike="noStrike" kern="1200" cap="none" spc="0" normalizeH="0" baseline="0" noProof="0" smtClean="0">
                <a:ln>
                  <a:noFill/>
                </a:ln>
                <a:solidFill>
                  <a:srgbClr val="800000"/>
                </a:solidFill>
                <a:effectLst/>
                <a:uLnTx/>
                <a:uFillTx/>
                <a:latin typeface="Arial"/>
                <a:ea typeface="+mn-ea"/>
                <a:cs typeface="+mn-cs"/>
              </a:rPr>
              <a:t>f</a:t>
            </a:r>
            <a:r>
              <a:rPr kumimoji="0" lang="en-US" altLang="hu-HU" sz="3400" b="0" i="0" u="none" strike="noStrike" kern="1200" cap="none" spc="0" normalizeH="0" baseline="0" noProof="0" smtClean="0">
                <a:ln>
                  <a:noFill/>
                </a:ln>
                <a:solidFill>
                  <a:srgbClr val="800000"/>
                </a:solidFill>
                <a:effectLst/>
                <a:uLnTx/>
                <a:uFillTx/>
                <a:latin typeface="Arial"/>
                <a:ea typeface="+mn-ea"/>
                <a:cs typeface="+mn-cs"/>
              </a:rPr>
              <a:t>(0) = 0 is a local minimum and </a:t>
            </a:r>
            <a:br>
              <a:rPr kumimoji="0" lang="en-US" altLang="hu-HU" sz="3400" b="0" i="0" u="none" strike="noStrike" kern="1200" cap="none" spc="0" normalizeH="0" baseline="0" noProof="0" smtClean="0">
                <a:ln>
                  <a:noFill/>
                </a:ln>
                <a:solidFill>
                  <a:srgbClr val="800000"/>
                </a:solidFill>
                <a:effectLst/>
                <a:uLnTx/>
                <a:uFillTx/>
                <a:latin typeface="Arial"/>
                <a:ea typeface="+mn-ea"/>
                <a:cs typeface="+mn-cs"/>
              </a:rPr>
            </a:br>
            <a:r>
              <a:rPr kumimoji="0" lang="en-US" altLang="hu-HU" sz="3400" b="0" i="1" u="none" strike="noStrike" kern="1200" cap="none" spc="0" normalizeH="0" baseline="0" noProof="0" smtClean="0">
                <a:ln>
                  <a:noFill/>
                </a:ln>
                <a:solidFill>
                  <a:srgbClr val="800000"/>
                </a:solidFill>
                <a:effectLst/>
                <a:uLnTx/>
                <a:uFillTx/>
                <a:latin typeface="Arial"/>
                <a:ea typeface="+mn-ea"/>
                <a:cs typeface="+mn-cs"/>
              </a:rPr>
              <a:t>f</a:t>
            </a:r>
            <a:r>
              <a:rPr kumimoji="0" lang="en-US" altLang="hu-HU" sz="3400" b="0" i="0" u="none" strike="noStrike" kern="1200" cap="none" spc="0" normalizeH="0" baseline="0" noProof="0" smtClean="0">
                <a:ln>
                  <a:noFill/>
                </a:ln>
                <a:solidFill>
                  <a:srgbClr val="800000"/>
                </a:solidFill>
                <a:effectLst/>
                <a:uLnTx/>
                <a:uFillTx/>
                <a:latin typeface="Arial"/>
                <a:ea typeface="+mn-ea"/>
                <a:cs typeface="+mn-cs"/>
              </a:rPr>
              <a:t>(3) = -27 is both a local and an absolute minimum.</a:t>
            </a:r>
          </a:p>
          <a:p>
            <a:pPr marL="741363" marR="0" lvl="1" indent="-284163"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endParaRPr kumimoji="0" lang="en-US" altLang="hu-HU" sz="3400" b="0" i="0" u="none" strike="noStrike" kern="1200" cap="none" spc="0" normalizeH="0" baseline="0" noProof="0" smtClean="0">
              <a:ln>
                <a:noFill/>
              </a:ln>
              <a:solidFill>
                <a:srgbClr val="AC4600"/>
              </a:solidFill>
              <a:effectLst/>
              <a:uLnTx/>
              <a:uFillTx/>
              <a:latin typeface="Arial"/>
              <a:ea typeface="+mn-ea"/>
              <a:cs typeface="+mn-cs"/>
            </a:endParaRPr>
          </a:p>
          <a:p>
            <a:pPr marL="741363" marR="0" lvl="1" indent="-284163"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n-US" altLang="hu-HU" sz="2600" b="0" i="0" u="none" strike="noStrike" kern="1200" cap="none" spc="0" normalizeH="0" baseline="0" noProof="0" smtClean="0">
                <a:ln>
                  <a:noFill/>
                </a:ln>
                <a:solidFill>
                  <a:srgbClr val="AC4600"/>
                </a:solidFill>
                <a:effectLst/>
                <a:uLnTx/>
                <a:uFillTx/>
                <a:latin typeface="Arial"/>
                <a:ea typeface="+mn-ea"/>
                <a:cs typeface="+mn-cs"/>
              </a:rPr>
              <a:t>Note that </a:t>
            </a:r>
            <a:r>
              <a:rPr kumimoji="0" lang="en-US" altLang="hu-HU" sz="2600" b="0" i="1" u="none" strike="noStrike" kern="1200" cap="none" spc="0" normalizeH="0" baseline="0" noProof="0" smtClean="0">
                <a:ln>
                  <a:noFill/>
                </a:ln>
                <a:solidFill>
                  <a:srgbClr val="AC4600"/>
                </a:solidFill>
                <a:effectLst/>
                <a:uLnTx/>
                <a:uFillTx/>
                <a:latin typeface="Arial"/>
                <a:ea typeface="+mn-ea"/>
                <a:cs typeface="+mn-cs"/>
              </a:rPr>
              <a:t>f</a:t>
            </a:r>
            <a:r>
              <a:rPr kumimoji="0" lang="en-US" altLang="hu-HU" sz="2600" b="0" i="0" u="none" strike="noStrike" kern="1200" cap="none" spc="0" normalizeH="0" baseline="0" noProof="0" smtClean="0">
                <a:ln>
                  <a:noFill/>
                </a:ln>
                <a:solidFill>
                  <a:srgbClr val="AC4600"/>
                </a:solidFill>
                <a:effectLst/>
                <a:uLnTx/>
                <a:uFillTx/>
                <a:latin typeface="Arial"/>
                <a:ea typeface="+mn-ea"/>
                <a:cs typeface="+mn-cs"/>
              </a:rPr>
              <a:t> has </a:t>
            </a:r>
            <a:br>
              <a:rPr kumimoji="0" lang="en-US" altLang="hu-HU" sz="2600" b="0" i="0" u="none" strike="noStrike" kern="1200" cap="none" spc="0" normalizeH="0" baseline="0" noProof="0" smtClean="0">
                <a:ln>
                  <a:noFill/>
                </a:ln>
                <a:solidFill>
                  <a:srgbClr val="AC4600"/>
                </a:solidFill>
                <a:effectLst/>
                <a:uLnTx/>
                <a:uFillTx/>
                <a:latin typeface="Arial"/>
                <a:ea typeface="+mn-ea"/>
                <a:cs typeface="+mn-cs"/>
              </a:rPr>
            </a:br>
            <a:r>
              <a:rPr kumimoji="0" lang="en-US" altLang="hu-HU" sz="2600" b="0" i="0" u="none" strike="noStrike" kern="1200" cap="none" spc="0" normalizeH="0" baseline="0" noProof="0" smtClean="0">
                <a:ln>
                  <a:noFill/>
                </a:ln>
                <a:solidFill>
                  <a:srgbClr val="AC4600"/>
                </a:solidFill>
                <a:effectLst/>
                <a:uLnTx/>
                <a:uFillTx/>
                <a:latin typeface="Arial"/>
                <a:ea typeface="+mn-ea"/>
                <a:cs typeface="+mn-cs"/>
              </a:rPr>
              <a:t>neither a local nor </a:t>
            </a:r>
            <a:br>
              <a:rPr kumimoji="0" lang="en-US" altLang="hu-HU" sz="2600" b="0" i="0" u="none" strike="noStrike" kern="1200" cap="none" spc="0" normalizeH="0" baseline="0" noProof="0" smtClean="0">
                <a:ln>
                  <a:noFill/>
                </a:ln>
                <a:solidFill>
                  <a:srgbClr val="AC4600"/>
                </a:solidFill>
                <a:effectLst/>
                <a:uLnTx/>
                <a:uFillTx/>
                <a:latin typeface="Arial"/>
                <a:ea typeface="+mn-ea"/>
                <a:cs typeface="+mn-cs"/>
              </a:rPr>
            </a:br>
            <a:r>
              <a:rPr kumimoji="0" lang="en-US" altLang="hu-HU" sz="2600" b="0" i="0" u="none" strike="noStrike" kern="1200" cap="none" spc="0" normalizeH="0" baseline="0" noProof="0" smtClean="0">
                <a:ln>
                  <a:noFill/>
                </a:ln>
                <a:solidFill>
                  <a:srgbClr val="AC4600"/>
                </a:solidFill>
                <a:effectLst/>
                <a:uLnTx/>
                <a:uFillTx/>
                <a:latin typeface="Arial"/>
                <a:ea typeface="+mn-ea"/>
                <a:cs typeface="+mn-cs"/>
              </a:rPr>
              <a:t>an absolute maximum</a:t>
            </a:r>
            <a:br>
              <a:rPr kumimoji="0" lang="en-US" altLang="hu-HU" sz="2600" b="0" i="0" u="none" strike="noStrike" kern="1200" cap="none" spc="0" normalizeH="0" baseline="0" noProof="0" smtClean="0">
                <a:ln>
                  <a:noFill/>
                </a:ln>
                <a:solidFill>
                  <a:srgbClr val="AC4600"/>
                </a:solidFill>
                <a:effectLst/>
                <a:uLnTx/>
                <a:uFillTx/>
                <a:latin typeface="Arial"/>
                <a:ea typeface="+mn-ea"/>
                <a:cs typeface="+mn-cs"/>
              </a:rPr>
            </a:br>
            <a:r>
              <a:rPr kumimoji="0" lang="en-US" altLang="hu-HU" sz="2600" b="0" i="0" u="none" strike="noStrike" kern="1200" cap="none" spc="0" normalizeH="0" baseline="0" noProof="0" smtClean="0">
                <a:ln>
                  <a:noFill/>
                </a:ln>
                <a:solidFill>
                  <a:srgbClr val="AC4600"/>
                </a:solidFill>
                <a:effectLst/>
                <a:uLnTx/>
                <a:uFillTx/>
                <a:latin typeface="Arial"/>
                <a:ea typeface="+mn-ea"/>
                <a:cs typeface="+mn-cs"/>
              </a:rPr>
              <a:t>at </a:t>
            </a:r>
            <a:r>
              <a:rPr kumimoji="0" lang="en-US" altLang="hu-HU" sz="2600" b="0" i="1" u="none" strike="noStrike" kern="1200" cap="none" spc="0" normalizeH="0" baseline="0" noProof="0" smtClean="0">
                <a:ln>
                  <a:noFill/>
                </a:ln>
                <a:solidFill>
                  <a:srgbClr val="AC4600"/>
                </a:solidFill>
                <a:effectLst/>
                <a:uLnTx/>
                <a:uFillTx/>
                <a:latin typeface="Arial"/>
                <a:ea typeface="+mn-ea"/>
                <a:cs typeface="+mn-cs"/>
              </a:rPr>
              <a:t>x</a:t>
            </a:r>
            <a:r>
              <a:rPr kumimoji="0" lang="en-US" altLang="hu-HU" sz="2600" b="0" i="0" u="none" strike="noStrike" kern="1200" cap="none" spc="0" normalizeH="0" baseline="0" noProof="0" smtClean="0">
                <a:ln>
                  <a:noFill/>
                </a:ln>
                <a:solidFill>
                  <a:srgbClr val="AC4600"/>
                </a:solidFill>
                <a:effectLst/>
                <a:uLnTx/>
                <a:uFillTx/>
                <a:latin typeface="Arial"/>
                <a:ea typeface="+mn-ea"/>
                <a:cs typeface="+mn-cs"/>
              </a:rPr>
              <a:t> = 4.</a:t>
            </a:r>
          </a:p>
        </p:txBody>
      </p:sp>
      <p:sp>
        <p:nvSpPr>
          <p:cNvPr id="4" name="Text Box 7"/>
          <p:cNvSpPr txBox="1">
            <a:spLocks noChangeArrowheads="1"/>
          </p:cNvSpPr>
          <p:nvPr/>
        </p:nvSpPr>
        <p:spPr bwMode="auto">
          <a:xfrm>
            <a:off x="5867400" y="457200"/>
            <a:ext cx="281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hu-HU" sz="2400" b="1" i="0" u="none" strike="noStrike" kern="0" cap="none" spc="0" normalizeH="0" baseline="0" noProof="0" smtClean="0">
                <a:ln>
                  <a:noFill/>
                </a:ln>
                <a:solidFill>
                  <a:srgbClr val="800000"/>
                </a:solidFill>
                <a:effectLst/>
                <a:uLnTx/>
                <a:uFillTx/>
                <a:latin typeface="Arial" panose="020B0604020202020204" pitchFamily="34" charset="0"/>
              </a:rPr>
              <a:t>Example 4</a:t>
            </a:r>
          </a:p>
        </p:txBody>
      </p:sp>
      <p:sp>
        <p:nvSpPr>
          <p:cNvPr id="5" name="Rectangle 12"/>
          <p:cNvSpPr>
            <a:spLocks noChangeArrowheads="1"/>
          </p:cNvSpPr>
          <p:nvPr/>
        </p:nvSpPr>
        <p:spPr bwMode="auto">
          <a:xfrm>
            <a:off x="5013325" y="2362200"/>
            <a:ext cx="3906838" cy="4276725"/>
          </a:xfrm>
          <a:prstGeom prst="rect">
            <a:avLst/>
          </a:prstGeom>
          <a:noFill/>
          <a:ln w="9525">
            <a:solidFill>
              <a:srgbClr val="E45C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altLang="hu-HU" sz="1800" b="0" i="0" u="none" strike="noStrike" kern="0" cap="none" spc="0" normalizeH="0" baseline="0" noProof="0" smtClean="0">
              <a:ln>
                <a:noFill/>
              </a:ln>
              <a:solidFill>
                <a:srgbClr val="000000"/>
              </a:solidFill>
              <a:effectLst/>
              <a:uLnTx/>
              <a:uFillTx/>
              <a:latin typeface="Arial" panose="020B0604020202020204" pitchFamily="34" charset="0"/>
            </a:endParaRPr>
          </a:p>
        </p:txBody>
      </p:sp>
      <p:pic>
        <p:nvPicPr>
          <p:cNvPr id="6" name="Picture 13" descr="0401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6200" y="2484438"/>
            <a:ext cx="3648075" cy="4075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61364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4686301" y="400050"/>
            <a:ext cx="1154996" cy="369332"/>
          </a:xfrm>
          <a:prstGeom prst="rect">
            <a:avLst/>
          </a:prstGeom>
          <a:noFill/>
        </p:spPr>
        <p:txBody>
          <a:bodyPr wrap="none" rtlCol="0">
            <a:spAutoFit/>
          </a:bodyPr>
          <a:lstStyle/>
          <a:p>
            <a:r>
              <a:rPr lang="hu-HU" dirty="0" smtClean="0"/>
              <a:t>EXERCISES</a:t>
            </a:r>
            <a:endParaRPr lang="hu-HU" dirty="0"/>
          </a:p>
        </p:txBody>
      </p:sp>
      <p:pic>
        <p:nvPicPr>
          <p:cNvPr id="3" name="Kép 2"/>
          <p:cNvPicPr>
            <a:picLocks noChangeAspect="1"/>
          </p:cNvPicPr>
          <p:nvPr/>
        </p:nvPicPr>
        <p:blipFill>
          <a:blip r:embed="rId2"/>
          <a:stretch>
            <a:fillRect/>
          </a:stretch>
        </p:blipFill>
        <p:spPr>
          <a:xfrm>
            <a:off x="527525" y="877809"/>
            <a:ext cx="11375188" cy="5465841"/>
          </a:xfrm>
          <a:prstGeom prst="rect">
            <a:avLst/>
          </a:prstGeom>
        </p:spPr>
      </p:pic>
    </p:spTree>
    <p:extLst>
      <p:ext uri="{BB962C8B-B14F-4D97-AF65-F5344CB8AC3E}">
        <p14:creationId xmlns:p14="http://schemas.microsoft.com/office/powerpoint/2010/main" val="169458978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609600" y="371475"/>
            <a:ext cx="5791200"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E45C00"/>
                </a:solidFill>
                <a:latin typeface="+mj-lt"/>
                <a:ea typeface="+mj-ea"/>
                <a:cs typeface="+mj-cs"/>
              </a:defRPr>
            </a:lvl1pPr>
            <a:lvl2pPr algn="l" rtl="0" eaLnBrk="0" fontAlgn="base" hangingPunct="0">
              <a:spcBef>
                <a:spcPct val="0"/>
              </a:spcBef>
              <a:spcAft>
                <a:spcPct val="0"/>
              </a:spcAft>
              <a:defRPr sz="2400" b="1">
                <a:solidFill>
                  <a:srgbClr val="E45C00"/>
                </a:solidFill>
                <a:latin typeface="Arial" panose="020B0604020202020204" pitchFamily="34" charset="0"/>
              </a:defRPr>
            </a:lvl2pPr>
            <a:lvl3pPr algn="l" rtl="0" eaLnBrk="0" fontAlgn="base" hangingPunct="0">
              <a:spcBef>
                <a:spcPct val="0"/>
              </a:spcBef>
              <a:spcAft>
                <a:spcPct val="0"/>
              </a:spcAft>
              <a:defRPr sz="2400" b="1">
                <a:solidFill>
                  <a:srgbClr val="E45C00"/>
                </a:solidFill>
                <a:latin typeface="Arial" panose="020B0604020202020204" pitchFamily="34" charset="0"/>
              </a:defRPr>
            </a:lvl3pPr>
            <a:lvl4pPr algn="l" rtl="0" eaLnBrk="0" fontAlgn="base" hangingPunct="0">
              <a:spcBef>
                <a:spcPct val="0"/>
              </a:spcBef>
              <a:spcAft>
                <a:spcPct val="0"/>
              </a:spcAft>
              <a:defRPr sz="2400" b="1">
                <a:solidFill>
                  <a:srgbClr val="E45C00"/>
                </a:solidFill>
                <a:latin typeface="Arial" panose="020B0604020202020204" pitchFamily="34" charset="0"/>
              </a:defRPr>
            </a:lvl4pPr>
            <a:lvl5pPr algn="l" rtl="0" eaLnBrk="0" fontAlgn="base" hangingPunct="0">
              <a:spcBef>
                <a:spcPct val="0"/>
              </a:spcBef>
              <a:spcAft>
                <a:spcPct val="0"/>
              </a:spcAft>
              <a:defRPr sz="2400" b="1">
                <a:solidFill>
                  <a:srgbClr val="E45C00"/>
                </a:solidFill>
                <a:latin typeface="Arial" panose="020B0604020202020204" pitchFamily="34" charset="0"/>
              </a:defRPr>
            </a:lvl5pPr>
            <a:lvl6pPr marL="457200" algn="l" rtl="0" fontAlgn="base">
              <a:spcBef>
                <a:spcPct val="0"/>
              </a:spcBef>
              <a:spcAft>
                <a:spcPct val="0"/>
              </a:spcAft>
              <a:defRPr sz="2400" b="1">
                <a:solidFill>
                  <a:srgbClr val="E45C00"/>
                </a:solidFill>
                <a:latin typeface="Arial" panose="020B0604020202020204" pitchFamily="34" charset="0"/>
              </a:defRPr>
            </a:lvl6pPr>
            <a:lvl7pPr marL="914400" algn="l" rtl="0" fontAlgn="base">
              <a:spcBef>
                <a:spcPct val="0"/>
              </a:spcBef>
              <a:spcAft>
                <a:spcPct val="0"/>
              </a:spcAft>
              <a:defRPr sz="2400" b="1">
                <a:solidFill>
                  <a:srgbClr val="E45C00"/>
                </a:solidFill>
                <a:latin typeface="Arial" panose="020B0604020202020204" pitchFamily="34" charset="0"/>
              </a:defRPr>
            </a:lvl7pPr>
            <a:lvl8pPr marL="1371600" algn="l" rtl="0" fontAlgn="base">
              <a:spcBef>
                <a:spcPct val="0"/>
              </a:spcBef>
              <a:spcAft>
                <a:spcPct val="0"/>
              </a:spcAft>
              <a:defRPr sz="2400" b="1">
                <a:solidFill>
                  <a:srgbClr val="E45C00"/>
                </a:solidFill>
                <a:latin typeface="Arial" panose="020B0604020202020204" pitchFamily="34" charset="0"/>
              </a:defRPr>
            </a:lvl8pPr>
            <a:lvl9pPr marL="1828800" algn="l" rtl="0" fontAlgn="base">
              <a:spcBef>
                <a:spcPct val="0"/>
              </a:spcBef>
              <a:spcAft>
                <a:spcPct val="0"/>
              </a:spcAft>
              <a:defRPr sz="2400" b="1">
                <a:solidFill>
                  <a:srgbClr val="E45C00"/>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hu-HU" sz="2400" b="1" i="0" u="none" strike="noStrike" kern="1200" cap="none" spc="0" normalizeH="0" baseline="0" noProof="0" smtClean="0">
                <a:ln>
                  <a:noFill/>
                </a:ln>
                <a:solidFill>
                  <a:srgbClr val="E45C00"/>
                </a:solidFill>
                <a:effectLst/>
                <a:uLnTx/>
                <a:uFillTx/>
                <a:latin typeface="Arial"/>
                <a:ea typeface="+mj-ea"/>
                <a:cs typeface="+mj-cs"/>
              </a:rPr>
              <a:t>EXTREME VALUE THEOREM</a:t>
            </a:r>
            <a:endParaRPr kumimoji="0" lang="en-US" altLang="hu-HU" sz="2400" b="0" i="0" u="none" strike="noStrike" kern="1200" cap="none" spc="0" normalizeH="0" baseline="0" noProof="0" smtClean="0">
              <a:ln>
                <a:noFill/>
              </a:ln>
              <a:solidFill>
                <a:srgbClr val="E45C00"/>
              </a:solidFill>
              <a:effectLst/>
              <a:uLnTx/>
              <a:uFillTx/>
              <a:latin typeface="Arial"/>
              <a:ea typeface="+mj-ea"/>
              <a:cs typeface="+mj-cs"/>
            </a:endParaRPr>
          </a:p>
        </p:txBody>
      </p:sp>
      <p:sp>
        <p:nvSpPr>
          <p:cNvPr id="3" name="Rectangle 3"/>
          <p:cNvSpPr txBox="1">
            <a:spLocks noChangeArrowheads="1"/>
          </p:cNvSpPr>
          <p:nvPr/>
        </p:nvSpPr>
        <p:spPr bwMode="auto">
          <a:xfrm>
            <a:off x="345282" y="1444624"/>
            <a:ext cx="7491412" cy="2641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indent="3175" algn="l" rtl="0" eaLnBrk="0" fontAlgn="base" hangingPunct="0">
              <a:lnSpc>
                <a:spcPct val="130000"/>
              </a:lnSpc>
              <a:spcBef>
                <a:spcPct val="20000"/>
              </a:spcBef>
              <a:spcAft>
                <a:spcPct val="0"/>
              </a:spcAft>
              <a:defRPr sz="3200" kern="1200">
                <a:solidFill>
                  <a:srgbClr val="800000"/>
                </a:solidFill>
                <a:latin typeface="+mn-lt"/>
                <a:ea typeface="+mn-ea"/>
                <a:cs typeface="+mn-cs"/>
              </a:defRPr>
            </a:lvl1pPr>
            <a:lvl2pPr marL="741363" indent="-284163" algn="l" rtl="0" eaLnBrk="0" fontAlgn="base" hangingPunct="0">
              <a:spcBef>
                <a:spcPct val="20000"/>
              </a:spcBef>
              <a:spcAft>
                <a:spcPct val="0"/>
              </a:spcAft>
              <a:buFont typeface="Wingdings" panose="05000000000000000000" pitchFamily="2" charset="2"/>
              <a:buChar char="§"/>
              <a:defRPr sz="2800" kern="1200">
                <a:solidFill>
                  <a:srgbClr val="AC4600"/>
                </a:solidFill>
                <a:latin typeface="+mn-lt"/>
                <a:ea typeface="+mn-ea"/>
                <a:cs typeface="+mn-cs"/>
              </a:defRPr>
            </a:lvl2pPr>
            <a:lvl3pPr marL="1431925" indent="-228600" algn="l" rtl="0" eaLnBrk="0" fontAlgn="base" hangingPunct="0">
              <a:spcBef>
                <a:spcPct val="20000"/>
              </a:spcBef>
              <a:spcAft>
                <a:spcPct val="0"/>
              </a:spcAft>
              <a:defRPr sz="2800" kern="1200">
                <a:solidFill>
                  <a:srgbClr val="AC4600"/>
                </a:solidFill>
                <a:latin typeface="+mn-lt"/>
                <a:ea typeface="+mn-ea"/>
                <a:cs typeface="+mn-cs"/>
              </a:defRPr>
            </a:lvl3pPr>
            <a:lvl4pPr marL="1774825"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117725"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3175" algn="l" defTabSz="914400" rtl="0" eaLnBrk="1" fontAlgn="base" latinLnBrk="0" hangingPunct="1">
              <a:lnSpc>
                <a:spcPct val="130000"/>
              </a:lnSpc>
              <a:spcBef>
                <a:spcPct val="20000"/>
              </a:spcBef>
              <a:spcAft>
                <a:spcPct val="0"/>
              </a:spcAft>
              <a:buClrTx/>
              <a:buSzTx/>
              <a:buFontTx/>
              <a:buNone/>
              <a:tabLst/>
              <a:defRPr/>
            </a:pPr>
            <a:r>
              <a:rPr kumimoji="0" lang="en-US" altLang="hu-HU" sz="2800" b="0" i="0" u="none" strike="noStrike" kern="1200" cap="none" spc="0" normalizeH="0" baseline="0" noProof="0" dirty="0" smtClean="0">
                <a:ln>
                  <a:noFill/>
                </a:ln>
                <a:solidFill>
                  <a:srgbClr val="800000"/>
                </a:solidFill>
                <a:effectLst/>
                <a:uLnTx/>
                <a:uFillTx/>
                <a:latin typeface="Arial"/>
                <a:ea typeface="+mn-ea"/>
                <a:cs typeface="+mn-cs"/>
              </a:rPr>
              <a:t>If </a:t>
            </a:r>
            <a:r>
              <a:rPr kumimoji="0" lang="en-US" altLang="hu-HU" sz="2800" b="0" i="1" u="none" strike="noStrike" kern="1200" cap="none" spc="0" normalizeH="0" baseline="0" noProof="0" dirty="0" smtClean="0">
                <a:ln>
                  <a:noFill/>
                </a:ln>
                <a:solidFill>
                  <a:srgbClr val="800000"/>
                </a:solidFill>
                <a:effectLst/>
                <a:uLnTx/>
                <a:uFillTx/>
                <a:latin typeface="Arial"/>
                <a:ea typeface="+mn-ea"/>
                <a:cs typeface="+mn-cs"/>
              </a:rPr>
              <a:t>f</a:t>
            </a:r>
            <a:r>
              <a:rPr kumimoji="0" lang="en-US" altLang="hu-HU" sz="2800" b="0" i="0" u="none" strike="noStrike" kern="1200" cap="none" spc="0" normalizeH="0" baseline="0" noProof="0" dirty="0" smtClean="0">
                <a:ln>
                  <a:noFill/>
                </a:ln>
                <a:solidFill>
                  <a:srgbClr val="800000"/>
                </a:solidFill>
                <a:effectLst/>
                <a:uLnTx/>
                <a:uFillTx/>
                <a:latin typeface="Arial"/>
                <a:ea typeface="+mn-ea"/>
                <a:cs typeface="+mn-cs"/>
              </a:rPr>
              <a:t> is continuous on a closed interval [</a:t>
            </a:r>
            <a:r>
              <a:rPr kumimoji="0" lang="en-US" altLang="hu-HU" sz="2800" b="0" i="1" u="none" strike="noStrike" kern="1200" cap="none" spc="0" normalizeH="0" baseline="0" noProof="0" dirty="0" smtClean="0">
                <a:ln>
                  <a:noFill/>
                </a:ln>
                <a:solidFill>
                  <a:srgbClr val="800000"/>
                </a:solidFill>
                <a:effectLst/>
                <a:uLnTx/>
                <a:uFillTx/>
                <a:latin typeface="Arial"/>
                <a:ea typeface="+mn-ea"/>
                <a:cs typeface="+mn-cs"/>
              </a:rPr>
              <a:t>a</a:t>
            </a:r>
            <a:r>
              <a:rPr kumimoji="0" lang="en-US" altLang="hu-HU" sz="2800" b="0" i="0" u="none" strike="noStrike" kern="1200" cap="none" spc="0" normalizeH="0" baseline="0" noProof="0" dirty="0" smtClean="0">
                <a:ln>
                  <a:noFill/>
                </a:ln>
                <a:solidFill>
                  <a:srgbClr val="800000"/>
                </a:solidFill>
                <a:effectLst/>
                <a:uLnTx/>
                <a:uFillTx/>
                <a:latin typeface="Arial"/>
                <a:ea typeface="+mn-ea"/>
                <a:cs typeface="+mn-cs"/>
              </a:rPr>
              <a:t>, </a:t>
            </a:r>
            <a:r>
              <a:rPr kumimoji="0" lang="en-US" altLang="hu-HU" sz="2800" b="0" i="1" u="none" strike="noStrike" kern="1200" cap="none" spc="0" normalizeH="0" baseline="0" noProof="0" dirty="0" smtClean="0">
                <a:ln>
                  <a:noFill/>
                </a:ln>
                <a:solidFill>
                  <a:srgbClr val="800000"/>
                </a:solidFill>
                <a:effectLst/>
                <a:uLnTx/>
                <a:uFillTx/>
                <a:latin typeface="Arial"/>
                <a:ea typeface="+mn-ea"/>
                <a:cs typeface="+mn-cs"/>
              </a:rPr>
              <a:t>b</a:t>
            </a:r>
            <a:r>
              <a:rPr kumimoji="0" lang="en-US" altLang="hu-HU" sz="2800" b="0" i="0" u="none" strike="noStrike" kern="1200" cap="none" spc="0" normalizeH="0" baseline="0" noProof="0" dirty="0" smtClean="0">
                <a:ln>
                  <a:noFill/>
                </a:ln>
                <a:solidFill>
                  <a:srgbClr val="800000"/>
                </a:solidFill>
                <a:effectLst/>
                <a:uLnTx/>
                <a:uFillTx/>
                <a:latin typeface="Arial"/>
                <a:ea typeface="+mn-ea"/>
                <a:cs typeface="+mn-cs"/>
              </a:rPr>
              <a:t>], then </a:t>
            </a:r>
            <a:r>
              <a:rPr kumimoji="0" lang="en-US" altLang="hu-HU" sz="2800" b="0" i="1" u="none" strike="noStrike" kern="1200" cap="none" spc="0" normalizeH="0" baseline="0" noProof="0" dirty="0" smtClean="0">
                <a:ln>
                  <a:noFill/>
                </a:ln>
                <a:solidFill>
                  <a:srgbClr val="800000"/>
                </a:solidFill>
                <a:effectLst/>
                <a:uLnTx/>
                <a:uFillTx/>
                <a:latin typeface="Arial"/>
                <a:ea typeface="+mn-ea"/>
                <a:cs typeface="+mn-cs"/>
              </a:rPr>
              <a:t>f</a:t>
            </a:r>
            <a:r>
              <a:rPr kumimoji="0" lang="en-US" altLang="hu-HU" sz="2800" b="0" i="0" u="none" strike="noStrike" kern="1200" cap="none" spc="0" normalizeH="0" baseline="0" noProof="0" dirty="0" smtClean="0">
                <a:ln>
                  <a:noFill/>
                </a:ln>
                <a:solidFill>
                  <a:srgbClr val="800000"/>
                </a:solidFill>
                <a:effectLst/>
                <a:uLnTx/>
                <a:uFillTx/>
                <a:latin typeface="Arial"/>
                <a:ea typeface="+mn-ea"/>
                <a:cs typeface="+mn-cs"/>
              </a:rPr>
              <a:t> attains an absolute maximum value </a:t>
            </a:r>
            <a:r>
              <a:rPr kumimoji="0" lang="en-US" altLang="hu-HU" sz="2800" b="0" i="1" u="none" strike="noStrike" kern="1200" cap="none" spc="0" normalizeH="0" baseline="0" noProof="0" dirty="0" smtClean="0">
                <a:ln>
                  <a:noFill/>
                </a:ln>
                <a:solidFill>
                  <a:srgbClr val="800000"/>
                </a:solidFill>
                <a:effectLst/>
                <a:uLnTx/>
                <a:uFillTx/>
                <a:latin typeface="Arial"/>
                <a:ea typeface="+mn-ea"/>
                <a:cs typeface="+mn-cs"/>
              </a:rPr>
              <a:t>f</a:t>
            </a:r>
            <a:r>
              <a:rPr kumimoji="0" lang="en-US" altLang="hu-HU" sz="2800" b="0" i="0" u="none" strike="noStrike" kern="1200" cap="none" spc="0" normalizeH="0" baseline="0" noProof="0" dirty="0" smtClean="0">
                <a:ln>
                  <a:noFill/>
                </a:ln>
                <a:solidFill>
                  <a:srgbClr val="800000"/>
                </a:solidFill>
                <a:effectLst/>
                <a:uLnTx/>
                <a:uFillTx/>
                <a:latin typeface="Arial"/>
                <a:ea typeface="+mn-ea"/>
                <a:cs typeface="+mn-cs"/>
              </a:rPr>
              <a:t>(</a:t>
            </a:r>
            <a:r>
              <a:rPr kumimoji="0" lang="en-US" altLang="hu-HU" sz="2800" b="0" i="1" u="none" strike="noStrike" kern="1200" cap="none" spc="0" normalizeH="0" baseline="0" noProof="0" dirty="0" smtClean="0">
                <a:ln>
                  <a:noFill/>
                </a:ln>
                <a:solidFill>
                  <a:srgbClr val="800000"/>
                </a:solidFill>
                <a:effectLst/>
                <a:uLnTx/>
                <a:uFillTx/>
                <a:latin typeface="Arial"/>
                <a:ea typeface="+mn-ea"/>
                <a:cs typeface="+mn-cs"/>
              </a:rPr>
              <a:t>c</a:t>
            </a:r>
            <a:r>
              <a:rPr kumimoji="0" lang="en-US" altLang="hu-HU" sz="2800" b="0" i="0" u="none" strike="noStrike" kern="1200" cap="none" spc="0" normalizeH="0" baseline="0" noProof="0" dirty="0" smtClean="0">
                <a:ln>
                  <a:noFill/>
                </a:ln>
                <a:solidFill>
                  <a:srgbClr val="800000"/>
                </a:solidFill>
                <a:effectLst/>
                <a:uLnTx/>
                <a:uFillTx/>
                <a:latin typeface="Arial"/>
                <a:ea typeface="+mn-ea"/>
                <a:cs typeface="+mn-cs"/>
              </a:rPr>
              <a:t>) and an absolute minimum value </a:t>
            </a:r>
            <a:r>
              <a:rPr kumimoji="0" lang="en-US" altLang="hu-HU" sz="2800" b="0" i="1" u="none" strike="noStrike" kern="1200" cap="none" spc="0" normalizeH="0" baseline="0" noProof="0" dirty="0" smtClean="0">
                <a:ln>
                  <a:noFill/>
                </a:ln>
                <a:solidFill>
                  <a:srgbClr val="800000"/>
                </a:solidFill>
                <a:effectLst/>
                <a:uLnTx/>
                <a:uFillTx/>
                <a:latin typeface="Arial"/>
                <a:ea typeface="+mn-ea"/>
                <a:cs typeface="+mn-cs"/>
              </a:rPr>
              <a:t>f</a:t>
            </a:r>
            <a:r>
              <a:rPr kumimoji="0" lang="en-US" altLang="hu-HU" sz="2800" b="0" i="0" u="none" strike="noStrike" kern="1200" cap="none" spc="0" normalizeH="0" baseline="0" noProof="0" dirty="0" smtClean="0">
                <a:ln>
                  <a:noFill/>
                </a:ln>
                <a:solidFill>
                  <a:srgbClr val="800000"/>
                </a:solidFill>
                <a:effectLst/>
                <a:uLnTx/>
                <a:uFillTx/>
                <a:latin typeface="Arial"/>
                <a:ea typeface="+mn-ea"/>
                <a:cs typeface="+mn-cs"/>
              </a:rPr>
              <a:t>(</a:t>
            </a:r>
            <a:r>
              <a:rPr kumimoji="0" lang="en-US" altLang="hu-HU" sz="2800" b="0" i="1" u="none" strike="noStrike" kern="1200" cap="none" spc="0" normalizeH="0" baseline="0" noProof="0" dirty="0" smtClean="0">
                <a:ln>
                  <a:noFill/>
                </a:ln>
                <a:solidFill>
                  <a:srgbClr val="800000"/>
                </a:solidFill>
                <a:effectLst/>
                <a:uLnTx/>
                <a:uFillTx/>
                <a:latin typeface="Arial"/>
                <a:ea typeface="+mn-ea"/>
                <a:cs typeface="+mn-cs"/>
              </a:rPr>
              <a:t>d</a:t>
            </a:r>
            <a:r>
              <a:rPr kumimoji="0" lang="en-US" altLang="hu-HU" sz="2800" b="0" i="0" u="none" strike="noStrike" kern="1200" cap="none" spc="0" normalizeH="0" baseline="0" noProof="0" dirty="0" smtClean="0">
                <a:ln>
                  <a:noFill/>
                </a:ln>
                <a:solidFill>
                  <a:srgbClr val="800000"/>
                </a:solidFill>
                <a:effectLst/>
                <a:uLnTx/>
                <a:uFillTx/>
                <a:latin typeface="Arial"/>
                <a:ea typeface="+mn-ea"/>
                <a:cs typeface="+mn-cs"/>
              </a:rPr>
              <a:t>) at some numbers </a:t>
            </a:r>
            <a:r>
              <a:rPr kumimoji="0" lang="en-US" altLang="hu-HU" sz="2800" b="0" i="1" u="none" strike="noStrike" kern="1200" cap="none" spc="0" normalizeH="0" baseline="0" noProof="0" dirty="0" smtClean="0">
                <a:ln>
                  <a:noFill/>
                </a:ln>
                <a:solidFill>
                  <a:srgbClr val="800000"/>
                </a:solidFill>
                <a:effectLst/>
                <a:uLnTx/>
                <a:uFillTx/>
                <a:latin typeface="Arial"/>
                <a:ea typeface="+mn-ea"/>
                <a:cs typeface="+mn-cs"/>
              </a:rPr>
              <a:t>c</a:t>
            </a:r>
            <a:r>
              <a:rPr kumimoji="0" lang="en-US" altLang="hu-HU" sz="2800" b="0" i="0" u="none" strike="noStrike" kern="1200" cap="none" spc="0" normalizeH="0" baseline="0" noProof="0" dirty="0" smtClean="0">
                <a:ln>
                  <a:noFill/>
                </a:ln>
                <a:solidFill>
                  <a:srgbClr val="800000"/>
                </a:solidFill>
                <a:effectLst/>
                <a:uLnTx/>
                <a:uFillTx/>
                <a:latin typeface="Arial"/>
                <a:ea typeface="+mn-ea"/>
                <a:cs typeface="+mn-cs"/>
              </a:rPr>
              <a:t> and </a:t>
            </a:r>
            <a:r>
              <a:rPr kumimoji="0" lang="en-US" altLang="hu-HU" sz="2800" b="0" i="1" u="none" strike="noStrike" kern="1200" cap="none" spc="0" normalizeH="0" baseline="0" noProof="0" dirty="0" smtClean="0">
                <a:ln>
                  <a:noFill/>
                </a:ln>
                <a:solidFill>
                  <a:srgbClr val="800000"/>
                </a:solidFill>
                <a:effectLst/>
                <a:uLnTx/>
                <a:uFillTx/>
                <a:latin typeface="Arial"/>
                <a:ea typeface="+mn-ea"/>
                <a:cs typeface="+mn-cs"/>
              </a:rPr>
              <a:t>d</a:t>
            </a:r>
            <a:r>
              <a:rPr kumimoji="0" lang="en-US" altLang="hu-HU" sz="2800" b="0" i="0" u="none" strike="noStrike" kern="1200" cap="none" spc="0" normalizeH="0" baseline="0" noProof="0" dirty="0" smtClean="0">
                <a:ln>
                  <a:noFill/>
                </a:ln>
                <a:solidFill>
                  <a:srgbClr val="800000"/>
                </a:solidFill>
                <a:effectLst/>
                <a:uLnTx/>
                <a:uFillTx/>
                <a:latin typeface="Arial"/>
                <a:ea typeface="+mn-ea"/>
                <a:cs typeface="+mn-cs"/>
              </a:rPr>
              <a:t> in [</a:t>
            </a:r>
            <a:r>
              <a:rPr kumimoji="0" lang="en-US" altLang="hu-HU" sz="2800" b="0" i="1" u="none" strike="noStrike" kern="1200" cap="none" spc="0" normalizeH="0" baseline="0" noProof="0" dirty="0" smtClean="0">
                <a:ln>
                  <a:noFill/>
                </a:ln>
                <a:solidFill>
                  <a:srgbClr val="800000"/>
                </a:solidFill>
                <a:effectLst/>
                <a:uLnTx/>
                <a:uFillTx/>
                <a:latin typeface="Arial"/>
                <a:ea typeface="+mn-ea"/>
                <a:cs typeface="+mn-cs"/>
              </a:rPr>
              <a:t>a</a:t>
            </a:r>
            <a:r>
              <a:rPr kumimoji="0" lang="en-US" altLang="hu-HU" sz="2800" b="0" i="0" u="none" strike="noStrike" kern="1200" cap="none" spc="0" normalizeH="0" baseline="0" noProof="0" dirty="0" smtClean="0">
                <a:ln>
                  <a:noFill/>
                </a:ln>
                <a:solidFill>
                  <a:srgbClr val="800000"/>
                </a:solidFill>
                <a:effectLst/>
                <a:uLnTx/>
                <a:uFillTx/>
                <a:latin typeface="Arial"/>
                <a:ea typeface="+mn-ea"/>
                <a:cs typeface="+mn-cs"/>
              </a:rPr>
              <a:t>, </a:t>
            </a:r>
            <a:r>
              <a:rPr kumimoji="0" lang="en-US" altLang="hu-HU" sz="2800" b="0" i="1" u="none" strike="noStrike" kern="1200" cap="none" spc="0" normalizeH="0" baseline="0" noProof="0" dirty="0" smtClean="0">
                <a:ln>
                  <a:noFill/>
                </a:ln>
                <a:solidFill>
                  <a:srgbClr val="800000"/>
                </a:solidFill>
                <a:effectLst/>
                <a:uLnTx/>
                <a:uFillTx/>
                <a:latin typeface="Arial"/>
                <a:ea typeface="+mn-ea"/>
                <a:cs typeface="+mn-cs"/>
              </a:rPr>
              <a:t>b</a:t>
            </a:r>
            <a:r>
              <a:rPr kumimoji="0" lang="en-US" altLang="hu-HU" sz="2800" b="0" i="0" u="none" strike="noStrike" kern="1200" cap="none" spc="0" normalizeH="0" baseline="0" noProof="0" dirty="0" smtClean="0">
                <a:ln>
                  <a:noFill/>
                </a:ln>
                <a:solidFill>
                  <a:srgbClr val="800000"/>
                </a:solidFill>
                <a:effectLst/>
                <a:uLnTx/>
                <a:uFillTx/>
                <a:latin typeface="Arial"/>
                <a:ea typeface="+mn-ea"/>
                <a:cs typeface="+mn-cs"/>
              </a:rPr>
              <a:t>].</a:t>
            </a:r>
          </a:p>
        </p:txBody>
      </p:sp>
      <p:sp>
        <p:nvSpPr>
          <p:cNvPr id="5" name="Rectangle 3"/>
          <p:cNvSpPr txBox="1">
            <a:spLocks noChangeArrowheads="1"/>
          </p:cNvSpPr>
          <p:nvPr/>
        </p:nvSpPr>
        <p:spPr bwMode="auto">
          <a:xfrm>
            <a:off x="2475310" y="4324350"/>
            <a:ext cx="5586412" cy="216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indent="3175" algn="l" rtl="0" eaLnBrk="0" fontAlgn="base" hangingPunct="0">
              <a:lnSpc>
                <a:spcPct val="130000"/>
              </a:lnSpc>
              <a:spcBef>
                <a:spcPct val="20000"/>
              </a:spcBef>
              <a:spcAft>
                <a:spcPct val="0"/>
              </a:spcAft>
              <a:defRPr sz="3200" kern="1200">
                <a:solidFill>
                  <a:srgbClr val="800000"/>
                </a:solidFill>
                <a:latin typeface="+mn-lt"/>
                <a:ea typeface="+mn-ea"/>
                <a:cs typeface="+mn-cs"/>
              </a:defRPr>
            </a:lvl1pPr>
            <a:lvl2pPr marL="741363" indent="-284163" algn="l" rtl="0" eaLnBrk="0" fontAlgn="base" hangingPunct="0">
              <a:spcBef>
                <a:spcPct val="20000"/>
              </a:spcBef>
              <a:spcAft>
                <a:spcPct val="0"/>
              </a:spcAft>
              <a:buFont typeface="Wingdings" panose="05000000000000000000" pitchFamily="2" charset="2"/>
              <a:buChar char="§"/>
              <a:defRPr sz="2800" kern="1200">
                <a:solidFill>
                  <a:srgbClr val="AC4600"/>
                </a:solidFill>
                <a:latin typeface="+mn-lt"/>
                <a:ea typeface="+mn-ea"/>
                <a:cs typeface="+mn-cs"/>
              </a:defRPr>
            </a:lvl2pPr>
            <a:lvl3pPr marL="1431925" indent="-228600" algn="l" rtl="0" eaLnBrk="0" fontAlgn="base" hangingPunct="0">
              <a:spcBef>
                <a:spcPct val="20000"/>
              </a:spcBef>
              <a:spcAft>
                <a:spcPct val="0"/>
              </a:spcAft>
              <a:defRPr sz="2800" kern="1200">
                <a:solidFill>
                  <a:srgbClr val="AC4600"/>
                </a:solidFill>
                <a:latin typeface="+mn-lt"/>
                <a:ea typeface="+mn-ea"/>
                <a:cs typeface="+mn-cs"/>
              </a:defRPr>
            </a:lvl3pPr>
            <a:lvl4pPr marL="1774825"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117725"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3175" algn="l" defTabSz="914400" rtl="0" eaLnBrk="1" fontAlgn="base" latinLnBrk="0" hangingPunct="1">
              <a:lnSpc>
                <a:spcPct val="130000"/>
              </a:lnSpc>
              <a:spcBef>
                <a:spcPct val="20000"/>
              </a:spcBef>
              <a:spcAft>
                <a:spcPct val="0"/>
              </a:spcAft>
              <a:buClrTx/>
              <a:buSzTx/>
              <a:buFontTx/>
              <a:buNone/>
              <a:tabLst/>
              <a:defRPr/>
            </a:pPr>
            <a:r>
              <a:rPr kumimoji="0" lang="en-US" altLang="hu-HU" sz="2400" b="0" i="0" u="none" strike="noStrike" kern="1200" cap="none" spc="0" normalizeH="0" baseline="0" noProof="0" dirty="0" smtClean="0">
                <a:ln>
                  <a:noFill/>
                </a:ln>
                <a:solidFill>
                  <a:srgbClr val="FF0000"/>
                </a:solidFill>
                <a:effectLst/>
                <a:uLnTx/>
                <a:uFillTx/>
                <a:latin typeface="Arial"/>
                <a:ea typeface="+mn-ea"/>
                <a:cs typeface="+mn-cs"/>
              </a:rPr>
              <a:t>The theorem is illustrated in the figures. </a:t>
            </a:r>
          </a:p>
          <a:p>
            <a:pPr marL="741363" marR="0" lvl="1" indent="-284163"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endParaRPr kumimoji="0" lang="en-US" altLang="hu-HU" sz="2400" b="0" i="0" u="none" strike="noStrike" kern="1200" cap="none" spc="0" normalizeH="0" baseline="0" noProof="0" dirty="0" smtClean="0">
              <a:ln>
                <a:noFill/>
              </a:ln>
              <a:solidFill>
                <a:srgbClr val="AC4600"/>
              </a:solidFill>
              <a:effectLst/>
              <a:uLnTx/>
              <a:uFillTx/>
              <a:latin typeface="Arial"/>
              <a:ea typeface="+mn-ea"/>
              <a:cs typeface="+mn-cs"/>
            </a:endParaRPr>
          </a:p>
          <a:p>
            <a:pPr marL="741363" marR="0" lvl="1" indent="-284163"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n-US" altLang="hu-HU" sz="2400" b="0" i="0" u="none" strike="noStrike" kern="1200" cap="none" spc="0" normalizeH="0" baseline="0" noProof="0" dirty="0" smtClean="0">
                <a:ln>
                  <a:noFill/>
                </a:ln>
                <a:solidFill>
                  <a:srgbClr val="AC4600"/>
                </a:solidFill>
                <a:effectLst/>
                <a:uLnTx/>
                <a:uFillTx/>
                <a:latin typeface="Arial"/>
                <a:ea typeface="+mn-ea"/>
                <a:cs typeface="+mn-cs"/>
              </a:rPr>
              <a:t>Note that an extreme value </a:t>
            </a:r>
            <a:br>
              <a:rPr kumimoji="0" lang="en-US" altLang="hu-HU" sz="2400" b="0" i="0" u="none" strike="noStrike" kern="1200" cap="none" spc="0" normalizeH="0" baseline="0" noProof="0" dirty="0" smtClean="0">
                <a:ln>
                  <a:noFill/>
                </a:ln>
                <a:solidFill>
                  <a:srgbClr val="AC4600"/>
                </a:solidFill>
                <a:effectLst/>
                <a:uLnTx/>
                <a:uFillTx/>
                <a:latin typeface="Arial"/>
                <a:ea typeface="+mn-ea"/>
                <a:cs typeface="+mn-cs"/>
              </a:rPr>
            </a:br>
            <a:r>
              <a:rPr kumimoji="0" lang="en-US" altLang="hu-HU" sz="2400" b="0" i="0" u="none" strike="noStrike" kern="1200" cap="none" spc="0" normalizeH="0" baseline="0" noProof="0" dirty="0" smtClean="0">
                <a:ln>
                  <a:noFill/>
                </a:ln>
                <a:solidFill>
                  <a:srgbClr val="AC4600"/>
                </a:solidFill>
                <a:effectLst/>
                <a:uLnTx/>
                <a:uFillTx/>
                <a:latin typeface="Arial"/>
                <a:ea typeface="+mn-ea"/>
                <a:cs typeface="+mn-cs"/>
              </a:rPr>
              <a:t>can be taken on more than once.</a:t>
            </a:r>
          </a:p>
        </p:txBody>
      </p:sp>
      <p:sp>
        <p:nvSpPr>
          <p:cNvPr id="6" name="Rectangle 5"/>
          <p:cNvSpPr>
            <a:spLocks noChangeArrowheads="1"/>
          </p:cNvSpPr>
          <p:nvPr/>
        </p:nvSpPr>
        <p:spPr bwMode="auto">
          <a:xfrm>
            <a:off x="8286750" y="1090612"/>
            <a:ext cx="2771775" cy="5767388"/>
          </a:xfrm>
          <a:prstGeom prst="rect">
            <a:avLst/>
          </a:prstGeom>
          <a:noFill/>
          <a:ln w="9525">
            <a:solidFill>
              <a:srgbClr val="E45C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altLang="hu-HU" sz="1800" b="0" i="0" u="none" strike="noStrike" kern="0" cap="none" spc="0" normalizeH="0" baseline="0" noProof="0" smtClean="0">
              <a:ln>
                <a:noFill/>
              </a:ln>
              <a:solidFill>
                <a:srgbClr val="000000"/>
              </a:solidFill>
              <a:effectLst/>
              <a:uLnTx/>
              <a:uFillTx/>
              <a:latin typeface="Arial" panose="020B0604020202020204" pitchFamily="34" charset="0"/>
            </a:endParaRPr>
          </a:p>
        </p:txBody>
      </p:sp>
      <p:sp>
        <p:nvSpPr>
          <p:cNvPr id="7" name="Rectangle 7"/>
          <p:cNvSpPr txBox="1">
            <a:spLocks noChangeArrowheads="1"/>
          </p:cNvSpPr>
          <p:nvPr/>
        </p:nvSpPr>
        <p:spPr bwMode="auto">
          <a:xfrm>
            <a:off x="609600" y="371475"/>
            <a:ext cx="5791200"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E45C00"/>
                </a:solidFill>
                <a:latin typeface="+mj-lt"/>
                <a:ea typeface="+mj-ea"/>
                <a:cs typeface="+mj-cs"/>
              </a:defRPr>
            </a:lvl1pPr>
            <a:lvl2pPr algn="l" rtl="0" eaLnBrk="0" fontAlgn="base" hangingPunct="0">
              <a:spcBef>
                <a:spcPct val="0"/>
              </a:spcBef>
              <a:spcAft>
                <a:spcPct val="0"/>
              </a:spcAft>
              <a:defRPr sz="2400" b="1">
                <a:solidFill>
                  <a:srgbClr val="E45C00"/>
                </a:solidFill>
                <a:latin typeface="Arial" panose="020B0604020202020204" pitchFamily="34" charset="0"/>
              </a:defRPr>
            </a:lvl2pPr>
            <a:lvl3pPr algn="l" rtl="0" eaLnBrk="0" fontAlgn="base" hangingPunct="0">
              <a:spcBef>
                <a:spcPct val="0"/>
              </a:spcBef>
              <a:spcAft>
                <a:spcPct val="0"/>
              </a:spcAft>
              <a:defRPr sz="2400" b="1">
                <a:solidFill>
                  <a:srgbClr val="E45C00"/>
                </a:solidFill>
                <a:latin typeface="Arial" panose="020B0604020202020204" pitchFamily="34" charset="0"/>
              </a:defRPr>
            </a:lvl3pPr>
            <a:lvl4pPr algn="l" rtl="0" eaLnBrk="0" fontAlgn="base" hangingPunct="0">
              <a:spcBef>
                <a:spcPct val="0"/>
              </a:spcBef>
              <a:spcAft>
                <a:spcPct val="0"/>
              </a:spcAft>
              <a:defRPr sz="2400" b="1">
                <a:solidFill>
                  <a:srgbClr val="E45C00"/>
                </a:solidFill>
                <a:latin typeface="Arial" panose="020B0604020202020204" pitchFamily="34" charset="0"/>
              </a:defRPr>
            </a:lvl4pPr>
            <a:lvl5pPr algn="l" rtl="0" eaLnBrk="0" fontAlgn="base" hangingPunct="0">
              <a:spcBef>
                <a:spcPct val="0"/>
              </a:spcBef>
              <a:spcAft>
                <a:spcPct val="0"/>
              </a:spcAft>
              <a:defRPr sz="2400" b="1">
                <a:solidFill>
                  <a:srgbClr val="E45C00"/>
                </a:solidFill>
                <a:latin typeface="Arial" panose="020B0604020202020204" pitchFamily="34" charset="0"/>
              </a:defRPr>
            </a:lvl5pPr>
            <a:lvl6pPr marL="457200" algn="l" rtl="0" fontAlgn="base">
              <a:spcBef>
                <a:spcPct val="0"/>
              </a:spcBef>
              <a:spcAft>
                <a:spcPct val="0"/>
              </a:spcAft>
              <a:defRPr sz="2400" b="1">
                <a:solidFill>
                  <a:srgbClr val="E45C00"/>
                </a:solidFill>
                <a:latin typeface="Arial" panose="020B0604020202020204" pitchFamily="34" charset="0"/>
              </a:defRPr>
            </a:lvl6pPr>
            <a:lvl7pPr marL="914400" algn="l" rtl="0" fontAlgn="base">
              <a:spcBef>
                <a:spcPct val="0"/>
              </a:spcBef>
              <a:spcAft>
                <a:spcPct val="0"/>
              </a:spcAft>
              <a:defRPr sz="2400" b="1">
                <a:solidFill>
                  <a:srgbClr val="E45C00"/>
                </a:solidFill>
                <a:latin typeface="Arial" panose="020B0604020202020204" pitchFamily="34" charset="0"/>
              </a:defRPr>
            </a:lvl7pPr>
            <a:lvl8pPr marL="1371600" algn="l" rtl="0" fontAlgn="base">
              <a:spcBef>
                <a:spcPct val="0"/>
              </a:spcBef>
              <a:spcAft>
                <a:spcPct val="0"/>
              </a:spcAft>
              <a:defRPr sz="2400" b="1">
                <a:solidFill>
                  <a:srgbClr val="E45C00"/>
                </a:solidFill>
                <a:latin typeface="Arial" panose="020B0604020202020204" pitchFamily="34" charset="0"/>
              </a:defRPr>
            </a:lvl8pPr>
            <a:lvl9pPr marL="1828800" algn="l" rtl="0" fontAlgn="base">
              <a:spcBef>
                <a:spcPct val="0"/>
              </a:spcBef>
              <a:spcAft>
                <a:spcPct val="0"/>
              </a:spcAft>
              <a:defRPr sz="2400" b="1">
                <a:solidFill>
                  <a:srgbClr val="E45C00"/>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hu-HU" sz="2400" b="1" i="0" u="none" strike="noStrike" kern="1200" cap="none" spc="0" normalizeH="0" baseline="0" noProof="0" smtClean="0">
                <a:ln>
                  <a:noFill/>
                </a:ln>
                <a:solidFill>
                  <a:srgbClr val="E45C00"/>
                </a:solidFill>
                <a:effectLst/>
                <a:uLnTx/>
                <a:uFillTx/>
                <a:latin typeface="Arial"/>
                <a:ea typeface="+mj-ea"/>
                <a:cs typeface="+mj-cs"/>
              </a:rPr>
              <a:t>EXTREME VALUE THEOREM</a:t>
            </a:r>
          </a:p>
        </p:txBody>
      </p:sp>
      <p:pic>
        <p:nvPicPr>
          <p:cNvPr id="8" name="Picture 11" descr="040105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32813" y="1270793"/>
            <a:ext cx="2413000" cy="174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2" descr="040105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85981" y="2940844"/>
            <a:ext cx="2416175" cy="174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3" descr="040105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70105" y="4902597"/>
            <a:ext cx="2405063"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658036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585788" y="874713"/>
            <a:ext cx="8572500" cy="5865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indent="3175" algn="l" rtl="0" eaLnBrk="0" fontAlgn="base" hangingPunct="0">
              <a:lnSpc>
                <a:spcPct val="130000"/>
              </a:lnSpc>
              <a:spcBef>
                <a:spcPct val="20000"/>
              </a:spcBef>
              <a:spcAft>
                <a:spcPct val="0"/>
              </a:spcAft>
              <a:defRPr sz="3200" kern="1200">
                <a:solidFill>
                  <a:srgbClr val="800000"/>
                </a:solidFill>
                <a:latin typeface="+mn-lt"/>
                <a:ea typeface="+mn-ea"/>
                <a:cs typeface="+mn-cs"/>
              </a:defRPr>
            </a:lvl1pPr>
            <a:lvl2pPr marL="741363" indent="-284163" algn="l" rtl="0" eaLnBrk="0" fontAlgn="base" hangingPunct="0">
              <a:spcBef>
                <a:spcPct val="20000"/>
              </a:spcBef>
              <a:spcAft>
                <a:spcPct val="0"/>
              </a:spcAft>
              <a:buFont typeface="Wingdings" panose="05000000000000000000" pitchFamily="2" charset="2"/>
              <a:buChar char="§"/>
              <a:defRPr sz="2800" kern="1200">
                <a:solidFill>
                  <a:srgbClr val="AC4600"/>
                </a:solidFill>
                <a:latin typeface="+mn-lt"/>
                <a:ea typeface="+mn-ea"/>
                <a:cs typeface="+mn-cs"/>
              </a:defRPr>
            </a:lvl2pPr>
            <a:lvl3pPr marL="1431925" indent="-228600" algn="l" rtl="0" eaLnBrk="0" fontAlgn="base" hangingPunct="0">
              <a:spcBef>
                <a:spcPct val="20000"/>
              </a:spcBef>
              <a:spcAft>
                <a:spcPct val="0"/>
              </a:spcAft>
              <a:defRPr sz="2800" kern="1200">
                <a:solidFill>
                  <a:srgbClr val="AC4600"/>
                </a:solidFill>
                <a:latin typeface="+mn-lt"/>
                <a:ea typeface="+mn-ea"/>
                <a:cs typeface="+mn-cs"/>
              </a:defRPr>
            </a:lvl3pPr>
            <a:lvl4pPr marL="1774825"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117725"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3175" algn="l" defTabSz="914400" rtl="0" eaLnBrk="1" fontAlgn="base" latinLnBrk="0" hangingPunct="1">
              <a:lnSpc>
                <a:spcPct val="130000"/>
              </a:lnSpc>
              <a:spcBef>
                <a:spcPct val="20000"/>
              </a:spcBef>
              <a:spcAft>
                <a:spcPct val="0"/>
              </a:spcAft>
              <a:buClrTx/>
              <a:buSzTx/>
              <a:buFontTx/>
              <a:buNone/>
              <a:tabLst/>
              <a:defRPr/>
            </a:pPr>
            <a:r>
              <a:rPr kumimoji="0" lang="en-US" altLang="hu-HU" sz="3200" b="0" i="0" u="none" strike="noStrike" kern="1200" cap="none" spc="0" normalizeH="0" baseline="0" noProof="0" smtClean="0">
                <a:ln>
                  <a:noFill/>
                </a:ln>
                <a:solidFill>
                  <a:srgbClr val="800000"/>
                </a:solidFill>
                <a:effectLst/>
                <a:uLnTx/>
                <a:uFillTx/>
                <a:latin typeface="Arial"/>
                <a:ea typeface="+mn-ea"/>
                <a:cs typeface="+mn-cs"/>
              </a:rPr>
              <a:t>The figures show that a function need not possess extreme values if either hypothesis (continuity or closed interval) is omitted from the theorem.</a:t>
            </a:r>
          </a:p>
        </p:txBody>
      </p:sp>
      <p:sp>
        <p:nvSpPr>
          <p:cNvPr id="3" name="Rectangle 5"/>
          <p:cNvSpPr>
            <a:spLocks noChangeArrowheads="1"/>
          </p:cNvSpPr>
          <p:nvPr/>
        </p:nvSpPr>
        <p:spPr bwMode="auto">
          <a:xfrm>
            <a:off x="3124200" y="3594100"/>
            <a:ext cx="5767388" cy="3025775"/>
          </a:xfrm>
          <a:prstGeom prst="rect">
            <a:avLst/>
          </a:prstGeom>
          <a:noFill/>
          <a:ln w="9525">
            <a:solidFill>
              <a:srgbClr val="E45C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altLang="hu-HU" sz="1800" b="0" i="0" u="none" strike="noStrike" kern="0" cap="none" spc="0" normalizeH="0" baseline="0" noProof="0" smtClean="0">
              <a:ln>
                <a:noFill/>
              </a:ln>
              <a:solidFill>
                <a:srgbClr val="000000"/>
              </a:solidFill>
              <a:effectLst/>
              <a:uLnTx/>
              <a:uFillTx/>
              <a:latin typeface="Arial" panose="020B0604020202020204" pitchFamily="34" charset="0"/>
            </a:endParaRPr>
          </a:p>
        </p:txBody>
      </p:sp>
      <p:sp>
        <p:nvSpPr>
          <p:cNvPr id="4" name="Rectangle 7"/>
          <p:cNvSpPr txBox="1">
            <a:spLocks noChangeArrowheads="1"/>
          </p:cNvSpPr>
          <p:nvPr/>
        </p:nvSpPr>
        <p:spPr bwMode="auto">
          <a:xfrm>
            <a:off x="609600" y="371475"/>
            <a:ext cx="5791200"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E45C00"/>
                </a:solidFill>
                <a:latin typeface="+mj-lt"/>
                <a:ea typeface="+mj-ea"/>
                <a:cs typeface="+mj-cs"/>
              </a:defRPr>
            </a:lvl1pPr>
            <a:lvl2pPr algn="l" rtl="0" eaLnBrk="0" fontAlgn="base" hangingPunct="0">
              <a:spcBef>
                <a:spcPct val="0"/>
              </a:spcBef>
              <a:spcAft>
                <a:spcPct val="0"/>
              </a:spcAft>
              <a:defRPr sz="2400" b="1">
                <a:solidFill>
                  <a:srgbClr val="E45C00"/>
                </a:solidFill>
                <a:latin typeface="Arial" panose="020B0604020202020204" pitchFamily="34" charset="0"/>
              </a:defRPr>
            </a:lvl2pPr>
            <a:lvl3pPr algn="l" rtl="0" eaLnBrk="0" fontAlgn="base" hangingPunct="0">
              <a:spcBef>
                <a:spcPct val="0"/>
              </a:spcBef>
              <a:spcAft>
                <a:spcPct val="0"/>
              </a:spcAft>
              <a:defRPr sz="2400" b="1">
                <a:solidFill>
                  <a:srgbClr val="E45C00"/>
                </a:solidFill>
                <a:latin typeface="Arial" panose="020B0604020202020204" pitchFamily="34" charset="0"/>
              </a:defRPr>
            </a:lvl3pPr>
            <a:lvl4pPr algn="l" rtl="0" eaLnBrk="0" fontAlgn="base" hangingPunct="0">
              <a:spcBef>
                <a:spcPct val="0"/>
              </a:spcBef>
              <a:spcAft>
                <a:spcPct val="0"/>
              </a:spcAft>
              <a:defRPr sz="2400" b="1">
                <a:solidFill>
                  <a:srgbClr val="E45C00"/>
                </a:solidFill>
                <a:latin typeface="Arial" panose="020B0604020202020204" pitchFamily="34" charset="0"/>
              </a:defRPr>
            </a:lvl4pPr>
            <a:lvl5pPr algn="l" rtl="0" eaLnBrk="0" fontAlgn="base" hangingPunct="0">
              <a:spcBef>
                <a:spcPct val="0"/>
              </a:spcBef>
              <a:spcAft>
                <a:spcPct val="0"/>
              </a:spcAft>
              <a:defRPr sz="2400" b="1">
                <a:solidFill>
                  <a:srgbClr val="E45C00"/>
                </a:solidFill>
                <a:latin typeface="Arial" panose="020B0604020202020204" pitchFamily="34" charset="0"/>
              </a:defRPr>
            </a:lvl5pPr>
            <a:lvl6pPr marL="457200" algn="l" rtl="0" fontAlgn="base">
              <a:spcBef>
                <a:spcPct val="0"/>
              </a:spcBef>
              <a:spcAft>
                <a:spcPct val="0"/>
              </a:spcAft>
              <a:defRPr sz="2400" b="1">
                <a:solidFill>
                  <a:srgbClr val="E45C00"/>
                </a:solidFill>
                <a:latin typeface="Arial" panose="020B0604020202020204" pitchFamily="34" charset="0"/>
              </a:defRPr>
            </a:lvl6pPr>
            <a:lvl7pPr marL="914400" algn="l" rtl="0" fontAlgn="base">
              <a:spcBef>
                <a:spcPct val="0"/>
              </a:spcBef>
              <a:spcAft>
                <a:spcPct val="0"/>
              </a:spcAft>
              <a:defRPr sz="2400" b="1">
                <a:solidFill>
                  <a:srgbClr val="E45C00"/>
                </a:solidFill>
                <a:latin typeface="Arial" panose="020B0604020202020204" pitchFamily="34" charset="0"/>
              </a:defRPr>
            </a:lvl7pPr>
            <a:lvl8pPr marL="1371600" algn="l" rtl="0" fontAlgn="base">
              <a:spcBef>
                <a:spcPct val="0"/>
              </a:spcBef>
              <a:spcAft>
                <a:spcPct val="0"/>
              </a:spcAft>
              <a:defRPr sz="2400" b="1">
                <a:solidFill>
                  <a:srgbClr val="E45C00"/>
                </a:solidFill>
                <a:latin typeface="Arial" panose="020B0604020202020204" pitchFamily="34" charset="0"/>
              </a:defRPr>
            </a:lvl8pPr>
            <a:lvl9pPr marL="1828800" algn="l" rtl="0" fontAlgn="base">
              <a:spcBef>
                <a:spcPct val="0"/>
              </a:spcBef>
              <a:spcAft>
                <a:spcPct val="0"/>
              </a:spcAft>
              <a:defRPr sz="2400" b="1">
                <a:solidFill>
                  <a:srgbClr val="E45C00"/>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hu-HU" sz="2400" b="1" i="0" u="none" strike="noStrike" kern="1200" cap="none" spc="0" normalizeH="0" baseline="0" noProof="0" smtClean="0">
                <a:ln>
                  <a:noFill/>
                </a:ln>
                <a:solidFill>
                  <a:srgbClr val="E45C00"/>
                </a:solidFill>
                <a:effectLst/>
                <a:uLnTx/>
                <a:uFillTx/>
                <a:latin typeface="Arial"/>
                <a:ea typeface="+mj-ea"/>
                <a:cs typeface="+mj-cs"/>
              </a:rPr>
              <a:t>EXTREME VALUE THEOREM</a:t>
            </a:r>
          </a:p>
        </p:txBody>
      </p:sp>
      <p:pic>
        <p:nvPicPr>
          <p:cNvPr id="5" name="Picture 10" descr="04010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8188" y="3700463"/>
            <a:ext cx="2686050" cy="2811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11" descr="04010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03938" y="3695700"/>
            <a:ext cx="2697162" cy="282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928626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585788" y="874713"/>
            <a:ext cx="8572500" cy="5865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indent="3175" algn="l" rtl="0" eaLnBrk="0" fontAlgn="base" hangingPunct="0">
              <a:lnSpc>
                <a:spcPct val="130000"/>
              </a:lnSpc>
              <a:spcBef>
                <a:spcPct val="20000"/>
              </a:spcBef>
              <a:spcAft>
                <a:spcPct val="0"/>
              </a:spcAft>
              <a:defRPr sz="3200" kern="1200">
                <a:solidFill>
                  <a:srgbClr val="800000"/>
                </a:solidFill>
                <a:latin typeface="+mn-lt"/>
                <a:ea typeface="+mn-ea"/>
                <a:cs typeface="+mn-cs"/>
              </a:defRPr>
            </a:lvl1pPr>
            <a:lvl2pPr marL="741363" indent="-284163" algn="l" rtl="0" eaLnBrk="0" fontAlgn="base" hangingPunct="0">
              <a:spcBef>
                <a:spcPct val="20000"/>
              </a:spcBef>
              <a:spcAft>
                <a:spcPct val="0"/>
              </a:spcAft>
              <a:buFont typeface="Wingdings" panose="05000000000000000000" pitchFamily="2" charset="2"/>
              <a:buChar char="§"/>
              <a:defRPr sz="2800" kern="1200">
                <a:solidFill>
                  <a:srgbClr val="AC4600"/>
                </a:solidFill>
                <a:latin typeface="+mn-lt"/>
                <a:ea typeface="+mn-ea"/>
                <a:cs typeface="+mn-cs"/>
              </a:defRPr>
            </a:lvl2pPr>
            <a:lvl3pPr marL="1431925" indent="-228600" algn="l" rtl="0" eaLnBrk="0" fontAlgn="base" hangingPunct="0">
              <a:spcBef>
                <a:spcPct val="20000"/>
              </a:spcBef>
              <a:spcAft>
                <a:spcPct val="0"/>
              </a:spcAft>
              <a:defRPr sz="2800" kern="1200">
                <a:solidFill>
                  <a:srgbClr val="AC4600"/>
                </a:solidFill>
                <a:latin typeface="+mn-lt"/>
                <a:ea typeface="+mn-ea"/>
                <a:cs typeface="+mn-cs"/>
              </a:defRPr>
            </a:lvl3pPr>
            <a:lvl4pPr marL="1774825"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117725"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3175" algn="l" defTabSz="914400" rtl="0" eaLnBrk="1" fontAlgn="base" latinLnBrk="0" hangingPunct="1">
              <a:lnSpc>
                <a:spcPct val="130000"/>
              </a:lnSpc>
              <a:spcBef>
                <a:spcPct val="20000"/>
              </a:spcBef>
              <a:spcAft>
                <a:spcPct val="0"/>
              </a:spcAft>
              <a:buClrTx/>
              <a:buSzTx/>
              <a:buFontTx/>
              <a:buNone/>
              <a:tabLst/>
              <a:defRPr/>
            </a:pPr>
            <a:r>
              <a:rPr kumimoji="0" lang="en-US" altLang="hu-HU" sz="3200" b="0" i="0" u="none" strike="noStrike" kern="1200" cap="none" spc="0" normalizeH="0" baseline="0" noProof="0" smtClean="0">
                <a:ln>
                  <a:noFill/>
                </a:ln>
                <a:solidFill>
                  <a:srgbClr val="800000"/>
                </a:solidFill>
                <a:effectLst/>
                <a:uLnTx/>
                <a:uFillTx/>
                <a:latin typeface="Arial"/>
                <a:ea typeface="+mn-ea"/>
                <a:cs typeface="+mn-cs"/>
              </a:rPr>
              <a:t>The function </a:t>
            </a:r>
            <a:r>
              <a:rPr kumimoji="0" lang="en-US" altLang="hu-HU" sz="3200" b="0" i="1" u="none" strike="noStrike" kern="1200" cap="none" spc="0" normalizeH="0" baseline="0" noProof="0" smtClean="0">
                <a:ln>
                  <a:noFill/>
                </a:ln>
                <a:solidFill>
                  <a:srgbClr val="800000"/>
                </a:solidFill>
                <a:effectLst/>
                <a:uLnTx/>
                <a:uFillTx/>
                <a:latin typeface="Arial"/>
                <a:ea typeface="+mn-ea"/>
                <a:cs typeface="+mn-cs"/>
              </a:rPr>
              <a:t>f </a:t>
            </a:r>
            <a:r>
              <a:rPr kumimoji="0" lang="en-US" altLang="hu-HU" sz="3200" b="0" i="0" u="none" strike="noStrike" kern="1200" cap="none" spc="0" normalizeH="0" baseline="0" noProof="0" smtClean="0">
                <a:ln>
                  <a:noFill/>
                </a:ln>
                <a:solidFill>
                  <a:srgbClr val="800000"/>
                </a:solidFill>
                <a:effectLst/>
                <a:uLnTx/>
                <a:uFillTx/>
                <a:latin typeface="Arial"/>
                <a:ea typeface="+mn-ea"/>
                <a:cs typeface="+mn-cs"/>
              </a:rPr>
              <a:t>whose graph is shown is defined on the closed interval [0, 2] but has </a:t>
            </a:r>
            <a:br>
              <a:rPr kumimoji="0" lang="en-US" altLang="hu-HU" sz="3200" b="0" i="0" u="none" strike="noStrike" kern="1200" cap="none" spc="0" normalizeH="0" baseline="0" noProof="0" smtClean="0">
                <a:ln>
                  <a:noFill/>
                </a:ln>
                <a:solidFill>
                  <a:srgbClr val="800000"/>
                </a:solidFill>
                <a:effectLst/>
                <a:uLnTx/>
                <a:uFillTx/>
                <a:latin typeface="Arial"/>
                <a:ea typeface="+mn-ea"/>
                <a:cs typeface="+mn-cs"/>
              </a:rPr>
            </a:br>
            <a:r>
              <a:rPr kumimoji="0" lang="en-US" altLang="hu-HU" sz="3200" b="0" i="0" u="none" strike="noStrike" kern="1200" cap="none" spc="0" normalizeH="0" baseline="0" noProof="0" smtClean="0">
                <a:ln>
                  <a:noFill/>
                </a:ln>
                <a:solidFill>
                  <a:srgbClr val="800000"/>
                </a:solidFill>
                <a:effectLst/>
                <a:uLnTx/>
                <a:uFillTx/>
                <a:latin typeface="Arial"/>
                <a:ea typeface="+mn-ea"/>
                <a:cs typeface="+mn-cs"/>
              </a:rPr>
              <a:t>no maximum value. </a:t>
            </a:r>
          </a:p>
          <a:p>
            <a:pPr marL="741363" marR="0" lvl="1" indent="-284163"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endParaRPr kumimoji="0" lang="en-US" altLang="hu-HU" sz="2400" b="0" i="0" u="none" strike="noStrike" kern="1200" cap="none" spc="0" normalizeH="0" baseline="0" noProof="0" smtClean="0">
              <a:ln>
                <a:noFill/>
              </a:ln>
              <a:solidFill>
                <a:srgbClr val="AC4600"/>
              </a:solidFill>
              <a:effectLst/>
              <a:uLnTx/>
              <a:uFillTx/>
              <a:latin typeface="Arial"/>
              <a:ea typeface="+mn-ea"/>
              <a:cs typeface="+mn-cs"/>
            </a:endParaRPr>
          </a:p>
          <a:p>
            <a:pPr marL="741363" marR="0" lvl="1" indent="-284163"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n-US" altLang="hu-HU" sz="2400" b="0" i="0" u="none" strike="noStrike" kern="1200" cap="none" spc="0" normalizeH="0" baseline="0" noProof="0" smtClean="0">
                <a:ln>
                  <a:noFill/>
                </a:ln>
                <a:solidFill>
                  <a:srgbClr val="AC4600"/>
                </a:solidFill>
                <a:effectLst/>
                <a:uLnTx/>
                <a:uFillTx/>
                <a:latin typeface="Arial"/>
                <a:ea typeface="+mn-ea"/>
                <a:cs typeface="+mn-cs"/>
              </a:rPr>
              <a:t>Notice that the range of </a:t>
            </a:r>
            <a:r>
              <a:rPr kumimoji="0" lang="en-US" altLang="hu-HU" sz="2400" b="0" i="1" u="none" strike="noStrike" kern="1200" cap="none" spc="0" normalizeH="0" baseline="0" noProof="0" smtClean="0">
                <a:ln>
                  <a:noFill/>
                </a:ln>
                <a:solidFill>
                  <a:srgbClr val="AC4600"/>
                </a:solidFill>
                <a:effectLst/>
                <a:uLnTx/>
                <a:uFillTx/>
                <a:latin typeface="Arial"/>
                <a:ea typeface="+mn-ea"/>
                <a:cs typeface="+mn-cs"/>
              </a:rPr>
              <a:t>f </a:t>
            </a:r>
            <a:br>
              <a:rPr kumimoji="0" lang="en-US" altLang="hu-HU" sz="2400" b="0" i="1" u="none" strike="noStrike" kern="1200" cap="none" spc="0" normalizeH="0" baseline="0" noProof="0" smtClean="0">
                <a:ln>
                  <a:noFill/>
                </a:ln>
                <a:solidFill>
                  <a:srgbClr val="AC4600"/>
                </a:solidFill>
                <a:effectLst/>
                <a:uLnTx/>
                <a:uFillTx/>
                <a:latin typeface="Arial"/>
                <a:ea typeface="+mn-ea"/>
                <a:cs typeface="+mn-cs"/>
              </a:rPr>
            </a:br>
            <a:r>
              <a:rPr kumimoji="0" lang="en-US" altLang="hu-HU" sz="2400" b="0" i="0" u="none" strike="noStrike" kern="1200" cap="none" spc="0" normalizeH="0" baseline="0" noProof="0" smtClean="0">
                <a:ln>
                  <a:noFill/>
                </a:ln>
                <a:solidFill>
                  <a:srgbClr val="AC4600"/>
                </a:solidFill>
                <a:effectLst/>
                <a:uLnTx/>
                <a:uFillTx/>
                <a:latin typeface="Arial"/>
                <a:ea typeface="+mn-ea"/>
                <a:cs typeface="+mn-cs"/>
              </a:rPr>
              <a:t>is [0, 3). </a:t>
            </a:r>
          </a:p>
          <a:p>
            <a:pPr marL="741363" marR="0" lvl="1" indent="-284163"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endParaRPr kumimoji="0" lang="en-US" altLang="hu-HU" sz="2400" b="0" i="0" u="none" strike="noStrike" kern="1200" cap="none" spc="0" normalizeH="0" baseline="0" noProof="0" smtClean="0">
              <a:ln>
                <a:noFill/>
              </a:ln>
              <a:solidFill>
                <a:srgbClr val="AC4600"/>
              </a:solidFill>
              <a:effectLst/>
              <a:uLnTx/>
              <a:uFillTx/>
              <a:latin typeface="Arial"/>
              <a:ea typeface="+mn-ea"/>
              <a:cs typeface="+mn-cs"/>
            </a:endParaRPr>
          </a:p>
          <a:p>
            <a:pPr marL="741363" marR="0" lvl="1" indent="-284163"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n-US" altLang="hu-HU" sz="2400" b="0" i="0" u="none" strike="noStrike" kern="1200" cap="none" spc="0" normalizeH="0" baseline="0" noProof="0" smtClean="0">
                <a:ln>
                  <a:noFill/>
                </a:ln>
                <a:solidFill>
                  <a:srgbClr val="AC4600"/>
                </a:solidFill>
                <a:effectLst/>
                <a:uLnTx/>
                <a:uFillTx/>
                <a:latin typeface="Arial"/>
                <a:ea typeface="+mn-ea"/>
                <a:cs typeface="+mn-cs"/>
              </a:rPr>
              <a:t>The function takes on values </a:t>
            </a:r>
            <a:br>
              <a:rPr kumimoji="0" lang="en-US" altLang="hu-HU" sz="2400" b="0" i="0" u="none" strike="noStrike" kern="1200" cap="none" spc="0" normalizeH="0" baseline="0" noProof="0" smtClean="0">
                <a:ln>
                  <a:noFill/>
                </a:ln>
                <a:solidFill>
                  <a:srgbClr val="AC4600"/>
                </a:solidFill>
                <a:effectLst/>
                <a:uLnTx/>
                <a:uFillTx/>
                <a:latin typeface="Arial"/>
                <a:ea typeface="+mn-ea"/>
                <a:cs typeface="+mn-cs"/>
              </a:rPr>
            </a:br>
            <a:r>
              <a:rPr kumimoji="0" lang="en-US" altLang="hu-HU" sz="2400" b="0" i="0" u="none" strike="noStrike" kern="1200" cap="none" spc="0" normalizeH="0" baseline="0" noProof="0" smtClean="0">
                <a:ln>
                  <a:noFill/>
                </a:ln>
                <a:solidFill>
                  <a:srgbClr val="AC4600"/>
                </a:solidFill>
                <a:effectLst/>
                <a:uLnTx/>
                <a:uFillTx/>
                <a:latin typeface="Arial"/>
                <a:ea typeface="+mn-ea"/>
                <a:cs typeface="+mn-cs"/>
              </a:rPr>
              <a:t>arbitrarily close to 3, but never </a:t>
            </a:r>
            <a:br>
              <a:rPr kumimoji="0" lang="en-US" altLang="hu-HU" sz="2400" b="0" i="0" u="none" strike="noStrike" kern="1200" cap="none" spc="0" normalizeH="0" baseline="0" noProof="0" smtClean="0">
                <a:ln>
                  <a:noFill/>
                </a:ln>
                <a:solidFill>
                  <a:srgbClr val="AC4600"/>
                </a:solidFill>
                <a:effectLst/>
                <a:uLnTx/>
                <a:uFillTx/>
                <a:latin typeface="Arial"/>
                <a:ea typeface="+mn-ea"/>
                <a:cs typeface="+mn-cs"/>
              </a:rPr>
            </a:br>
            <a:r>
              <a:rPr kumimoji="0" lang="en-US" altLang="hu-HU" sz="2400" b="0" i="0" u="none" strike="noStrike" kern="1200" cap="none" spc="0" normalizeH="0" baseline="0" noProof="0" smtClean="0">
                <a:ln>
                  <a:noFill/>
                </a:ln>
                <a:solidFill>
                  <a:srgbClr val="AC4600"/>
                </a:solidFill>
                <a:effectLst/>
                <a:uLnTx/>
                <a:uFillTx/>
                <a:latin typeface="Arial"/>
                <a:ea typeface="+mn-ea"/>
                <a:cs typeface="+mn-cs"/>
              </a:rPr>
              <a:t>actually attains the value 3.</a:t>
            </a:r>
          </a:p>
        </p:txBody>
      </p:sp>
      <p:sp>
        <p:nvSpPr>
          <p:cNvPr id="3" name="Rectangle 7"/>
          <p:cNvSpPr txBox="1">
            <a:spLocks noChangeArrowheads="1"/>
          </p:cNvSpPr>
          <p:nvPr/>
        </p:nvSpPr>
        <p:spPr bwMode="auto">
          <a:xfrm>
            <a:off x="609600" y="371475"/>
            <a:ext cx="5791200"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E45C00"/>
                </a:solidFill>
                <a:latin typeface="+mj-lt"/>
                <a:ea typeface="+mj-ea"/>
                <a:cs typeface="+mj-cs"/>
              </a:defRPr>
            </a:lvl1pPr>
            <a:lvl2pPr algn="l" rtl="0" eaLnBrk="0" fontAlgn="base" hangingPunct="0">
              <a:spcBef>
                <a:spcPct val="0"/>
              </a:spcBef>
              <a:spcAft>
                <a:spcPct val="0"/>
              </a:spcAft>
              <a:defRPr sz="2400" b="1">
                <a:solidFill>
                  <a:srgbClr val="E45C00"/>
                </a:solidFill>
                <a:latin typeface="Arial" panose="020B0604020202020204" pitchFamily="34" charset="0"/>
              </a:defRPr>
            </a:lvl2pPr>
            <a:lvl3pPr algn="l" rtl="0" eaLnBrk="0" fontAlgn="base" hangingPunct="0">
              <a:spcBef>
                <a:spcPct val="0"/>
              </a:spcBef>
              <a:spcAft>
                <a:spcPct val="0"/>
              </a:spcAft>
              <a:defRPr sz="2400" b="1">
                <a:solidFill>
                  <a:srgbClr val="E45C00"/>
                </a:solidFill>
                <a:latin typeface="Arial" panose="020B0604020202020204" pitchFamily="34" charset="0"/>
              </a:defRPr>
            </a:lvl3pPr>
            <a:lvl4pPr algn="l" rtl="0" eaLnBrk="0" fontAlgn="base" hangingPunct="0">
              <a:spcBef>
                <a:spcPct val="0"/>
              </a:spcBef>
              <a:spcAft>
                <a:spcPct val="0"/>
              </a:spcAft>
              <a:defRPr sz="2400" b="1">
                <a:solidFill>
                  <a:srgbClr val="E45C00"/>
                </a:solidFill>
                <a:latin typeface="Arial" panose="020B0604020202020204" pitchFamily="34" charset="0"/>
              </a:defRPr>
            </a:lvl4pPr>
            <a:lvl5pPr algn="l" rtl="0" eaLnBrk="0" fontAlgn="base" hangingPunct="0">
              <a:spcBef>
                <a:spcPct val="0"/>
              </a:spcBef>
              <a:spcAft>
                <a:spcPct val="0"/>
              </a:spcAft>
              <a:defRPr sz="2400" b="1">
                <a:solidFill>
                  <a:srgbClr val="E45C00"/>
                </a:solidFill>
                <a:latin typeface="Arial" panose="020B0604020202020204" pitchFamily="34" charset="0"/>
              </a:defRPr>
            </a:lvl5pPr>
            <a:lvl6pPr marL="457200" algn="l" rtl="0" fontAlgn="base">
              <a:spcBef>
                <a:spcPct val="0"/>
              </a:spcBef>
              <a:spcAft>
                <a:spcPct val="0"/>
              </a:spcAft>
              <a:defRPr sz="2400" b="1">
                <a:solidFill>
                  <a:srgbClr val="E45C00"/>
                </a:solidFill>
                <a:latin typeface="Arial" panose="020B0604020202020204" pitchFamily="34" charset="0"/>
              </a:defRPr>
            </a:lvl6pPr>
            <a:lvl7pPr marL="914400" algn="l" rtl="0" fontAlgn="base">
              <a:spcBef>
                <a:spcPct val="0"/>
              </a:spcBef>
              <a:spcAft>
                <a:spcPct val="0"/>
              </a:spcAft>
              <a:defRPr sz="2400" b="1">
                <a:solidFill>
                  <a:srgbClr val="E45C00"/>
                </a:solidFill>
                <a:latin typeface="Arial" panose="020B0604020202020204" pitchFamily="34" charset="0"/>
              </a:defRPr>
            </a:lvl7pPr>
            <a:lvl8pPr marL="1371600" algn="l" rtl="0" fontAlgn="base">
              <a:spcBef>
                <a:spcPct val="0"/>
              </a:spcBef>
              <a:spcAft>
                <a:spcPct val="0"/>
              </a:spcAft>
              <a:defRPr sz="2400" b="1">
                <a:solidFill>
                  <a:srgbClr val="E45C00"/>
                </a:solidFill>
                <a:latin typeface="Arial" panose="020B0604020202020204" pitchFamily="34" charset="0"/>
              </a:defRPr>
            </a:lvl8pPr>
            <a:lvl9pPr marL="1828800" algn="l" rtl="0" fontAlgn="base">
              <a:spcBef>
                <a:spcPct val="0"/>
              </a:spcBef>
              <a:spcAft>
                <a:spcPct val="0"/>
              </a:spcAft>
              <a:defRPr sz="2400" b="1">
                <a:solidFill>
                  <a:srgbClr val="E45C00"/>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hu-HU" sz="2400" b="1" i="0" u="none" strike="noStrike" kern="1200" cap="none" spc="0" normalizeH="0" baseline="0" noProof="0" smtClean="0">
                <a:ln>
                  <a:noFill/>
                </a:ln>
                <a:solidFill>
                  <a:srgbClr val="E45C00"/>
                </a:solidFill>
                <a:effectLst/>
                <a:uLnTx/>
                <a:uFillTx/>
                <a:latin typeface="Arial"/>
                <a:ea typeface="+mj-ea"/>
                <a:cs typeface="+mj-cs"/>
              </a:rPr>
              <a:t>EXTREME VALUE THEOREM</a:t>
            </a:r>
          </a:p>
        </p:txBody>
      </p:sp>
      <p:sp>
        <p:nvSpPr>
          <p:cNvPr id="4" name="Rectangle 8"/>
          <p:cNvSpPr>
            <a:spLocks noChangeArrowheads="1"/>
          </p:cNvSpPr>
          <p:nvPr/>
        </p:nvSpPr>
        <p:spPr bwMode="auto">
          <a:xfrm>
            <a:off x="5638800" y="3495675"/>
            <a:ext cx="3252788" cy="3124200"/>
          </a:xfrm>
          <a:prstGeom prst="rect">
            <a:avLst/>
          </a:prstGeom>
          <a:noFill/>
          <a:ln w="9525">
            <a:solidFill>
              <a:srgbClr val="E45C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altLang="hu-HU" sz="1800" b="0" i="0" u="none" strike="noStrike" kern="0" cap="none" spc="0" normalizeH="0" baseline="0" noProof="0" smtClean="0">
              <a:ln>
                <a:noFill/>
              </a:ln>
              <a:solidFill>
                <a:srgbClr val="000000"/>
              </a:solidFill>
              <a:effectLst/>
              <a:uLnTx/>
              <a:uFillTx/>
              <a:latin typeface="Arial" panose="020B0604020202020204" pitchFamily="34" charset="0"/>
            </a:endParaRPr>
          </a:p>
        </p:txBody>
      </p:sp>
      <p:pic>
        <p:nvPicPr>
          <p:cNvPr id="5" name="Picture 10" descr="04010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3657600"/>
            <a:ext cx="2686050" cy="281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923982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585788" y="846138"/>
            <a:ext cx="8572500" cy="5865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indent="3175" algn="l" rtl="0" eaLnBrk="0" fontAlgn="base" hangingPunct="0">
              <a:lnSpc>
                <a:spcPct val="130000"/>
              </a:lnSpc>
              <a:spcBef>
                <a:spcPct val="20000"/>
              </a:spcBef>
              <a:spcAft>
                <a:spcPct val="0"/>
              </a:spcAft>
              <a:defRPr sz="3200" kern="1200">
                <a:solidFill>
                  <a:srgbClr val="800000"/>
                </a:solidFill>
                <a:latin typeface="+mn-lt"/>
                <a:ea typeface="+mn-ea"/>
                <a:cs typeface="+mn-cs"/>
              </a:defRPr>
            </a:lvl1pPr>
            <a:lvl2pPr marL="741363" indent="-284163" algn="l" rtl="0" eaLnBrk="0" fontAlgn="base" hangingPunct="0">
              <a:spcBef>
                <a:spcPct val="20000"/>
              </a:spcBef>
              <a:spcAft>
                <a:spcPct val="0"/>
              </a:spcAft>
              <a:buFont typeface="Wingdings" panose="05000000000000000000" pitchFamily="2" charset="2"/>
              <a:buChar char="§"/>
              <a:defRPr sz="2800" kern="1200">
                <a:solidFill>
                  <a:srgbClr val="AC4600"/>
                </a:solidFill>
                <a:latin typeface="+mn-lt"/>
                <a:ea typeface="+mn-ea"/>
                <a:cs typeface="+mn-cs"/>
              </a:defRPr>
            </a:lvl2pPr>
            <a:lvl3pPr marL="1431925" indent="-228600" algn="l" rtl="0" eaLnBrk="0" fontAlgn="base" hangingPunct="0">
              <a:spcBef>
                <a:spcPct val="20000"/>
              </a:spcBef>
              <a:spcAft>
                <a:spcPct val="0"/>
              </a:spcAft>
              <a:defRPr sz="2800" kern="1200">
                <a:solidFill>
                  <a:srgbClr val="AC4600"/>
                </a:solidFill>
                <a:latin typeface="+mn-lt"/>
                <a:ea typeface="+mn-ea"/>
                <a:cs typeface="+mn-cs"/>
              </a:defRPr>
            </a:lvl3pPr>
            <a:lvl4pPr marL="1774825"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117725"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3175" algn="l" defTabSz="914400" rtl="0" eaLnBrk="1" fontAlgn="base" latinLnBrk="0" hangingPunct="1">
              <a:lnSpc>
                <a:spcPct val="130000"/>
              </a:lnSpc>
              <a:spcBef>
                <a:spcPct val="20000"/>
              </a:spcBef>
              <a:spcAft>
                <a:spcPct val="0"/>
              </a:spcAft>
              <a:buClrTx/>
              <a:buSzTx/>
              <a:buFontTx/>
              <a:buNone/>
              <a:tabLst/>
              <a:defRPr/>
            </a:pPr>
            <a:r>
              <a:rPr kumimoji="0" lang="en-US" altLang="hu-HU" sz="3600" b="0" i="0" u="none" strike="noStrike" kern="1200" cap="none" spc="0" normalizeH="0" baseline="0" noProof="0" smtClean="0">
                <a:ln>
                  <a:noFill/>
                </a:ln>
                <a:solidFill>
                  <a:srgbClr val="800000"/>
                </a:solidFill>
                <a:effectLst/>
                <a:uLnTx/>
                <a:uFillTx/>
                <a:latin typeface="Arial"/>
                <a:ea typeface="+mn-ea"/>
                <a:cs typeface="+mn-cs"/>
              </a:rPr>
              <a:t>This does not contradict the theorem because </a:t>
            </a:r>
            <a:r>
              <a:rPr kumimoji="0" lang="en-US" altLang="hu-HU" sz="3600" b="0" i="1" u="none" strike="noStrike" kern="1200" cap="none" spc="0" normalizeH="0" baseline="0" noProof="0" smtClean="0">
                <a:ln>
                  <a:noFill/>
                </a:ln>
                <a:solidFill>
                  <a:srgbClr val="800000"/>
                </a:solidFill>
                <a:effectLst/>
                <a:uLnTx/>
                <a:uFillTx/>
                <a:latin typeface="Arial"/>
                <a:ea typeface="+mn-ea"/>
                <a:cs typeface="+mn-cs"/>
              </a:rPr>
              <a:t>f</a:t>
            </a:r>
            <a:r>
              <a:rPr kumimoji="0" lang="en-US" altLang="hu-HU" sz="3600" b="0" i="0" u="none" strike="noStrike" kern="1200" cap="none" spc="0" normalizeH="0" baseline="0" noProof="0" smtClean="0">
                <a:ln>
                  <a:noFill/>
                </a:ln>
                <a:solidFill>
                  <a:srgbClr val="800000"/>
                </a:solidFill>
                <a:effectLst/>
                <a:uLnTx/>
                <a:uFillTx/>
                <a:latin typeface="Arial"/>
                <a:ea typeface="+mn-ea"/>
                <a:cs typeface="+mn-cs"/>
              </a:rPr>
              <a:t> is not continuous.</a:t>
            </a:r>
            <a:r>
              <a:rPr kumimoji="0" lang="en-US" altLang="hu-HU" sz="3200" b="0" i="0" u="none" strike="noStrike" kern="1200" cap="none" spc="0" normalizeH="0" baseline="0" noProof="0" smtClean="0">
                <a:ln>
                  <a:noFill/>
                </a:ln>
                <a:solidFill>
                  <a:srgbClr val="800000"/>
                </a:solidFill>
                <a:effectLst/>
                <a:uLnTx/>
                <a:uFillTx/>
                <a:latin typeface="Arial"/>
                <a:ea typeface="+mn-ea"/>
                <a:cs typeface="+mn-cs"/>
              </a:rPr>
              <a:t> </a:t>
            </a:r>
          </a:p>
          <a:p>
            <a:pPr marL="741363" marR="0" lvl="1" indent="-284163"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endParaRPr kumimoji="0" lang="en-US" altLang="hu-HU" sz="2800" b="0" i="0" u="none" strike="noStrike" kern="1200" cap="none" spc="0" normalizeH="0" baseline="0" noProof="0" smtClean="0">
              <a:ln>
                <a:noFill/>
              </a:ln>
              <a:solidFill>
                <a:srgbClr val="AC4600"/>
              </a:solidFill>
              <a:effectLst/>
              <a:uLnTx/>
              <a:uFillTx/>
              <a:latin typeface="Arial"/>
              <a:ea typeface="+mn-ea"/>
              <a:cs typeface="+mn-cs"/>
            </a:endParaRPr>
          </a:p>
          <a:p>
            <a:pPr marL="741363" marR="0" lvl="1" indent="-284163"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n-US" altLang="hu-HU" sz="2400" b="0" i="0" u="none" strike="noStrike" kern="1200" cap="none" spc="0" normalizeH="0" baseline="0" noProof="0" smtClean="0">
                <a:ln>
                  <a:noFill/>
                </a:ln>
                <a:solidFill>
                  <a:srgbClr val="AC4600"/>
                </a:solidFill>
                <a:effectLst/>
                <a:uLnTx/>
                <a:uFillTx/>
                <a:latin typeface="Arial"/>
                <a:ea typeface="+mn-ea"/>
                <a:cs typeface="+mn-cs"/>
              </a:rPr>
              <a:t>Nonetheless, a discontinuous </a:t>
            </a:r>
            <a:br>
              <a:rPr kumimoji="0" lang="en-US" altLang="hu-HU" sz="2400" b="0" i="0" u="none" strike="noStrike" kern="1200" cap="none" spc="0" normalizeH="0" baseline="0" noProof="0" smtClean="0">
                <a:ln>
                  <a:noFill/>
                </a:ln>
                <a:solidFill>
                  <a:srgbClr val="AC4600"/>
                </a:solidFill>
                <a:effectLst/>
                <a:uLnTx/>
                <a:uFillTx/>
                <a:latin typeface="Arial"/>
                <a:ea typeface="+mn-ea"/>
                <a:cs typeface="+mn-cs"/>
              </a:rPr>
            </a:br>
            <a:r>
              <a:rPr kumimoji="0" lang="en-US" altLang="hu-HU" sz="2400" b="0" i="0" u="none" strike="noStrike" kern="1200" cap="none" spc="0" normalizeH="0" baseline="0" noProof="0" smtClean="0">
                <a:ln>
                  <a:noFill/>
                </a:ln>
                <a:solidFill>
                  <a:srgbClr val="AC4600"/>
                </a:solidFill>
                <a:effectLst/>
                <a:uLnTx/>
                <a:uFillTx/>
                <a:latin typeface="Arial"/>
                <a:ea typeface="+mn-ea"/>
                <a:cs typeface="+mn-cs"/>
              </a:rPr>
              <a:t>function could have maximum </a:t>
            </a:r>
            <a:br>
              <a:rPr kumimoji="0" lang="en-US" altLang="hu-HU" sz="2400" b="0" i="0" u="none" strike="noStrike" kern="1200" cap="none" spc="0" normalizeH="0" baseline="0" noProof="0" smtClean="0">
                <a:ln>
                  <a:noFill/>
                </a:ln>
                <a:solidFill>
                  <a:srgbClr val="AC4600"/>
                </a:solidFill>
                <a:effectLst/>
                <a:uLnTx/>
                <a:uFillTx/>
                <a:latin typeface="Arial"/>
                <a:ea typeface="+mn-ea"/>
                <a:cs typeface="+mn-cs"/>
              </a:rPr>
            </a:br>
            <a:r>
              <a:rPr kumimoji="0" lang="en-US" altLang="hu-HU" sz="2400" b="0" i="0" u="none" strike="noStrike" kern="1200" cap="none" spc="0" normalizeH="0" baseline="0" noProof="0" smtClean="0">
                <a:ln>
                  <a:noFill/>
                </a:ln>
                <a:solidFill>
                  <a:srgbClr val="AC4600"/>
                </a:solidFill>
                <a:effectLst/>
                <a:uLnTx/>
                <a:uFillTx/>
                <a:latin typeface="Arial"/>
                <a:ea typeface="+mn-ea"/>
                <a:cs typeface="+mn-cs"/>
              </a:rPr>
              <a:t>and minimum values. </a:t>
            </a:r>
          </a:p>
        </p:txBody>
      </p:sp>
      <p:sp>
        <p:nvSpPr>
          <p:cNvPr id="3" name="Rectangle 5"/>
          <p:cNvSpPr txBox="1">
            <a:spLocks noChangeArrowheads="1"/>
          </p:cNvSpPr>
          <p:nvPr/>
        </p:nvSpPr>
        <p:spPr bwMode="auto">
          <a:xfrm>
            <a:off x="609600" y="371475"/>
            <a:ext cx="5791200"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E45C00"/>
                </a:solidFill>
                <a:latin typeface="+mj-lt"/>
                <a:ea typeface="+mj-ea"/>
                <a:cs typeface="+mj-cs"/>
              </a:defRPr>
            </a:lvl1pPr>
            <a:lvl2pPr algn="l" rtl="0" eaLnBrk="0" fontAlgn="base" hangingPunct="0">
              <a:spcBef>
                <a:spcPct val="0"/>
              </a:spcBef>
              <a:spcAft>
                <a:spcPct val="0"/>
              </a:spcAft>
              <a:defRPr sz="2400" b="1">
                <a:solidFill>
                  <a:srgbClr val="E45C00"/>
                </a:solidFill>
                <a:latin typeface="Arial" panose="020B0604020202020204" pitchFamily="34" charset="0"/>
              </a:defRPr>
            </a:lvl2pPr>
            <a:lvl3pPr algn="l" rtl="0" eaLnBrk="0" fontAlgn="base" hangingPunct="0">
              <a:spcBef>
                <a:spcPct val="0"/>
              </a:spcBef>
              <a:spcAft>
                <a:spcPct val="0"/>
              </a:spcAft>
              <a:defRPr sz="2400" b="1">
                <a:solidFill>
                  <a:srgbClr val="E45C00"/>
                </a:solidFill>
                <a:latin typeface="Arial" panose="020B0604020202020204" pitchFamily="34" charset="0"/>
              </a:defRPr>
            </a:lvl3pPr>
            <a:lvl4pPr algn="l" rtl="0" eaLnBrk="0" fontAlgn="base" hangingPunct="0">
              <a:spcBef>
                <a:spcPct val="0"/>
              </a:spcBef>
              <a:spcAft>
                <a:spcPct val="0"/>
              </a:spcAft>
              <a:defRPr sz="2400" b="1">
                <a:solidFill>
                  <a:srgbClr val="E45C00"/>
                </a:solidFill>
                <a:latin typeface="Arial" panose="020B0604020202020204" pitchFamily="34" charset="0"/>
              </a:defRPr>
            </a:lvl4pPr>
            <a:lvl5pPr algn="l" rtl="0" eaLnBrk="0" fontAlgn="base" hangingPunct="0">
              <a:spcBef>
                <a:spcPct val="0"/>
              </a:spcBef>
              <a:spcAft>
                <a:spcPct val="0"/>
              </a:spcAft>
              <a:defRPr sz="2400" b="1">
                <a:solidFill>
                  <a:srgbClr val="E45C00"/>
                </a:solidFill>
                <a:latin typeface="Arial" panose="020B0604020202020204" pitchFamily="34" charset="0"/>
              </a:defRPr>
            </a:lvl5pPr>
            <a:lvl6pPr marL="457200" algn="l" rtl="0" fontAlgn="base">
              <a:spcBef>
                <a:spcPct val="0"/>
              </a:spcBef>
              <a:spcAft>
                <a:spcPct val="0"/>
              </a:spcAft>
              <a:defRPr sz="2400" b="1">
                <a:solidFill>
                  <a:srgbClr val="E45C00"/>
                </a:solidFill>
                <a:latin typeface="Arial" panose="020B0604020202020204" pitchFamily="34" charset="0"/>
              </a:defRPr>
            </a:lvl6pPr>
            <a:lvl7pPr marL="914400" algn="l" rtl="0" fontAlgn="base">
              <a:spcBef>
                <a:spcPct val="0"/>
              </a:spcBef>
              <a:spcAft>
                <a:spcPct val="0"/>
              </a:spcAft>
              <a:defRPr sz="2400" b="1">
                <a:solidFill>
                  <a:srgbClr val="E45C00"/>
                </a:solidFill>
                <a:latin typeface="Arial" panose="020B0604020202020204" pitchFamily="34" charset="0"/>
              </a:defRPr>
            </a:lvl7pPr>
            <a:lvl8pPr marL="1371600" algn="l" rtl="0" fontAlgn="base">
              <a:spcBef>
                <a:spcPct val="0"/>
              </a:spcBef>
              <a:spcAft>
                <a:spcPct val="0"/>
              </a:spcAft>
              <a:defRPr sz="2400" b="1">
                <a:solidFill>
                  <a:srgbClr val="E45C00"/>
                </a:solidFill>
                <a:latin typeface="Arial" panose="020B0604020202020204" pitchFamily="34" charset="0"/>
              </a:defRPr>
            </a:lvl8pPr>
            <a:lvl9pPr marL="1828800" algn="l" rtl="0" fontAlgn="base">
              <a:spcBef>
                <a:spcPct val="0"/>
              </a:spcBef>
              <a:spcAft>
                <a:spcPct val="0"/>
              </a:spcAft>
              <a:defRPr sz="2400" b="1">
                <a:solidFill>
                  <a:srgbClr val="E45C00"/>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hu-HU" sz="2400" b="1" i="0" u="none" strike="noStrike" kern="1200" cap="none" spc="0" normalizeH="0" baseline="0" noProof="0" smtClean="0">
                <a:ln>
                  <a:noFill/>
                </a:ln>
                <a:solidFill>
                  <a:srgbClr val="E45C00"/>
                </a:solidFill>
                <a:effectLst/>
                <a:uLnTx/>
                <a:uFillTx/>
                <a:latin typeface="Arial"/>
                <a:ea typeface="+mj-ea"/>
                <a:cs typeface="+mj-cs"/>
              </a:rPr>
              <a:t>EXTREME VALUE THEOREM</a:t>
            </a:r>
          </a:p>
        </p:txBody>
      </p:sp>
      <p:sp>
        <p:nvSpPr>
          <p:cNvPr id="4" name="Rectangle 6"/>
          <p:cNvSpPr>
            <a:spLocks noChangeArrowheads="1"/>
          </p:cNvSpPr>
          <p:nvPr/>
        </p:nvSpPr>
        <p:spPr bwMode="auto">
          <a:xfrm>
            <a:off x="5638800" y="3495675"/>
            <a:ext cx="3252788" cy="3124200"/>
          </a:xfrm>
          <a:prstGeom prst="rect">
            <a:avLst/>
          </a:prstGeom>
          <a:noFill/>
          <a:ln w="9525">
            <a:solidFill>
              <a:srgbClr val="E45C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altLang="hu-HU" sz="1800" b="0" i="0" u="none" strike="noStrike" kern="0" cap="none" spc="0" normalizeH="0" baseline="0" noProof="0" smtClean="0">
              <a:ln>
                <a:noFill/>
              </a:ln>
              <a:solidFill>
                <a:srgbClr val="000000"/>
              </a:solidFill>
              <a:effectLst/>
              <a:uLnTx/>
              <a:uFillTx/>
              <a:latin typeface="Arial" panose="020B0604020202020204" pitchFamily="34" charset="0"/>
            </a:endParaRPr>
          </a:p>
        </p:txBody>
      </p:sp>
      <p:pic>
        <p:nvPicPr>
          <p:cNvPr id="5" name="Picture 8" descr="04010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3657600"/>
            <a:ext cx="2686050" cy="281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569913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571500" y="874713"/>
            <a:ext cx="8572500" cy="5865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indent="3175" algn="l" rtl="0" eaLnBrk="0" fontAlgn="base" hangingPunct="0">
              <a:lnSpc>
                <a:spcPct val="130000"/>
              </a:lnSpc>
              <a:spcBef>
                <a:spcPct val="20000"/>
              </a:spcBef>
              <a:spcAft>
                <a:spcPct val="0"/>
              </a:spcAft>
              <a:defRPr sz="3200" kern="1200">
                <a:solidFill>
                  <a:srgbClr val="800000"/>
                </a:solidFill>
                <a:latin typeface="+mn-lt"/>
                <a:ea typeface="+mn-ea"/>
                <a:cs typeface="+mn-cs"/>
              </a:defRPr>
            </a:lvl1pPr>
            <a:lvl2pPr marL="741363" indent="-284163" algn="l" rtl="0" eaLnBrk="0" fontAlgn="base" hangingPunct="0">
              <a:spcBef>
                <a:spcPct val="20000"/>
              </a:spcBef>
              <a:spcAft>
                <a:spcPct val="0"/>
              </a:spcAft>
              <a:buFont typeface="Wingdings" panose="05000000000000000000" pitchFamily="2" charset="2"/>
              <a:buChar char="§"/>
              <a:defRPr sz="2800" kern="1200">
                <a:solidFill>
                  <a:srgbClr val="AC4600"/>
                </a:solidFill>
                <a:latin typeface="+mn-lt"/>
                <a:ea typeface="+mn-ea"/>
                <a:cs typeface="+mn-cs"/>
              </a:defRPr>
            </a:lvl2pPr>
            <a:lvl3pPr marL="1431925" indent="-228600" algn="l" rtl="0" eaLnBrk="0" fontAlgn="base" hangingPunct="0">
              <a:spcBef>
                <a:spcPct val="20000"/>
              </a:spcBef>
              <a:spcAft>
                <a:spcPct val="0"/>
              </a:spcAft>
              <a:defRPr sz="2800" kern="1200">
                <a:solidFill>
                  <a:srgbClr val="AC4600"/>
                </a:solidFill>
                <a:latin typeface="+mn-lt"/>
                <a:ea typeface="+mn-ea"/>
                <a:cs typeface="+mn-cs"/>
              </a:defRPr>
            </a:lvl3pPr>
            <a:lvl4pPr marL="1774825"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117725"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3175" algn="l" defTabSz="914400" rtl="0" eaLnBrk="1" fontAlgn="base" latinLnBrk="0" hangingPunct="1">
              <a:lnSpc>
                <a:spcPct val="130000"/>
              </a:lnSpc>
              <a:spcBef>
                <a:spcPct val="20000"/>
              </a:spcBef>
              <a:spcAft>
                <a:spcPct val="0"/>
              </a:spcAft>
              <a:buClrTx/>
              <a:buSzTx/>
              <a:buFontTx/>
              <a:buNone/>
              <a:tabLst/>
              <a:defRPr/>
            </a:pPr>
            <a:r>
              <a:rPr kumimoji="0" lang="en-US" altLang="hu-HU" sz="3400" b="0" i="0" u="none" strike="noStrike" kern="1200" cap="none" spc="0" normalizeH="0" baseline="0" noProof="0" smtClean="0">
                <a:ln>
                  <a:noFill/>
                </a:ln>
                <a:solidFill>
                  <a:srgbClr val="800000"/>
                </a:solidFill>
                <a:effectLst/>
                <a:uLnTx/>
                <a:uFillTx/>
                <a:latin typeface="Arial"/>
                <a:ea typeface="+mn-ea"/>
                <a:cs typeface="+mn-cs"/>
              </a:rPr>
              <a:t>The function </a:t>
            </a:r>
            <a:r>
              <a:rPr kumimoji="0" lang="en-US" altLang="hu-HU" sz="3400" b="0" i="1" u="none" strike="noStrike" kern="1200" cap="none" spc="0" normalizeH="0" baseline="0" noProof="0" smtClean="0">
                <a:ln>
                  <a:noFill/>
                </a:ln>
                <a:solidFill>
                  <a:srgbClr val="800000"/>
                </a:solidFill>
                <a:effectLst/>
                <a:uLnTx/>
                <a:uFillTx/>
                <a:latin typeface="Arial"/>
                <a:ea typeface="+mn-ea"/>
                <a:cs typeface="+mn-cs"/>
              </a:rPr>
              <a:t>g</a:t>
            </a:r>
            <a:r>
              <a:rPr kumimoji="0" lang="en-US" altLang="hu-HU" sz="3400" b="0" i="0" u="none" strike="noStrike" kern="1200" cap="none" spc="0" normalizeH="0" baseline="0" noProof="0" smtClean="0">
                <a:ln>
                  <a:noFill/>
                </a:ln>
                <a:solidFill>
                  <a:srgbClr val="800000"/>
                </a:solidFill>
                <a:effectLst/>
                <a:uLnTx/>
                <a:uFillTx/>
                <a:latin typeface="Arial"/>
                <a:ea typeface="+mn-ea"/>
                <a:cs typeface="+mn-cs"/>
              </a:rPr>
              <a:t> shown here is continuous </a:t>
            </a:r>
            <a:br>
              <a:rPr kumimoji="0" lang="en-US" altLang="hu-HU" sz="3400" b="0" i="0" u="none" strike="noStrike" kern="1200" cap="none" spc="0" normalizeH="0" baseline="0" noProof="0" smtClean="0">
                <a:ln>
                  <a:noFill/>
                </a:ln>
                <a:solidFill>
                  <a:srgbClr val="800000"/>
                </a:solidFill>
                <a:effectLst/>
                <a:uLnTx/>
                <a:uFillTx/>
                <a:latin typeface="Arial"/>
                <a:ea typeface="+mn-ea"/>
                <a:cs typeface="+mn-cs"/>
              </a:rPr>
            </a:br>
            <a:r>
              <a:rPr kumimoji="0" lang="en-US" altLang="hu-HU" sz="3400" b="0" i="0" u="none" strike="noStrike" kern="1200" cap="none" spc="0" normalizeH="0" baseline="0" noProof="0" smtClean="0">
                <a:ln>
                  <a:noFill/>
                </a:ln>
                <a:solidFill>
                  <a:srgbClr val="800000"/>
                </a:solidFill>
                <a:effectLst/>
                <a:uLnTx/>
                <a:uFillTx/>
                <a:latin typeface="Arial"/>
                <a:ea typeface="+mn-ea"/>
                <a:cs typeface="+mn-cs"/>
              </a:rPr>
              <a:t>on the open interval (0, 2) but has neither </a:t>
            </a:r>
            <a:br>
              <a:rPr kumimoji="0" lang="en-US" altLang="hu-HU" sz="3400" b="0" i="0" u="none" strike="noStrike" kern="1200" cap="none" spc="0" normalizeH="0" baseline="0" noProof="0" smtClean="0">
                <a:ln>
                  <a:noFill/>
                </a:ln>
                <a:solidFill>
                  <a:srgbClr val="800000"/>
                </a:solidFill>
                <a:effectLst/>
                <a:uLnTx/>
                <a:uFillTx/>
                <a:latin typeface="Arial"/>
                <a:ea typeface="+mn-ea"/>
                <a:cs typeface="+mn-cs"/>
              </a:rPr>
            </a:br>
            <a:r>
              <a:rPr kumimoji="0" lang="en-US" altLang="hu-HU" sz="3400" b="0" i="0" u="none" strike="noStrike" kern="1200" cap="none" spc="0" normalizeH="0" baseline="0" noProof="0" smtClean="0">
                <a:ln>
                  <a:noFill/>
                </a:ln>
                <a:solidFill>
                  <a:srgbClr val="800000"/>
                </a:solidFill>
                <a:effectLst/>
                <a:uLnTx/>
                <a:uFillTx/>
                <a:latin typeface="Arial"/>
                <a:ea typeface="+mn-ea"/>
                <a:cs typeface="+mn-cs"/>
              </a:rPr>
              <a:t>a maximum nor a minimum value.</a:t>
            </a:r>
            <a:r>
              <a:rPr kumimoji="0" lang="en-US" altLang="hu-HU" sz="3200" b="0" i="0" u="none" strike="noStrike" kern="1200" cap="none" spc="0" normalizeH="0" baseline="0" noProof="0" smtClean="0">
                <a:ln>
                  <a:noFill/>
                </a:ln>
                <a:solidFill>
                  <a:srgbClr val="800000"/>
                </a:solidFill>
                <a:effectLst/>
                <a:uLnTx/>
                <a:uFillTx/>
                <a:latin typeface="Arial"/>
                <a:ea typeface="+mn-ea"/>
                <a:cs typeface="+mn-cs"/>
              </a:rPr>
              <a:t> </a:t>
            </a:r>
          </a:p>
          <a:p>
            <a:pPr marL="741363" marR="0" lvl="1" indent="-284163"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endParaRPr kumimoji="0" lang="en-US" altLang="hu-HU" sz="2400" b="0" i="0" u="none" strike="noStrike" kern="1200" cap="none" spc="0" normalizeH="0" baseline="0" noProof="0" smtClean="0">
              <a:ln>
                <a:noFill/>
              </a:ln>
              <a:solidFill>
                <a:srgbClr val="AC4600"/>
              </a:solidFill>
              <a:effectLst/>
              <a:uLnTx/>
              <a:uFillTx/>
              <a:latin typeface="Arial"/>
              <a:ea typeface="+mn-ea"/>
              <a:cs typeface="+mn-cs"/>
            </a:endParaRPr>
          </a:p>
          <a:p>
            <a:pPr marL="741363" marR="0" lvl="1" indent="-284163"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n-US" altLang="hu-HU" sz="2400" b="0" i="0" u="none" strike="noStrike" kern="1200" cap="none" spc="0" normalizeH="0" baseline="0" noProof="0" smtClean="0">
                <a:ln>
                  <a:noFill/>
                </a:ln>
                <a:solidFill>
                  <a:srgbClr val="AC4600"/>
                </a:solidFill>
                <a:effectLst/>
                <a:uLnTx/>
                <a:uFillTx/>
                <a:latin typeface="Arial"/>
                <a:ea typeface="+mn-ea"/>
                <a:cs typeface="+mn-cs"/>
              </a:rPr>
              <a:t>The range of </a:t>
            </a:r>
            <a:r>
              <a:rPr kumimoji="0" lang="en-US" altLang="hu-HU" sz="2400" b="0" i="1" u="none" strike="noStrike" kern="1200" cap="none" spc="0" normalizeH="0" baseline="0" noProof="0" smtClean="0">
                <a:ln>
                  <a:noFill/>
                </a:ln>
                <a:solidFill>
                  <a:srgbClr val="AC4600"/>
                </a:solidFill>
                <a:effectLst/>
                <a:uLnTx/>
                <a:uFillTx/>
                <a:latin typeface="Arial"/>
                <a:ea typeface="+mn-ea"/>
                <a:cs typeface="+mn-cs"/>
              </a:rPr>
              <a:t>g</a:t>
            </a:r>
            <a:r>
              <a:rPr kumimoji="0" lang="en-US" altLang="hu-HU" sz="2400" b="0" i="0" u="none" strike="noStrike" kern="1200" cap="none" spc="0" normalizeH="0" baseline="0" noProof="0" smtClean="0">
                <a:ln>
                  <a:noFill/>
                </a:ln>
                <a:solidFill>
                  <a:srgbClr val="AC4600"/>
                </a:solidFill>
                <a:effectLst/>
                <a:uLnTx/>
                <a:uFillTx/>
                <a:latin typeface="Arial"/>
                <a:ea typeface="+mn-ea"/>
                <a:cs typeface="+mn-cs"/>
              </a:rPr>
              <a:t> is (1, </a:t>
            </a:r>
            <a:r>
              <a:rPr kumimoji="0" lang="en-US" altLang="hu-HU" sz="2400" b="0" i="0" u="none" strike="noStrike" kern="1200" cap="none" spc="0" normalizeH="0" baseline="0" noProof="0" smtClean="0">
                <a:ln>
                  <a:noFill/>
                </a:ln>
                <a:solidFill>
                  <a:srgbClr val="AC4600"/>
                </a:solidFill>
                <a:effectLst/>
                <a:uLnTx/>
                <a:uFillTx/>
                <a:latin typeface="Times New Roman" panose="02020603050405020304" pitchFamily="18" charset="0"/>
                <a:ea typeface="+mn-ea"/>
                <a:cs typeface="+mn-cs"/>
              </a:rPr>
              <a:t>∞)</a:t>
            </a:r>
            <a:r>
              <a:rPr kumimoji="0" lang="en-US" altLang="hu-HU" sz="2400" b="0" i="0" u="none" strike="noStrike" kern="1200" cap="none" spc="0" normalizeH="0" baseline="0" noProof="0" smtClean="0">
                <a:ln>
                  <a:noFill/>
                </a:ln>
                <a:solidFill>
                  <a:srgbClr val="AC4600"/>
                </a:solidFill>
                <a:effectLst/>
                <a:uLnTx/>
                <a:uFillTx/>
                <a:latin typeface="Arial"/>
                <a:ea typeface="+mn-ea"/>
                <a:cs typeface="+mn-cs"/>
              </a:rPr>
              <a:t>. </a:t>
            </a:r>
          </a:p>
          <a:p>
            <a:pPr marL="741363" marR="0" lvl="1" indent="-284163"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n-US" altLang="hu-HU" sz="2400" b="0" i="0" u="none" strike="noStrike" kern="1200" cap="none" spc="0" normalizeH="0" baseline="0" noProof="0" smtClean="0">
                <a:ln>
                  <a:noFill/>
                </a:ln>
                <a:solidFill>
                  <a:srgbClr val="AC4600"/>
                </a:solidFill>
                <a:effectLst/>
                <a:uLnTx/>
                <a:uFillTx/>
                <a:latin typeface="Arial"/>
                <a:ea typeface="+mn-ea"/>
                <a:cs typeface="+mn-cs"/>
              </a:rPr>
              <a:t>The function takes on </a:t>
            </a:r>
            <a:br>
              <a:rPr kumimoji="0" lang="en-US" altLang="hu-HU" sz="2400" b="0" i="0" u="none" strike="noStrike" kern="1200" cap="none" spc="0" normalizeH="0" baseline="0" noProof="0" smtClean="0">
                <a:ln>
                  <a:noFill/>
                </a:ln>
                <a:solidFill>
                  <a:srgbClr val="AC4600"/>
                </a:solidFill>
                <a:effectLst/>
                <a:uLnTx/>
                <a:uFillTx/>
                <a:latin typeface="Arial"/>
                <a:ea typeface="+mn-ea"/>
                <a:cs typeface="+mn-cs"/>
              </a:rPr>
            </a:br>
            <a:r>
              <a:rPr kumimoji="0" lang="en-US" altLang="hu-HU" sz="2400" b="0" i="0" u="none" strike="noStrike" kern="1200" cap="none" spc="0" normalizeH="0" baseline="0" noProof="0" smtClean="0">
                <a:ln>
                  <a:noFill/>
                </a:ln>
                <a:solidFill>
                  <a:srgbClr val="AC4600"/>
                </a:solidFill>
                <a:effectLst/>
                <a:uLnTx/>
                <a:uFillTx/>
                <a:latin typeface="Arial"/>
                <a:ea typeface="+mn-ea"/>
                <a:cs typeface="+mn-cs"/>
              </a:rPr>
              <a:t>arbitrarily large values.</a:t>
            </a:r>
          </a:p>
          <a:p>
            <a:pPr marL="741363" marR="0" lvl="1" indent="-284163"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n-US" altLang="hu-HU" sz="2400" b="0" i="0" u="none" strike="noStrike" kern="1200" cap="none" spc="0" normalizeH="0" baseline="0" noProof="0" smtClean="0">
                <a:ln>
                  <a:noFill/>
                </a:ln>
                <a:solidFill>
                  <a:srgbClr val="AC4600"/>
                </a:solidFill>
                <a:effectLst/>
                <a:uLnTx/>
                <a:uFillTx/>
                <a:latin typeface="Arial"/>
                <a:ea typeface="+mn-ea"/>
                <a:cs typeface="+mn-cs"/>
              </a:rPr>
              <a:t>This does not contradict </a:t>
            </a:r>
            <a:br>
              <a:rPr kumimoji="0" lang="en-US" altLang="hu-HU" sz="2400" b="0" i="0" u="none" strike="noStrike" kern="1200" cap="none" spc="0" normalizeH="0" baseline="0" noProof="0" smtClean="0">
                <a:ln>
                  <a:noFill/>
                </a:ln>
                <a:solidFill>
                  <a:srgbClr val="AC4600"/>
                </a:solidFill>
                <a:effectLst/>
                <a:uLnTx/>
                <a:uFillTx/>
                <a:latin typeface="Arial"/>
                <a:ea typeface="+mn-ea"/>
                <a:cs typeface="+mn-cs"/>
              </a:rPr>
            </a:br>
            <a:r>
              <a:rPr kumimoji="0" lang="en-US" altLang="hu-HU" sz="2400" b="0" i="0" u="none" strike="noStrike" kern="1200" cap="none" spc="0" normalizeH="0" baseline="0" noProof="0" smtClean="0">
                <a:ln>
                  <a:noFill/>
                </a:ln>
                <a:solidFill>
                  <a:srgbClr val="AC4600"/>
                </a:solidFill>
                <a:effectLst/>
                <a:uLnTx/>
                <a:uFillTx/>
                <a:latin typeface="Arial"/>
                <a:ea typeface="+mn-ea"/>
                <a:cs typeface="+mn-cs"/>
              </a:rPr>
              <a:t>the theorem because </a:t>
            </a:r>
            <a:br>
              <a:rPr kumimoji="0" lang="en-US" altLang="hu-HU" sz="2400" b="0" i="0" u="none" strike="noStrike" kern="1200" cap="none" spc="0" normalizeH="0" baseline="0" noProof="0" smtClean="0">
                <a:ln>
                  <a:noFill/>
                </a:ln>
                <a:solidFill>
                  <a:srgbClr val="AC4600"/>
                </a:solidFill>
                <a:effectLst/>
                <a:uLnTx/>
                <a:uFillTx/>
                <a:latin typeface="Arial"/>
                <a:ea typeface="+mn-ea"/>
                <a:cs typeface="+mn-cs"/>
              </a:rPr>
            </a:br>
            <a:r>
              <a:rPr kumimoji="0" lang="en-US" altLang="hu-HU" sz="2400" b="0" i="0" u="none" strike="noStrike" kern="1200" cap="none" spc="0" normalizeH="0" baseline="0" noProof="0" smtClean="0">
                <a:ln>
                  <a:noFill/>
                </a:ln>
                <a:solidFill>
                  <a:srgbClr val="AC4600"/>
                </a:solidFill>
                <a:effectLst/>
                <a:uLnTx/>
                <a:uFillTx/>
                <a:latin typeface="Arial"/>
                <a:ea typeface="+mn-ea"/>
                <a:cs typeface="+mn-cs"/>
              </a:rPr>
              <a:t>the interval (0, 2) is not closed.</a:t>
            </a:r>
          </a:p>
        </p:txBody>
      </p:sp>
      <p:sp>
        <p:nvSpPr>
          <p:cNvPr id="3" name="Rectangle 8"/>
          <p:cNvSpPr txBox="1">
            <a:spLocks noChangeArrowheads="1"/>
          </p:cNvSpPr>
          <p:nvPr/>
        </p:nvSpPr>
        <p:spPr bwMode="auto">
          <a:xfrm>
            <a:off x="609600" y="371475"/>
            <a:ext cx="5791200"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E45C00"/>
                </a:solidFill>
                <a:latin typeface="+mj-lt"/>
                <a:ea typeface="+mj-ea"/>
                <a:cs typeface="+mj-cs"/>
              </a:defRPr>
            </a:lvl1pPr>
            <a:lvl2pPr algn="l" rtl="0" eaLnBrk="0" fontAlgn="base" hangingPunct="0">
              <a:spcBef>
                <a:spcPct val="0"/>
              </a:spcBef>
              <a:spcAft>
                <a:spcPct val="0"/>
              </a:spcAft>
              <a:defRPr sz="2400" b="1">
                <a:solidFill>
                  <a:srgbClr val="E45C00"/>
                </a:solidFill>
                <a:latin typeface="Arial" panose="020B0604020202020204" pitchFamily="34" charset="0"/>
              </a:defRPr>
            </a:lvl2pPr>
            <a:lvl3pPr algn="l" rtl="0" eaLnBrk="0" fontAlgn="base" hangingPunct="0">
              <a:spcBef>
                <a:spcPct val="0"/>
              </a:spcBef>
              <a:spcAft>
                <a:spcPct val="0"/>
              </a:spcAft>
              <a:defRPr sz="2400" b="1">
                <a:solidFill>
                  <a:srgbClr val="E45C00"/>
                </a:solidFill>
                <a:latin typeface="Arial" panose="020B0604020202020204" pitchFamily="34" charset="0"/>
              </a:defRPr>
            </a:lvl3pPr>
            <a:lvl4pPr algn="l" rtl="0" eaLnBrk="0" fontAlgn="base" hangingPunct="0">
              <a:spcBef>
                <a:spcPct val="0"/>
              </a:spcBef>
              <a:spcAft>
                <a:spcPct val="0"/>
              </a:spcAft>
              <a:defRPr sz="2400" b="1">
                <a:solidFill>
                  <a:srgbClr val="E45C00"/>
                </a:solidFill>
                <a:latin typeface="Arial" panose="020B0604020202020204" pitchFamily="34" charset="0"/>
              </a:defRPr>
            </a:lvl4pPr>
            <a:lvl5pPr algn="l" rtl="0" eaLnBrk="0" fontAlgn="base" hangingPunct="0">
              <a:spcBef>
                <a:spcPct val="0"/>
              </a:spcBef>
              <a:spcAft>
                <a:spcPct val="0"/>
              </a:spcAft>
              <a:defRPr sz="2400" b="1">
                <a:solidFill>
                  <a:srgbClr val="E45C00"/>
                </a:solidFill>
                <a:latin typeface="Arial" panose="020B0604020202020204" pitchFamily="34" charset="0"/>
              </a:defRPr>
            </a:lvl5pPr>
            <a:lvl6pPr marL="457200" algn="l" rtl="0" fontAlgn="base">
              <a:spcBef>
                <a:spcPct val="0"/>
              </a:spcBef>
              <a:spcAft>
                <a:spcPct val="0"/>
              </a:spcAft>
              <a:defRPr sz="2400" b="1">
                <a:solidFill>
                  <a:srgbClr val="E45C00"/>
                </a:solidFill>
                <a:latin typeface="Arial" panose="020B0604020202020204" pitchFamily="34" charset="0"/>
              </a:defRPr>
            </a:lvl6pPr>
            <a:lvl7pPr marL="914400" algn="l" rtl="0" fontAlgn="base">
              <a:spcBef>
                <a:spcPct val="0"/>
              </a:spcBef>
              <a:spcAft>
                <a:spcPct val="0"/>
              </a:spcAft>
              <a:defRPr sz="2400" b="1">
                <a:solidFill>
                  <a:srgbClr val="E45C00"/>
                </a:solidFill>
                <a:latin typeface="Arial" panose="020B0604020202020204" pitchFamily="34" charset="0"/>
              </a:defRPr>
            </a:lvl7pPr>
            <a:lvl8pPr marL="1371600" algn="l" rtl="0" fontAlgn="base">
              <a:spcBef>
                <a:spcPct val="0"/>
              </a:spcBef>
              <a:spcAft>
                <a:spcPct val="0"/>
              </a:spcAft>
              <a:defRPr sz="2400" b="1">
                <a:solidFill>
                  <a:srgbClr val="E45C00"/>
                </a:solidFill>
                <a:latin typeface="Arial" panose="020B0604020202020204" pitchFamily="34" charset="0"/>
              </a:defRPr>
            </a:lvl8pPr>
            <a:lvl9pPr marL="1828800" algn="l" rtl="0" fontAlgn="base">
              <a:spcBef>
                <a:spcPct val="0"/>
              </a:spcBef>
              <a:spcAft>
                <a:spcPct val="0"/>
              </a:spcAft>
              <a:defRPr sz="2400" b="1">
                <a:solidFill>
                  <a:srgbClr val="E45C00"/>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hu-HU" sz="2400" b="1" i="0" u="none" strike="noStrike" kern="1200" cap="none" spc="0" normalizeH="0" baseline="0" noProof="0" smtClean="0">
                <a:ln>
                  <a:noFill/>
                </a:ln>
                <a:solidFill>
                  <a:srgbClr val="E45C00"/>
                </a:solidFill>
                <a:effectLst/>
                <a:uLnTx/>
                <a:uFillTx/>
                <a:latin typeface="Arial"/>
                <a:ea typeface="+mj-ea"/>
                <a:cs typeface="+mj-cs"/>
              </a:rPr>
              <a:t>EXTREME VALUE THEOREM</a:t>
            </a:r>
          </a:p>
        </p:txBody>
      </p:sp>
      <p:sp>
        <p:nvSpPr>
          <p:cNvPr id="4" name="Rectangle 9"/>
          <p:cNvSpPr>
            <a:spLocks noChangeArrowheads="1"/>
          </p:cNvSpPr>
          <p:nvPr/>
        </p:nvSpPr>
        <p:spPr bwMode="auto">
          <a:xfrm>
            <a:off x="5638800" y="3495675"/>
            <a:ext cx="3252788" cy="3124200"/>
          </a:xfrm>
          <a:prstGeom prst="rect">
            <a:avLst/>
          </a:prstGeom>
          <a:noFill/>
          <a:ln w="9525">
            <a:solidFill>
              <a:srgbClr val="E45C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altLang="hu-HU" sz="1800" b="0" i="0" u="none" strike="noStrike" kern="0" cap="none" spc="0" normalizeH="0" baseline="0" noProof="0" smtClean="0">
              <a:ln>
                <a:noFill/>
              </a:ln>
              <a:solidFill>
                <a:srgbClr val="000000"/>
              </a:solidFill>
              <a:effectLst/>
              <a:uLnTx/>
              <a:uFillTx/>
              <a:latin typeface="Arial" panose="020B0604020202020204" pitchFamily="34" charset="0"/>
            </a:endParaRPr>
          </a:p>
        </p:txBody>
      </p:sp>
      <p:pic>
        <p:nvPicPr>
          <p:cNvPr id="5" name="Picture 11" descr="04010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16613" y="3646488"/>
            <a:ext cx="2697162" cy="282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622359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585788" y="874713"/>
            <a:ext cx="8572500" cy="5865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indent="3175" algn="l" rtl="0" eaLnBrk="0" fontAlgn="base" hangingPunct="0">
              <a:lnSpc>
                <a:spcPct val="130000"/>
              </a:lnSpc>
              <a:spcBef>
                <a:spcPct val="20000"/>
              </a:spcBef>
              <a:spcAft>
                <a:spcPct val="0"/>
              </a:spcAft>
              <a:defRPr sz="3200" kern="1200">
                <a:solidFill>
                  <a:srgbClr val="800000"/>
                </a:solidFill>
                <a:latin typeface="+mn-lt"/>
                <a:ea typeface="+mn-ea"/>
                <a:cs typeface="+mn-cs"/>
              </a:defRPr>
            </a:lvl1pPr>
            <a:lvl2pPr marL="741363" indent="-284163" algn="l" rtl="0" eaLnBrk="0" fontAlgn="base" hangingPunct="0">
              <a:spcBef>
                <a:spcPct val="20000"/>
              </a:spcBef>
              <a:spcAft>
                <a:spcPct val="0"/>
              </a:spcAft>
              <a:buFont typeface="Wingdings" panose="05000000000000000000" pitchFamily="2" charset="2"/>
              <a:buChar char="§"/>
              <a:defRPr sz="2800" kern="1200">
                <a:solidFill>
                  <a:srgbClr val="AC4600"/>
                </a:solidFill>
                <a:latin typeface="+mn-lt"/>
                <a:ea typeface="+mn-ea"/>
                <a:cs typeface="+mn-cs"/>
              </a:defRPr>
            </a:lvl2pPr>
            <a:lvl3pPr marL="1431925" indent="-228600" algn="l" rtl="0" eaLnBrk="0" fontAlgn="base" hangingPunct="0">
              <a:spcBef>
                <a:spcPct val="20000"/>
              </a:spcBef>
              <a:spcAft>
                <a:spcPct val="0"/>
              </a:spcAft>
              <a:defRPr sz="2800" kern="1200">
                <a:solidFill>
                  <a:srgbClr val="AC4600"/>
                </a:solidFill>
                <a:latin typeface="+mn-lt"/>
                <a:ea typeface="+mn-ea"/>
                <a:cs typeface="+mn-cs"/>
              </a:defRPr>
            </a:lvl3pPr>
            <a:lvl4pPr marL="1774825"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117725"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3175" algn="l" defTabSz="914400" rtl="0" eaLnBrk="1" fontAlgn="base" latinLnBrk="0" hangingPunct="1">
              <a:lnSpc>
                <a:spcPct val="130000"/>
              </a:lnSpc>
              <a:spcBef>
                <a:spcPct val="20000"/>
              </a:spcBef>
              <a:spcAft>
                <a:spcPct val="0"/>
              </a:spcAft>
              <a:buClrTx/>
              <a:buSzTx/>
              <a:buFontTx/>
              <a:buNone/>
              <a:tabLst/>
              <a:defRPr/>
            </a:pPr>
            <a:r>
              <a:rPr kumimoji="0" lang="en-US" altLang="hu-HU" sz="3200" b="0" i="0" u="none" strike="noStrike" kern="1200" cap="none" spc="0" normalizeH="0" baseline="0" noProof="0" smtClean="0">
                <a:ln>
                  <a:noFill/>
                </a:ln>
                <a:solidFill>
                  <a:srgbClr val="800000"/>
                </a:solidFill>
                <a:effectLst/>
                <a:uLnTx/>
                <a:uFillTx/>
                <a:latin typeface="Arial"/>
                <a:ea typeface="+mn-ea"/>
                <a:cs typeface="+mn-cs"/>
              </a:rPr>
              <a:t>The theorem says that a continuous function on a closed interval has a maximum value </a:t>
            </a:r>
            <a:br>
              <a:rPr kumimoji="0" lang="en-US" altLang="hu-HU" sz="3200" b="0" i="0" u="none" strike="noStrike" kern="1200" cap="none" spc="0" normalizeH="0" baseline="0" noProof="0" smtClean="0">
                <a:ln>
                  <a:noFill/>
                </a:ln>
                <a:solidFill>
                  <a:srgbClr val="800000"/>
                </a:solidFill>
                <a:effectLst/>
                <a:uLnTx/>
                <a:uFillTx/>
                <a:latin typeface="Arial"/>
                <a:ea typeface="+mn-ea"/>
                <a:cs typeface="+mn-cs"/>
              </a:rPr>
            </a:br>
            <a:r>
              <a:rPr kumimoji="0" lang="en-US" altLang="hu-HU" sz="3200" b="0" i="0" u="none" strike="noStrike" kern="1200" cap="none" spc="0" normalizeH="0" baseline="0" noProof="0" smtClean="0">
                <a:ln>
                  <a:noFill/>
                </a:ln>
                <a:solidFill>
                  <a:srgbClr val="800000"/>
                </a:solidFill>
                <a:effectLst/>
                <a:uLnTx/>
                <a:uFillTx/>
                <a:latin typeface="Arial"/>
                <a:ea typeface="+mn-ea"/>
                <a:cs typeface="+mn-cs"/>
              </a:rPr>
              <a:t>and a minimum value.</a:t>
            </a:r>
          </a:p>
          <a:p>
            <a:pPr marL="0" marR="0" lvl="0" indent="3175" algn="l" defTabSz="914400" rtl="0" eaLnBrk="1" fontAlgn="base" latinLnBrk="0" hangingPunct="1">
              <a:lnSpc>
                <a:spcPct val="130000"/>
              </a:lnSpc>
              <a:spcBef>
                <a:spcPct val="20000"/>
              </a:spcBef>
              <a:spcAft>
                <a:spcPct val="0"/>
              </a:spcAft>
              <a:buClrTx/>
              <a:buSzTx/>
              <a:buFontTx/>
              <a:buNone/>
              <a:tabLst/>
              <a:defRPr/>
            </a:pPr>
            <a:endParaRPr kumimoji="0" lang="en-US" altLang="hu-HU" sz="3200" b="0" i="0" u="none" strike="noStrike" kern="1200" cap="none" spc="0" normalizeH="0" baseline="0" noProof="0" smtClean="0">
              <a:ln>
                <a:noFill/>
              </a:ln>
              <a:solidFill>
                <a:srgbClr val="800000"/>
              </a:solidFill>
              <a:effectLst/>
              <a:uLnTx/>
              <a:uFillTx/>
              <a:latin typeface="Arial"/>
              <a:ea typeface="+mn-ea"/>
              <a:cs typeface="+mn-cs"/>
            </a:endParaRPr>
          </a:p>
          <a:p>
            <a:pPr marL="0" marR="0" lvl="0" indent="3175" algn="l" defTabSz="914400" rtl="0" eaLnBrk="1" fontAlgn="base" latinLnBrk="0" hangingPunct="1">
              <a:lnSpc>
                <a:spcPct val="130000"/>
              </a:lnSpc>
              <a:spcBef>
                <a:spcPct val="20000"/>
              </a:spcBef>
              <a:spcAft>
                <a:spcPct val="0"/>
              </a:spcAft>
              <a:buClrTx/>
              <a:buSzTx/>
              <a:buFontTx/>
              <a:buNone/>
              <a:tabLst/>
              <a:defRPr/>
            </a:pPr>
            <a:r>
              <a:rPr kumimoji="0" lang="en-US" altLang="hu-HU" sz="3200" b="0" i="0" u="none" strike="noStrike" kern="1200" cap="none" spc="0" normalizeH="0" baseline="0" noProof="0" smtClean="0">
                <a:ln>
                  <a:noFill/>
                </a:ln>
                <a:solidFill>
                  <a:srgbClr val="800000"/>
                </a:solidFill>
                <a:effectLst/>
                <a:uLnTx/>
                <a:uFillTx/>
                <a:latin typeface="Arial"/>
                <a:ea typeface="+mn-ea"/>
                <a:cs typeface="+mn-cs"/>
              </a:rPr>
              <a:t>However, it does not tell us how to find these extreme values. </a:t>
            </a:r>
          </a:p>
          <a:p>
            <a:pPr marL="741363" marR="0" lvl="1" indent="-284163"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n-US" altLang="hu-HU" sz="2400" b="0" i="0" u="none" strike="noStrike" kern="1200" cap="none" spc="0" normalizeH="0" baseline="0" noProof="0" smtClean="0">
                <a:ln>
                  <a:noFill/>
                </a:ln>
                <a:solidFill>
                  <a:srgbClr val="AC4600"/>
                </a:solidFill>
                <a:effectLst/>
                <a:uLnTx/>
                <a:uFillTx/>
                <a:latin typeface="Arial"/>
                <a:ea typeface="+mn-ea"/>
                <a:cs typeface="+mn-cs"/>
              </a:rPr>
              <a:t>We start by looking for local extreme values.</a:t>
            </a:r>
          </a:p>
        </p:txBody>
      </p:sp>
      <p:sp>
        <p:nvSpPr>
          <p:cNvPr id="3" name="Rectangle 5"/>
          <p:cNvSpPr txBox="1">
            <a:spLocks noChangeArrowheads="1"/>
          </p:cNvSpPr>
          <p:nvPr/>
        </p:nvSpPr>
        <p:spPr bwMode="auto">
          <a:xfrm>
            <a:off x="609600" y="371475"/>
            <a:ext cx="5791200"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E45C00"/>
                </a:solidFill>
                <a:latin typeface="+mj-lt"/>
                <a:ea typeface="+mj-ea"/>
                <a:cs typeface="+mj-cs"/>
              </a:defRPr>
            </a:lvl1pPr>
            <a:lvl2pPr algn="l" rtl="0" eaLnBrk="0" fontAlgn="base" hangingPunct="0">
              <a:spcBef>
                <a:spcPct val="0"/>
              </a:spcBef>
              <a:spcAft>
                <a:spcPct val="0"/>
              </a:spcAft>
              <a:defRPr sz="2400" b="1">
                <a:solidFill>
                  <a:srgbClr val="E45C00"/>
                </a:solidFill>
                <a:latin typeface="Arial" panose="020B0604020202020204" pitchFamily="34" charset="0"/>
              </a:defRPr>
            </a:lvl2pPr>
            <a:lvl3pPr algn="l" rtl="0" eaLnBrk="0" fontAlgn="base" hangingPunct="0">
              <a:spcBef>
                <a:spcPct val="0"/>
              </a:spcBef>
              <a:spcAft>
                <a:spcPct val="0"/>
              </a:spcAft>
              <a:defRPr sz="2400" b="1">
                <a:solidFill>
                  <a:srgbClr val="E45C00"/>
                </a:solidFill>
                <a:latin typeface="Arial" panose="020B0604020202020204" pitchFamily="34" charset="0"/>
              </a:defRPr>
            </a:lvl3pPr>
            <a:lvl4pPr algn="l" rtl="0" eaLnBrk="0" fontAlgn="base" hangingPunct="0">
              <a:spcBef>
                <a:spcPct val="0"/>
              </a:spcBef>
              <a:spcAft>
                <a:spcPct val="0"/>
              </a:spcAft>
              <a:defRPr sz="2400" b="1">
                <a:solidFill>
                  <a:srgbClr val="E45C00"/>
                </a:solidFill>
                <a:latin typeface="Arial" panose="020B0604020202020204" pitchFamily="34" charset="0"/>
              </a:defRPr>
            </a:lvl4pPr>
            <a:lvl5pPr algn="l" rtl="0" eaLnBrk="0" fontAlgn="base" hangingPunct="0">
              <a:spcBef>
                <a:spcPct val="0"/>
              </a:spcBef>
              <a:spcAft>
                <a:spcPct val="0"/>
              </a:spcAft>
              <a:defRPr sz="2400" b="1">
                <a:solidFill>
                  <a:srgbClr val="E45C00"/>
                </a:solidFill>
                <a:latin typeface="Arial" panose="020B0604020202020204" pitchFamily="34" charset="0"/>
              </a:defRPr>
            </a:lvl5pPr>
            <a:lvl6pPr marL="457200" algn="l" rtl="0" fontAlgn="base">
              <a:spcBef>
                <a:spcPct val="0"/>
              </a:spcBef>
              <a:spcAft>
                <a:spcPct val="0"/>
              </a:spcAft>
              <a:defRPr sz="2400" b="1">
                <a:solidFill>
                  <a:srgbClr val="E45C00"/>
                </a:solidFill>
                <a:latin typeface="Arial" panose="020B0604020202020204" pitchFamily="34" charset="0"/>
              </a:defRPr>
            </a:lvl6pPr>
            <a:lvl7pPr marL="914400" algn="l" rtl="0" fontAlgn="base">
              <a:spcBef>
                <a:spcPct val="0"/>
              </a:spcBef>
              <a:spcAft>
                <a:spcPct val="0"/>
              </a:spcAft>
              <a:defRPr sz="2400" b="1">
                <a:solidFill>
                  <a:srgbClr val="E45C00"/>
                </a:solidFill>
                <a:latin typeface="Arial" panose="020B0604020202020204" pitchFamily="34" charset="0"/>
              </a:defRPr>
            </a:lvl7pPr>
            <a:lvl8pPr marL="1371600" algn="l" rtl="0" fontAlgn="base">
              <a:spcBef>
                <a:spcPct val="0"/>
              </a:spcBef>
              <a:spcAft>
                <a:spcPct val="0"/>
              </a:spcAft>
              <a:defRPr sz="2400" b="1">
                <a:solidFill>
                  <a:srgbClr val="E45C00"/>
                </a:solidFill>
                <a:latin typeface="Arial" panose="020B0604020202020204" pitchFamily="34" charset="0"/>
              </a:defRPr>
            </a:lvl8pPr>
            <a:lvl9pPr marL="1828800" algn="l" rtl="0" fontAlgn="base">
              <a:spcBef>
                <a:spcPct val="0"/>
              </a:spcBef>
              <a:spcAft>
                <a:spcPct val="0"/>
              </a:spcAft>
              <a:defRPr sz="2400" b="1">
                <a:solidFill>
                  <a:srgbClr val="E45C00"/>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hu-HU" sz="2400" b="1" i="0" u="none" strike="noStrike" kern="1200" cap="none" spc="0" normalizeH="0" baseline="0" noProof="0" smtClean="0">
                <a:ln>
                  <a:noFill/>
                </a:ln>
                <a:solidFill>
                  <a:srgbClr val="E45C00"/>
                </a:solidFill>
                <a:effectLst/>
                <a:uLnTx/>
                <a:uFillTx/>
                <a:latin typeface="Arial"/>
                <a:ea typeface="+mj-ea"/>
                <a:cs typeface="+mj-cs"/>
              </a:rPr>
              <a:t>EXTREME VALUE THEOREM</a:t>
            </a:r>
          </a:p>
        </p:txBody>
      </p:sp>
    </p:spTree>
    <p:extLst>
      <p:ext uri="{BB962C8B-B14F-4D97-AF65-F5344CB8AC3E}">
        <p14:creationId xmlns:p14="http://schemas.microsoft.com/office/powerpoint/2010/main" val="427198563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609600" y="371475"/>
            <a:ext cx="5791200"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E45C00"/>
                </a:solidFill>
                <a:latin typeface="+mj-lt"/>
                <a:ea typeface="+mj-ea"/>
                <a:cs typeface="+mj-cs"/>
              </a:defRPr>
            </a:lvl1pPr>
            <a:lvl2pPr algn="l" rtl="0" eaLnBrk="0" fontAlgn="base" hangingPunct="0">
              <a:spcBef>
                <a:spcPct val="0"/>
              </a:spcBef>
              <a:spcAft>
                <a:spcPct val="0"/>
              </a:spcAft>
              <a:defRPr sz="2400" b="1">
                <a:solidFill>
                  <a:srgbClr val="E45C00"/>
                </a:solidFill>
                <a:latin typeface="Arial" panose="020B0604020202020204" pitchFamily="34" charset="0"/>
              </a:defRPr>
            </a:lvl2pPr>
            <a:lvl3pPr algn="l" rtl="0" eaLnBrk="0" fontAlgn="base" hangingPunct="0">
              <a:spcBef>
                <a:spcPct val="0"/>
              </a:spcBef>
              <a:spcAft>
                <a:spcPct val="0"/>
              </a:spcAft>
              <a:defRPr sz="2400" b="1">
                <a:solidFill>
                  <a:srgbClr val="E45C00"/>
                </a:solidFill>
                <a:latin typeface="Arial" panose="020B0604020202020204" pitchFamily="34" charset="0"/>
              </a:defRPr>
            </a:lvl3pPr>
            <a:lvl4pPr algn="l" rtl="0" eaLnBrk="0" fontAlgn="base" hangingPunct="0">
              <a:spcBef>
                <a:spcPct val="0"/>
              </a:spcBef>
              <a:spcAft>
                <a:spcPct val="0"/>
              </a:spcAft>
              <a:defRPr sz="2400" b="1">
                <a:solidFill>
                  <a:srgbClr val="E45C00"/>
                </a:solidFill>
                <a:latin typeface="Arial" panose="020B0604020202020204" pitchFamily="34" charset="0"/>
              </a:defRPr>
            </a:lvl4pPr>
            <a:lvl5pPr algn="l" rtl="0" eaLnBrk="0" fontAlgn="base" hangingPunct="0">
              <a:spcBef>
                <a:spcPct val="0"/>
              </a:spcBef>
              <a:spcAft>
                <a:spcPct val="0"/>
              </a:spcAft>
              <a:defRPr sz="2400" b="1">
                <a:solidFill>
                  <a:srgbClr val="E45C00"/>
                </a:solidFill>
                <a:latin typeface="Arial" panose="020B0604020202020204" pitchFamily="34" charset="0"/>
              </a:defRPr>
            </a:lvl5pPr>
            <a:lvl6pPr marL="457200" algn="l" rtl="0" fontAlgn="base">
              <a:spcBef>
                <a:spcPct val="0"/>
              </a:spcBef>
              <a:spcAft>
                <a:spcPct val="0"/>
              </a:spcAft>
              <a:defRPr sz="2400" b="1">
                <a:solidFill>
                  <a:srgbClr val="E45C00"/>
                </a:solidFill>
                <a:latin typeface="Arial" panose="020B0604020202020204" pitchFamily="34" charset="0"/>
              </a:defRPr>
            </a:lvl6pPr>
            <a:lvl7pPr marL="914400" algn="l" rtl="0" fontAlgn="base">
              <a:spcBef>
                <a:spcPct val="0"/>
              </a:spcBef>
              <a:spcAft>
                <a:spcPct val="0"/>
              </a:spcAft>
              <a:defRPr sz="2400" b="1">
                <a:solidFill>
                  <a:srgbClr val="E45C00"/>
                </a:solidFill>
                <a:latin typeface="Arial" panose="020B0604020202020204" pitchFamily="34" charset="0"/>
              </a:defRPr>
            </a:lvl7pPr>
            <a:lvl8pPr marL="1371600" algn="l" rtl="0" fontAlgn="base">
              <a:spcBef>
                <a:spcPct val="0"/>
              </a:spcBef>
              <a:spcAft>
                <a:spcPct val="0"/>
              </a:spcAft>
              <a:defRPr sz="2400" b="1">
                <a:solidFill>
                  <a:srgbClr val="E45C00"/>
                </a:solidFill>
                <a:latin typeface="Arial" panose="020B0604020202020204" pitchFamily="34" charset="0"/>
              </a:defRPr>
            </a:lvl8pPr>
            <a:lvl9pPr marL="1828800" algn="l" rtl="0" fontAlgn="base">
              <a:spcBef>
                <a:spcPct val="0"/>
              </a:spcBef>
              <a:spcAft>
                <a:spcPct val="0"/>
              </a:spcAft>
              <a:defRPr sz="2400" b="1">
                <a:solidFill>
                  <a:srgbClr val="E45C00"/>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hu-HU" sz="2400" b="1" i="0" u="none" strike="noStrike" kern="1200" cap="none" spc="0" normalizeH="0" baseline="0" noProof="0" smtClean="0">
                <a:ln>
                  <a:noFill/>
                </a:ln>
                <a:solidFill>
                  <a:srgbClr val="E45C00"/>
                </a:solidFill>
                <a:effectLst/>
                <a:uLnTx/>
                <a:uFillTx/>
                <a:latin typeface="Arial"/>
                <a:ea typeface="+mj-ea"/>
                <a:cs typeface="+mj-cs"/>
              </a:rPr>
              <a:t>LOCAL EXTREME VALUES</a:t>
            </a:r>
          </a:p>
        </p:txBody>
      </p:sp>
      <p:sp>
        <p:nvSpPr>
          <p:cNvPr id="3" name="Rectangle 3"/>
          <p:cNvSpPr txBox="1">
            <a:spLocks noChangeArrowheads="1"/>
          </p:cNvSpPr>
          <p:nvPr/>
        </p:nvSpPr>
        <p:spPr bwMode="auto">
          <a:xfrm>
            <a:off x="585788" y="874713"/>
            <a:ext cx="8572500" cy="5865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indent="3175" algn="l" rtl="0" eaLnBrk="0" fontAlgn="base" hangingPunct="0">
              <a:lnSpc>
                <a:spcPct val="130000"/>
              </a:lnSpc>
              <a:spcBef>
                <a:spcPct val="20000"/>
              </a:spcBef>
              <a:spcAft>
                <a:spcPct val="0"/>
              </a:spcAft>
              <a:defRPr sz="3200" kern="1200">
                <a:solidFill>
                  <a:srgbClr val="800000"/>
                </a:solidFill>
                <a:latin typeface="+mn-lt"/>
                <a:ea typeface="+mn-ea"/>
                <a:cs typeface="+mn-cs"/>
              </a:defRPr>
            </a:lvl1pPr>
            <a:lvl2pPr marL="741363" indent="-284163" algn="l" rtl="0" eaLnBrk="0" fontAlgn="base" hangingPunct="0">
              <a:spcBef>
                <a:spcPct val="20000"/>
              </a:spcBef>
              <a:spcAft>
                <a:spcPct val="0"/>
              </a:spcAft>
              <a:buFont typeface="Wingdings" panose="05000000000000000000" pitchFamily="2" charset="2"/>
              <a:buChar char="§"/>
              <a:defRPr sz="2800" kern="1200">
                <a:solidFill>
                  <a:srgbClr val="AC4600"/>
                </a:solidFill>
                <a:latin typeface="+mn-lt"/>
                <a:ea typeface="+mn-ea"/>
                <a:cs typeface="+mn-cs"/>
              </a:defRPr>
            </a:lvl2pPr>
            <a:lvl3pPr marL="1431925" indent="-228600" algn="l" rtl="0" eaLnBrk="0" fontAlgn="base" hangingPunct="0">
              <a:spcBef>
                <a:spcPct val="20000"/>
              </a:spcBef>
              <a:spcAft>
                <a:spcPct val="0"/>
              </a:spcAft>
              <a:defRPr sz="2800" kern="1200">
                <a:solidFill>
                  <a:srgbClr val="AC4600"/>
                </a:solidFill>
                <a:latin typeface="+mn-lt"/>
                <a:ea typeface="+mn-ea"/>
                <a:cs typeface="+mn-cs"/>
              </a:defRPr>
            </a:lvl3pPr>
            <a:lvl4pPr marL="1774825"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117725"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3175" algn="l" defTabSz="914400" rtl="0" eaLnBrk="1" fontAlgn="base" latinLnBrk="0" hangingPunct="1">
              <a:lnSpc>
                <a:spcPct val="130000"/>
              </a:lnSpc>
              <a:spcBef>
                <a:spcPct val="20000"/>
              </a:spcBef>
              <a:spcAft>
                <a:spcPct val="0"/>
              </a:spcAft>
              <a:buClrTx/>
              <a:buSzTx/>
              <a:buFontTx/>
              <a:buNone/>
              <a:tabLst/>
              <a:defRPr/>
            </a:pPr>
            <a:r>
              <a:rPr kumimoji="0" lang="en-US" altLang="hu-HU" sz="3400" b="0" i="0" u="none" strike="noStrike" kern="1200" cap="none" spc="0" normalizeH="0" baseline="0" noProof="0" smtClean="0">
                <a:ln>
                  <a:noFill/>
                </a:ln>
                <a:solidFill>
                  <a:srgbClr val="800000"/>
                </a:solidFill>
                <a:effectLst/>
                <a:uLnTx/>
                <a:uFillTx/>
                <a:latin typeface="Arial"/>
                <a:ea typeface="+mn-ea"/>
                <a:cs typeface="+mn-cs"/>
              </a:rPr>
              <a:t>The figure shows the graph of a function </a:t>
            </a:r>
            <a:r>
              <a:rPr kumimoji="0" lang="en-US" altLang="hu-HU" sz="3400" b="0" i="1" u="none" strike="noStrike" kern="1200" cap="none" spc="0" normalizeH="0" baseline="0" noProof="0" smtClean="0">
                <a:ln>
                  <a:noFill/>
                </a:ln>
                <a:solidFill>
                  <a:srgbClr val="800000"/>
                </a:solidFill>
                <a:effectLst/>
                <a:uLnTx/>
                <a:uFillTx/>
                <a:latin typeface="Arial"/>
                <a:ea typeface="+mn-ea"/>
                <a:cs typeface="+mn-cs"/>
              </a:rPr>
              <a:t>f</a:t>
            </a:r>
            <a:r>
              <a:rPr kumimoji="0" lang="en-US" altLang="hu-HU" sz="3400" b="0" i="0" u="none" strike="noStrike" kern="1200" cap="none" spc="0" normalizeH="0" baseline="0" noProof="0" smtClean="0">
                <a:ln>
                  <a:noFill/>
                </a:ln>
                <a:solidFill>
                  <a:srgbClr val="800000"/>
                </a:solidFill>
                <a:effectLst/>
                <a:uLnTx/>
                <a:uFillTx/>
                <a:latin typeface="Arial"/>
                <a:ea typeface="+mn-ea"/>
                <a:cs typeface="+mn-cs"/>
              </a:rPr>
              <a:t> </a:t>
            </a:r>
            <a:br>
              <a:rPr kumimoji="0" lang="en-US" altLang="hu-HU" sz="3400" b="0" i="0" u="none" strike="noStrike" kern="1200" cap="none" spc="0" normalizeH="0" baseline="0" noProof="0" smtClean="0">
                <a:ln>
                  <a:noFill/>
                </a:ln>
                <a:solidFill>
                  <a:srgbClr val="800000"/>
                </a:solidFill>
                <a:effectLst/>
                <a:uLnTx/>
                <a:uFillTx/>
                <a:latin typeface="Arial"/>
                <a:ea typeface="+mn-ea"/>
                <a:cs typeface="+mn-cs"/>
              </a:rPr>
            </a:br>
            <a:r>
              <a:rPr kumimoji="0" lang="en-US" altLang="hu-HU" sz="3400" b="0" i="0" u="none" strike="noStrike" kern="1200" cap="none" spc="0" normalizeH="0" baseline="0" noProof="0" smtClean="0">
                <a:ln>
                  <a:noFill/>
                </a:ln>
                <a:solidFill>
                  <a:srgbClr val="800000"/>
                </a:solidFill>
                <a:effectLst/>
                <a:uLnTx/>
                <a:uFillTx/>
                <a:latin typeface="Arial"/>
                <a:ea typeface="+mn-ea"/>
                <a:cs typeface="+mn-cs"/>
              </a:rPr>
              <a:t>with a local maximum at </a:t>
            </a:r>
            <a:r>
              <a:rPr kumimoji="0" lang="en-US" altLang="hu-HU" sz="3400" b="0" i="1" u="none" strike="noStrike" kern="1200" cap="none" spc="0" normalizeH="0" baseline="0" noProof="0" smtClean="0">
                <a:ln>
                  <a:noFill/>
                </a:ln>
                <a:solidFill>
                  <a:srgbClr val="800000"/>
                </a:solidFill>
                <a:effectLst/>
                <a:uLnTx/>
                <a:uFillTx/>
                <a:latin typeface="Arial"/>
                <a:ea typeface="+mn-ea"/>
                <a:cs typeface="+mn-cs"/>
              </a:rPr>
              <a:t>c</a:t>
            </a:r>
            <a:r>
              <a:rPr kumimoji="0" lang="en-US" altLang="hu-HU" sz="3400" b="0" i="0" u="none" strike="noStrike" kern="1200" cap="none" spc="0" normalizeH="0" baseline="0" noProof="0" smtClean="0">
                <a:ln>
                  <a:noFill/>
                </a:ln>
                <a:solidFill>
                  <a:srgbClr val="800000"/>
                </a:solidFill>
                <a:effectLst/>
                <a:uLnTx/>
                <a:uFillTx/>
                <a:latin typeface="Arial"/>
                <a:ea typeface="+mn-ea"/>
                <a:cs typeface="+mn-cs"/>
              </a:rPr>
              <a:t> and a local minimum at </a:t>
            </a:r>
            <a:r>
              <a:rPr kumimoji="0" lang="en-US" altLang="hu-HU" sz="3400" b="0" i="1" u="none" strike="noStrike" kern="1200" cap="none" spc="0" normalizeH="0" baseline="0" noProof="0" smtClean="0">
                <a:ln>
                  <a:noFill/>
                </a:ln>
                <a:solidFill>
                  <a:srgbClr val="800000"/>
                </a:solidFill>
                <a:effectLst/>
                <a:uLnTx/>
                <a:uFillTx/>
                <a:latin typeface="Arial"/>
                <a:ea typeface="+mn-ea"/>
                <a:cs typeface="+mn-cs"/>
              </a:rPr>
              <a:t>d</a:t>
            </a:r>
            <a:r>
              <a:rPr kumimoji="0" lang="en-US" altLang="hu-HU" sz="3400" b="0" i="0" u="none" strike="noStrike" kern="1200" cap="none" spc="0" normalizeH="0" baseline="0" noProof="0" smtClean="0">
                <a:ln>
                  <a:noFill/>
                </a:ln>
                <a:solidFill>
                  <a:srgbClr val="800000"/>
                </a:solidFill>
                <a:effectLst/>
                <a:uLnTx/>
                <a:uFillTx/>
                <a:latin typeface="Arial"/>
                <a:ea typeface="+mn-ea"/>
                <a:cs typeface="+mn-cs"/>
              </a:rPr>
              <a:t>. </a:t>
            </a:r>
          </a:p>
        </p:txBody>
      </p:sp>
      <p:sp>
        <p:nvSpPr>
          <p:cNvPr id="4" name="Rectangle 6"/>
          <p:cNvSpPr>
            <a:spLocks noChangeArrowheads="1"/>
          </p:cNvSpPr>
          <p:nvPr/>
        </p:nvSpPr>
        <p:spPr bwMode="auto">
          <a:xfrm>
            <a:off x="3505200" y="3048000"/>
            <a:ext cx="5386388" cy="3571875"/>
          </a:xfrm>
          <a:prstGeom prst="rect">
            <a:avLst/>
          </a:prstGeom>
          <a:noFill/>
          <a:ln w="9525">
            <a:solidFill>
              <a:srgbClr val="E45C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altLang="hu-HU" sz="1800" b="0" i="0" u="none" strike="noStrike" kern="0" cap="none" spc="0" normalizeH="0" baseline="0" noProof="0" smtClean="0">
              <a:ln>
                <a:noFill/>
              </a:ln>
              <a:solidFill>
                <a:srgbClr val="000000"/>
              </a:solidFill>
              <a:effectLst/>
              <a:uLnTx/>
              <a:uFillTx/>
              <a:latin typeface="Arial" panose="020B0604020202020204" pitchFamily="34" charset="0"/>
            </a:endParaRPr>
          </a:p>
        </p:txBody>
      </p:sp>
      <p:pic>
        <p:nvPicPr>
          <p:cNvPr id="5" name="Picture 7" descr="0401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9825" y="3105150"/>
            <a:ext cx="5037138" cy="345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378956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557213" y="874713"/>
            <a:ext cx="8572500" cy="5865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indent="3175" algn="l" rtl="0" eaLnBrk="0" fontAlgn="base" hangingPunct="0">
              <a:lnSpc>
                <a:spcPct val="130000"/>
              </a:lnSpc>
              <a:spcBef>
                <a:spcPct val="20000"/>
              </a:spcBef>
              <a:spcAft>
                <a:spcPct val="0"/>
              </a:spcAft>
              <a:defRPr sz="3200" kern="1200">
                <a:solidFill>
                  <a:srgbClr val="800000"/>
                </a:solidFill>
                <a:latin typeface="+mn-lt"/>
                <a:ea typeface="+mn-ea"/>
                <a:cs typeface="+mn-cs"/>
              </a:defRPr>
            </a:lvl1pPr>
            <a:lvl2pPr marL="741363" indent="-284163" algn="l" rtl="0" eaLnBrk="0" fontAlgn="base" hangingPunct="0">
              <a:spcBef>
                <a:spcPct val="20000"/>
              </a:spcBef>
              <a:spcAft>
                <a:spcPct val="0"/>
              </a:spcAft>
              <a:buFont typeface="Wingdings" panose="05000000000000000000" pitchFamily="2" charset="2"/>
              <a:buChar char="§"/>
              <a:defRPr sz="2800" kern="1200">
                <a:solidFill>
                  <a:srgbClr val="AC4600"/>
                </a:solidFill>
                <a:latin typeface="+mn-lt"/>
                <a:ea typeface="+mn-ea"/>
                <a:cs typeface="+mn-cs"/>
              </a:defRPr>
            </a:lvl2pPr>
            <a:lvl3pPr marL="1431925" indent="-228600" algn="l" rtl="0" eaLnBrk="0" fontAlgn="base" hangingPunct="0">
              <a:spcBef>
                <a:spcPct val="20000"/>
              </a:spcBef>
              <a:spcAft>
                <a:spcPct val="0"/>
              </a:spcAft>
              <a:defRPr sz="2800" kern="1200">
                <a:solidFill>
                  <a:srgbClr val="AC4600"/>
                </a:solidFill>
                <a:latin typeface="+mn-lt"/>
                <a:ea typeface="+mn-ea"/>
                <a:cs typeface="+mn-cs"/>
              </a:defRPr>
            </a:lvl3pPr>
            <a:lvl4pPr marL="1774825"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117725"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3175" algn="l" defTabSz="914400" rtl="0" eaLnBrk="1" fontAlgn="base" latinLnBrk="0" hangingPunct="1">
              <a:lnSpc>
                <a:spcPct val="130000"/>
              </a:lnSpc>
              <a:spcBef>
                <a:spcPct val="20000"/>
              </a:spcBef>
              <a:spcAft>
                <a:spcPct val="0"/>
              </a:spcAft>
              <a:buClrTx/>
              <a:buSzTx/>
              <a:buFontTx/>
              <a:buNone/>
              <a:tabLst/>
              <a:defRPr/>
            </a:pPr>
            <a:r>
              <a:rPr kumimoji="0" lang="en-US" altLang="hu-HU" sz="3400" b="0" i="0" u="none" strike="noStrike" kern="1200" cap="none" spc="0" normalizeH="0" baseline="0" noProof="0" smtClean="0">
                <a:ln>
                  <a:noFill/>
                </a:ln>
                <a:solidFill>
                  <a:srgbClr val="800000"/>
                </a:solidFill>
                <a:effectLst/>
                <a:uLnTx/>
                <a:uFillTx/>
                <a:latin typeface="Arial"/>
                <a:ea typeface="+mn-ea"/>
                <a:cs typeface="+mn-cs"/>
              </a:rPr>
              <a:t>It appears that, at the maximum and minimum points, the tangent lines are horizontal and therefore each has slope 0.</a:t>
            </a:r>
          </a:p>
        </p:txBody>
      </p:sp>
      <p:sp>
        <p:nvSpPr>
          <p:cNvPr id="3" name="Rectangle 6"/>
          <p:cNvSpPr txBox="1">
            <a:spLocks noChangeArrowheads="1"/>
          </p:cNvSpPr>
          <p:nvPr/>
        </p:nvSpPr>
        <p:spPr bwMode="auto">
          <a:xfrm>
            <a:off x="609600" y="371475"/>
            <a:ext cx="5791200"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E45C00"/>
                </a:solidFill>
                <a:latin typeface="+mj-lt"/>
                <a:ea typeface="+mj-ea"/>
                <a:cs typeface="+mj-cs"/>
              </a:defRPr>
            </a:lvl1pPr>
            <a:lvl2pPr algn="l" rtl="0" eaLnBrk="0" fontAlgn="base" hangingPunct="0">
              <a:spcBef>
                <a:spcPct val="0"/>
              </a:spcBef>
              <a:spcAft>
                <a:spcPct val="0"/>
              </a:spcAft>
              <a:defRPr sz="2400" b="1">
                <a:solidFill>
                  <a:srgbClr val="E45C00"/>
                </a:solidFill>
                <a:latin typeface="Arial" panose="020B0604020202020204" pitchFamily="34" charset="0"/>
              </a:defRPr>
            </a:lvl2pPr>
            <a:lvl3pPr algn="l" rtl="0" eaLnBrk="0" fontAlgn="base" hangingPunct="0">
              <a:spcBef>
                <a:spcPct val="0"/>
              </a:spcBef>
              <a:spcAft>
                <a:spcPct val="0"/>
              </a:spcAft>
              <a:defRPr sz="2400" b="1">
                <a:solidFill>
                  <a:srgbClr val="E45C00"/>
                </a:solidFill>
                <a:latin typeface="Arial" panose="020B0604020202020204" pitchFamily="34" charset="0"/>
              </a:defRPr>
            </a:lvl3pPr>
            <a:lvl4pPr algn="l" rtl="0" eaLnBrk="0" fontAlgn="base" hangingPunct="0">
              <a:spcBef>
                <a:spcPct val="0"/>
              </a:spcBef>
              <a:spcAft>
                <a:spcPct val="0"/>
              </a:spcAft>
              <a:defRPr sz="2400" b="1">
                <a:solidFill>
                  <a:srgbClr val="E45C00"/>
                </a:solidFill>
                <a:latin typeface="Arial" panose="020B0604020202020204" pitchFamily="34" charset="0"/>
              </a:defRPr>
            </a:lvl4pPr>
            <a:lvl5pPr algn="l" rtl="0" eaLnBrk="0" fontAlgn="base" hangingPunct="0">
              <a:spcBef>
                <a:spcPct val="0"/>
              </a:spcBef>
              <a:spcAft>
                <a:spcPct val="0"/>
              </a:spcAft>
              <a:defRPr sz="2400" b="1">
                <a:solidFill>
                  <a:srgbClr val="E45C00"/>
                </a:solidFill>
                <a:latin typeface="Arial" panose="020B0604020202020204" pitchFamily="34" charset="0"/>
              </a:defRPr>
            </a:lvl5pPr>
            <a:lvl6pPr marL="457200" algn="l" rtl="0" fontAlgn="base">
              <a:spcBef>
                <a:spcPct val="0"/>
              </a:spcBef>
              <a:spcAft>
                <a:spcPct val="0"/>
              </a:spcAft>
              <a:defRPr sz="2400" b="1">
                <a:solidFill>
                  <a:srgbClr val="E45C00"/>
                </a:solidFill>
                <a:latin typeface="Arial" panose="020B0604020202020204" pitchFamily="34" charset="0"/>
              </a:defRPr>
            </a:lvl6pPr>
            <a:lvl7pPr marL="914400" algn="l" rtl="0" fontAlgn="base">
              <a:spcBef>
                <a:spcPct val="0"/>
              </a:spcBef>
              <a:spcAft>
                <a:spcPct val="0"/>
              </a:spcAft>
              <a:defRPr sz="2400" b="1">
                <a:solidFill>
                  <a:srgbClr val="E45C00"/>
                </a:solidFill>
                <a:latin typeface="Arial" panose="020B0604020202020204" pitchFamily="34" charset="0"/>
              </a:defRPr>
            </a:lvl7pPr>
            <a:lvl8pPr marL="1371600" algn="l" rtl="0" fontAlgn="base">
              <a:spcBef>
                <a:spcPct val="0"/>
              </a:spcBef>
              <a:spcAft>
                <a:spcPct val="0"/>
              </a:spcAft>
              <a:defRPr sz="2400" b="1">
                <a:solidFill>
                  <a:srgbClr val="E45C00"/>
                </a:solidFill>
                <a:latin typeface="Arial" panose="020B0604020202020204" pitchFamily="34" charset="0"/>
              </a:defRPr>
            </a:lvl8pPr>
            <a:lvl9pPr marL="1828800" algn="l" rtl="0" fontAlgn="base">
              <a:spcBef>
                <a:spcPct val="0"/>
              </a:spcBef>
              <a:spcAft>
                <a:spcPct val="0"/>
              </a:spcAft>
              <a:defRPr sz="2400" b="1">
                <a:solidFill>
                  <a:srgbClr val="E45C00"/>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hu-HU" sz="2400" b="1" i="0" u="none" strike="noStrike" kern="1200" cap="none" spc="0" normalizeH="0" baseline="0" noProof="0" smtClean="0">
                <a:ln>
                  <a:noFill/>
                </a:ln>
                <a:solidFill>
                  <a:srgbClr val="E45C00"/>
                </a:solidFill>
                <a:effectLst/>
                <a:uLnTx/>
                <a:uFillTx/>
                <a:latin typeface="Arial"/>
                <a:ea typeface="+mj-ea"/>
                <a:cs typeface="+mj-cs"/>
              </a:rPr>
              <a:t>LOCAL EXTREME VALUES</a:t>
            </a:r>
          </a:p>
        </p:txBody>
      </p:sp>
      <p:sp>
        <p:nvSpPr>
          <p:cNvPr id="4" name="Rectangle 7"/>
          <p:cNvSpPr>
            <a:spLocks noChangeArrowheads="1"/>
          </p:cNvSpPr>
          <p:nvPr/>
        </p:nvSpPr>
        <p:spPr bwMode="auto">
          <a:xfrm>
            <a:off x="3505200" y="3048000"/>
            <a:ext cx="5386388" cy="3571875"/>
          </a:xfrm>
          <a:prstGeom prst="rect">
            <a:avLst/>
          </a:prstGeom>
          <a:noFill/>
          <a:ln w="9525">
            <a:solidFill>
              <a:srgbClr val="E45C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altLang="hu-HU" sz="1800" b="0" i="0" u="none" strike="noStrike" kern="0" cap="none" spc="0" normalizeH="0" baseline="0" noProof="0" smtClean="0">
              <a:ln>
                <a:noFill/>
              </a:ln>
              <a:solidFill>
                <a:srgbClr val="000000"/>
              </a:solidFill>
              <a:effectLst/>
              <a:uLnTx/>
              <a:uFillTx/>
              <a:latin typeface="Arial" panose="020B0604020202020204" pitchFamily="34" charset="0"/>
            </a:endParaRPr>
          </a:p>
        </p:txBody>
      </p:sp>
      <p:pic>
        <p:nvPicPr>
          <p:cNvPr id="5" name="Picture 8" descr="0401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9825" y="3105150"/>
            <a:ext cx="5037138" cy="345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643726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bwMode="auto">
          <a:xfrm>
            <a:off x="585788" y="846138"/>
            <a:ext cx="8572500" cy="5865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indent="3175" algn="l" rtl="0" eaLnBrk="0" fontAlgn="base" hangingPunct="0">
              <a:lnSpc>
                <a:spcPct val="130000"/>
              </a:lnSpc>
              <a:spcBef>
                <a:spcPct val="20000"/>
              </a:spcBef>
              <a:spcAft>
                <a:spcPct val="0"/>
              </a:spcAft>
              <a:defRPr sz="3200" kern="1200">
                <a:solidFill>
                  <a:srgbClr val="800000"/>
                </a:solidFill>
                <a:latin typeface="+mn-lt"/>
                <a:ea typeface="+mn-ea"/>
                <a:cs typeface="+mn-cs"/>
              </a:defRPr>
            </a:lvl1pPr>
            <a:lvl2pPr marL="741363" indent="-284163" algn="l" rtl="0" eaLnBrk="0" fontAlgn="base" hangingPunct="0">
              <a:spcBef>
                <a:spcPct val="20000"/>
              </a:spcBef>
              <a:spcAft>
                <a:spcPct val="0"/>
              </a:spcAft>
              <a:buFont typeface="Wingdings" panose="05000000000000000000" pitchFamily="2" charset="2"/>
              <a:buChar char="§"/>
              <a:defRPr sz="2800" kern="1200">
                <a:solidFill>
                  <a:srgbClr val="AC4600"/>
                </a:solidFill>
                <a:latin typeface="+mn-lt"/>
                <a:ea typeface="+mn-ea"/>
                <a:cs typeface="+mn-cs"/>
              </a:defRPr>
            </a:lvl2pPr>
            <a:lvl3pPr marL="1431925" indent="-228600" algn="l" rtl="0" eaLnBrk="0" fontAlgn="base" hangingPunct="0">
              <a:spcBef>
                <a:spcPct val="20000"/>
              </a:spcBef>
              <a:spcAft>
                <a:spcPct val="0"/>
              </a:spcAft>
              <a:defRPr sz="2800" kern="1200">
                <a:solidFill>
                  <a:srgbClr val="AC4600"/>
                </a:solidFill>
                <a:latin typeface="+mn-lt"/>
                <a:ea typeface="+mn-ea"/>
                <a:cs typeface="+mn-cs"/>
              </a:defRPr>
            </a:lvl3pPr>
            <a:lvl4pPr marL="1774825"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117725"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3175" algn="l" defTabSz="914400" rtl="0" eaLnBrk="1" fontAlgn="base" latinLnBrk="0" hangingPunct="1">
              <a:lnSpc>
                <a:spcPct val="130000"/>
              </a:lnSpc>
              <a:spcBef>
                <a:spcPct val="20000"/>
              </a:spcBef>
              <a:spcAft>
                <a:spcPct val="0"/>
              </a:spcAft>
              <a:buClrTx/>
              <a:buSzTx/>
              <a:buFontTx/>
              <a:buNone/>
              <a:tabLst/>
              <a:defRPr/>
            </a:pPr>
            <a:r>
              <a:rPr kumimoji="0" lang="en-US" altLang="hu-HU" sz="3600" b="0" i="0" u="none" strike="noStrike" kern="1200" cap="none" spc="0" normalizeH="0" baseline="0" noProof="0" smtClean="0">
                <a:ln>
                  <a:noFill/>
                </a:ln>
                <a:solidFill>
                  <a:srgbClr val="800000"/>
                </a:solidFill>
                <a:effectLst/>
                <a:uLnTx/>
                <a:uFillTx/>
                <a:latin typeface="Arial"/>
                <a:ea typeface="+mn-ea"/>
                <a:cs typeface="+mn-cs"/>
              </a:rPr>
              <a:t>We know that the derivative is the slope </a:t>
            </a:r>
            <a:br>
              <a:rPr kumimoji="0" lang="en-US" altLang="hu-HU" sz="3600" b="0" i="0" u="none" strike="noStrike" kern="1200" cap="none" spc="0" normalizeH="0" baseline="0" noProof="0" smtClean="0">
                <a:ln>
                  <a:noFill/>
                </a:ln>
                <a:solidFill>
                  <a:srgbClr val="800000"/>
                </a:solidFill>
                <a:effectLst/>
                <a:uLnTx/>
                <a:uFillTx/>
                <a:latin typeface="Arial"/>
                <a:ea typeface="+mn-ea"/>
                <a:cs typeface="+mn-cs"/>
              </a:rPr>
            </a:br>
            <a:r>
              <a:rPr kumimoji="0" lang="en-US" altLang="hu-HU" sz="3600" b="0" i="0" u="none" strike="noStrike" kern="1200" cap="none" spc="0" normalizeH="0" baseline="0" noProof="0" smtClean="0">
                <a:ln>
                  <a:noFill/>
                </a:ln>
                <a:solidFill>
                  <a:srgbClr val="800000"/>
                </a:solidFill>
                <a:effectLst/>
                <a:uLnTx/>
                <a:uFillTx/>
                <a:latin typeface="Arial"/>
                <a:ea typeface="+mn-ea"/>
                <a:cs typeface="+mn-cs"/>
              </a:rPr>
              <a:t>of the tangent line.</a:t>
            </a:r>
          </a:p>
          <a:p>
            <a:pPr marL="741363" marR="0" lvl="1" indent="-284163"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n-US" altLang="hu-HU" sz="2600" b="0" i="0" u="none" strike="noStrike" kern="1200" cap="none" spc="0" normalizeH="0" baseline="0" noProof="0" smtClean="0">
                <a:ln>
                  <a:noFill/>
                </a:ln>
                <a:solidFill>
                  <a:srgbClr val="AC4600"/>
                </a:solidFill>
                <a:effectLst/>
                <a:uLnTx/>
                <a:uFillTx/>
                <a:latin typeface="Arial"/>
                <a:ea typeface="+mn-ea"/>
                <a:cs typeface="+mn-cs"/>
              </a:rPr>
              <a:t>So, it appears that </a:t>
            </a:r>
            <a:r>
              <a:rPr kumimoji="0" lang="en-US" altLang="hu-HU" sz="2600" b="0" i="1" u="none" strike="noStrike" kern="1200" cap="none" spc="0" normalizeH="0" baseline="0" noProof="0" smtClean="0">
                <a:ln>
                  <a:noFill/>
                </a:ln>
                <a:solidFill>
                  <a:srgbClr val="AC4600"/>
                </a:solidFill>
                <a:effectLst/>
                <a:uLnTx/>
                <a:uFillTx/>
                <a:latin typeface="Arial"/>
                <a:ea typeface="+mn-ea"/>
                <a:cs typeface="+mn-cs"/>
              </a:rPr>
              <a:t>f ’</a:t>
            </a:r>
            <a:r>
              <a:rPr kumimoji="0" lang="en-US" altLang="hu-HU" sz="2600" b="0" i="0" u="none" strike="noStrike" kern="1200" cap="none" spc="0" normalizeH="0" baseline="0" noProof="0" smtClean="0">
                <a:ln>
                  <a:noFill/>
                </a:ln>
                <a:solidFill>
                  <a:srgbClr val="AC4600"/>
                </a:solidFill>
                <a:effectLst/>
                <a:uLnTx/>
                <a:uFillTx/>
                <a:latin typeface="Arial"/>
                <a:ea typeface="+mn-ea"/>
                <a:cs typeface="+mn-cs"/>
              </a:rPr>
              <a:t>(</a:t>
            </a:r>
            <a:r>
              <a:rPr kumimoji="0" lang="en-US" altLang="hu-HU" sz="2600" b="0" i="1" u="none" strike="noStrike" kern="1200" cap="none" spc="0" normalizeH="0" baseline="0" noProof="0" smtClean="0">
                <a:ln>
                  <a:noFill/>
                </a:ln>
                <a:solidFill>
                  <a:srgbClr val="AC4600"/>
                </a:solidFill>
                <a:effectLst/>
                <a:uLnTx/>
                <a:uFillTx/>
                <a:latin typeface="Arial"/>
                <a:ea typeface="+mn-ea"/>
                <a:cs typeface="+mn-cs"/>
              </a:rPr>
              <a:t>c</a:t>
            </a:r>
            <a:r>
              <a:rPr kumimoji="0" lang="en-US" altLang="hu-HU" sz="2600" b="0" i="0" u="none" strike="noStrike" kern="1200" cap="none" spc="0" normalizeH="0" baseline="0" noProof="0" smtClean="0">
                <a:ln>
                  <a:noFill/>
                </a:ln>
                <a:solidFill>
                  <a:srgbClr val="AC4600"/>
                </a:solidFill>
                <a:effectLst/>
                <a:uLnTx/>
                <a:uFillTx/>
                <a:latin typeface="Arial"/>
                <a:ea typeface="+mn-ea"/>
                <a:cs typeface="+mn-cs"/>
              </a:rPr>
              <a:t>) = 0 and </a:t>
            </a:r>
            <a:r>
              <a:rPr kumimoji="0" lang="en-US" altLang="hu-HU" sz="2600" b="0" i="1" u="none" strike="noStrike" kern="1200" cap="none" spc="0" normalizeH="0" baseline="0" noProof="0" smtClean="0">
                <a:ln>
                  <a:noFill/>
                </a:ln>
                <a:solidFill>
                  <a:srgbClr val="AC4600"/>
                </a:solidFill>
                <a:effectLst/>
                <a:uLnTx/>
                <a:uFillTx/>
                <a:latin typeface="Arial"/>
                <a:ea typeface="+mn-ea"/>
                <a:cs typeface="+mn-cs"/>
              </a:rPr>
              <a:t>f</a:t>
            </a:r>
            <a:r>
              <a:rPr kumimoji="0" lang="en-US" altLang="hu-HU" sz="2600" b="0" i="0" u="none" strike="noStrike" kern="1200" cap="none" spc="0" normalizeH="0" baseline="0" noProof="0" smtClean="0">
                <a:ln>
                  <a:noFill/>
                </a:ln>
                <a:solidFill>
                  <a:srgbClr val="AC4600"/>
                </a:solidFill>
                <a:effectLst/>
                <a:uLnTx/>
                <a:uFillTx/>
                <a:latin typeface="Arial"/>
                <a:ea typeface="+mn-ea"/>
                <a:cs typeface="+mn-cs"/>
              </a:rPr>
              <a:t> </a:t>
            </a:r>
            <a:r>
              <a:rPr kumimoji="0" lang="en-US" altLang="hu-HU" sz="2600" b="0" i="1" u="none" strike="noStrike" kern="1200" cap="none" spc="0" normalizeH="0" baseline="0" noProof="0" smtClean="0">
                <a:ln>
                  <a:noFill/>
                </a:ln>
                <a:solidFill>
                  <a:srgbClr val="AC4600"/>
                </a:solidFill>
                <a:effectLst/>
                <a:uLnTx/>
                <a:uFillTx/>
                <a:latin typeface="Arial"/>
                <a:ea typeface="+mn-ea"/>
                <a:cs typeface="+mn-cs"/>
              </a:rPr>
              <a:t>’</a:t>
            </a:r>
            <a:r>
              <a:rPr kumimoji="0" lang="en-US" altLang="hu-HU" sz="2600" b="0" i="0" u="none" strike="noStrike" kern="1200" cap="none" spc="0" normalizeH="0" baseline="0" noProof="0" smtClean="0">
                <a:ln>
                  <a:noFill/>
                </a:ln>
                <a:solidFill>
                  <a:srgbClr val="AC4600"/>
                </a:solidFill>
                <a:effectLst/>
                <a:uLnTx/>
                <a:uFillTx/>
                <a:latin typeface="Arial"/>
                <a:ea typeface="+mn-ea"/>
                <a:cs typeface="+mn-cs"/>
              </a:rPr>
              <a:t>(</a:t>
            </a:r>
            <a:r>
              <a:rPr kumimoji="0" lang="en-US" altLang="hu-HU" sz="2600" b="0" i="1" u="none" strike="noStrike" kern="1200" cap="none" spc="0" normalizeH="0" baseline="0" noProof="0" smtClean="0">
                <a:ln>
                  <a:noFill/>
                </a:ln>
                <a:solidFill>
                  <a:srgbClr val="AC4600"/>
                </a:solidFill>
                <a:effectLst/>
                <a:uLnTx/>
                <a:uFillTx/>
                <a:latin typeface="Arial"/>
                <a:ea typeface="+mn-ea"/>
                <a:cs typeface="+mn-cs"/>
              </a:rPr>
              <a:t>d</a:t>
            </a:r>
            <a:r>
              <a:rPr kumimoji="0" lang="en-US" altLang="hu-HU" sz="2600" b="0" i="0" u="none" strike="noStrike" kern="1200" cap="none" spc="0" normalizeH="0" baseline="0" noProof="0" smtClean="0">
                <a:ln>
                  <a:noFill/>
                </a:ln>
                <a:solidFill>
                  <a:srgbClr val="AC4600"/>
                </a:solidFill>
                <a:effectLst/>
                <a:uLnTx/>
                <a:uFillTx/>
                <a:latin typeface="Arial"/>
                <a:ea typeface="+mn-ea"/>
                <a:cs typeface="+mn-cs"/>
              </a:rPr>
              <a:t>) = 0. </a:t>
            </a:r>
          </a:p>
        </p:txBody>
      </p:sp>
      <p:sp>
        <p:nvSpPr>
          <p:cNvPr id="3" name="Rectangle 6"/>
          <p:cNvSpPr txBox="1">
            <a:spLocks noChangeArrowheads="1"/>
          </p:cNvSpPr>
          <p:nvPr/>
        </p:nvSpPr>
        <p:spPr bwMode="auto">
          <a:xfrm>
            <a:off x="609600" y="371475"/>
            <a:ext cx="5791200"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E45C00"/>
                </a:solidFill>
                <a:latin typeface="+mj-lt"/>
                <a:ea typeface="+mj-ea"/>
                <a:cs typeface="+mj-cs"/>
              </a:defRPr>
            </a:lvl1pPr>
            <a:lvl2pPr algn="l" rtl="0" eaLnBrk="0" fontAlgn="base" hangingPunct="0">
              <a:spcBef>
                <a:spcPct val="0"/>
              </a:spcBef>
              <a:spcAft>
                <a:spcPct val="0"/>
              </a:spcAft>
              <a:defRPr sz="2400" b="1">
                <a:solidFill>
                  <a:srgbClr val="E45C00"/>
                </a:solidFill>
                <a:latin typeface="Arial" panose="020B0604020202020204" pitchFamily="34" charset="0"/>
              </a:defRPr>
            </a:lvl2pPr>
            <a:lvl3pPr algn="l" rtl="0" eaLnBrk="0" fontAlgn="base" hangingPunct="0">
              <a:spcBef>
                <a:spcPct val="0"/>
              </a:spcBef>
              <a:spcAft>
                <a:spcPct val="0"/>
              </a:spcAft>
              <a:defRPr sz="2400" b="1">
                <a:solidFill>
                  <a:srgbClr val="E45C00"/>
                </a:solidFill>
                <a:latin typeface="Arial" panose="020B0604020202020204" pitchFamily="34" charset="0"/>
              </a:defRPr>
            </a:lvl3pPr>
            <a:lvl4pPr algn="l" rtl="0" eaLnBrk="0" fontAlgn="base" hangingPunct="0">
              <a:spcBef>
                <a:spcPct val="0"/>
              </a:spcBef>
              <a:spcAft>
                <a:spcPct val="0"/>
              </a:spcAft>
              <a:defRPr sz="2400" b="1">
                <a:solidFill>
                  <a:srgbClr val="E45C00"/>
                </a:solidFill>
                <a:latin typeface="Arial" panose="020B0604020202020204" pitchFamily="34" charset="0"/>
              </a:defRPr>
            </a:lvl4pPr>
            <a:lvl5pPr algn="l" rtl="0" eaLnBrk="0" fontAlgn="base" hangingPunct="0">
              <a:spcBef>
                <a:spcPct val="0"/>
              </a:spcBef>
              <a:spcAft>
                <a:spcPct val="0"/>
              </a:spcAft>
              <a:defRPr sz="2400" b="1">
                <a:solidFill>
                  <a:srgbClr val="E45C00"/>
                </a:solidFill>
                <a:latin typeface="Arial" panose="020B0604020202020204" pitchFamily="34" charset="0"/>
              </a:defRPr>
            </a:lvl5pPr>
            <a:lvl6pPr marL="457200" algn="l" rtl="0" fontAlgn="base">
              <a:spcBef>
                <a:spcPct val="0"/>
              </a:spcBef>
              <a:spcAft>
                <a:spcPct val="0"/>
              </a:spcAft>
              <a:defRPr sz="2400" b="1">
                <a:solidFill>
                  <a:srgbClr val="E45C00"/>
                </a:solidFill>
                <a:latin typeface="Arial" panose="020B0604020202020204" pitchFamily="34" charset="0"/>
              </a:defRPr>
            </a:lvl6pPr>
            <a:lvl7pPr marL="914400" algn="l" rtl="0" fontAlgn="base">
              <a:spcBef>
                <a:spcPct val="0"/>
              </a:spcBef>
              <a:spcAft>
                <a:spcPct val="0"/>
              </a:spcAft>
              <a:defRPr sz="2400" b="1">
                <a:solidFill>
                  <a:srgbClr val="E45C00"/>
                </a:solidFill>
                <a:latin typeface="Arial" panose="020B0604020202020204" pitchFamily="34" charset="0"/>
              </a:defRPr>
            </a:lvl7pPr>
            <a:lvl8pPr marL="1371600" algn="l" rtl="0" fontAlgn="base">
              <a:spcBef>
                <a:spcPct val="0"/>
              </a:spcBef>
              <a:spcAft>
                <a:spcPct val="0"/>
              </a:spcAft>
              <a:defRPr sz="2400" b="1">
                <a:solidFill>
                  <a:srgbClr val="E45C00"/>
                </a:solidFill>
                <a:latin typeface="Arial" panose="020B0604020202020204" pitchFamily="34" charset="0"/>
              </a:defRPr>
            </a:lvl8pPr>
            <a:lvl9pPr marL="1828800" algn="l" rtl="0" fontAlgn="base">
              <a:spcBef>
                <a:spcPct val="0"/>
              </a:spcBef>
              <a:spcAft>
                <a:spcPct val="0"/>
              </a:spcAft>
              <a:defRPr sz="2400" b="1">
                <a:solidFill>
                  <a:srgbClr val="E45C00"/>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hu-HU" sz="2400" b="1" i="0" u="none" strike="noStrike" kern="1200" cap="none" spc="0" normalizeH="0" baseline="0" noProof="0" smtClean="0">
                <a:ln>
                  <a:noFill/>
                </a:ln>
                <a:solidFill>
                  <a:srgbClr val="E45C00"/>
                </a:solidFill>
                <a:effectLst/>
                <a:uLnTx/>
                <a:uFillTx/>
                <a:latin typeface="Arial"/>
                <a:ea typeface="+mj-ea"/>
                <a:cs typeface="+mj-cs"/>
              </a:rPr>
              <a:t>LOCAL EXTREME VALUES</a:t>
            </a:r>
          </a:p>
        </p:txBody>
      </p:sp>
      <p:sp>
        <p:nvSpPr>
          <p:cNvPr id="4" name="Rectangle 11"/>
          <p:cNvSpPr>
            <a:spLocks noChangeArrowheads="1"/>
          </p:cNvSpPr>
          <p:nvPr/>
        </p:nvSpPr>
        <p:spPr bwMode="auto">
          <a:xfrm>
            <a:off x="3505200" y="3048000"/>
            <a:ext cx="5386388" cy="3571875"/>
          </a:xfrm>
          <a:prstGeom prst="rect">
            <a:avLst/>
          </a:prstGeom>
          <a:noFill/>
          <a:ln w="9525">
            <a:solidFill>
              <a:srgbClr val="E45C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altLang="hu-HU" sz="1800" b="0" i="0" u="none" strike="noStrike" kern="0" cap="none" spc="0" normalizeH="0" baseline="0" noProof="0" smtClean="0">
              <a:ln>
                <a:noFill/>
              </a:ln>
              <a:solidFill>
                <a:srgbClr val="000000"/>
              </a:solidFill>
              <a:effectLst/>
              <a:uLnTx/>
              <a:uFillTx/>
              <a:latin typeface="Arial" panose="020B0604020202020204" pitchFamily="34" charset="0"/>
            </a:endParaRPr>
          </a:p>
        </p:txBody>
      </p:sp>
      <p:pic>
        <p:nvPicPr>
          <p:cNvPr id="5" name="Picture 12" descr="0401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9825" y="3105150"/>
            <a:ext cx="5037138" cy="345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547182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609600" y="371475"/>
            <a:ext cx="5791200"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E45C00"/>
                </a:solidFill>
                <a:latin typeface="+mj-lt"/>
                <a:ea typeface="+mj-ea"/>
                <a:cs typeface="+mj-cs"/>
              </a:defRPr>
            </a:lvl1pPr>
            <a:lvl2pPr algn="l" rtl="0" eaLnBrk="0" fontAlgn="base" hangingPunct="0">
              <a:spcBef>
                <a:spcPct val="0"/>
              </a:spcBef>
              <a:spcAft>
                <a:spcPct val="0"/>
              </a:spcAft>
              <a:defRPr sz="2400" b="1">
                <a:solidFill>
                  <a:srgbClr val="E45C00"/>
                </a:solidFill>
                <a:latin typeface="Arial" panose="020B0604020202020204" pitchFamily="34" charset="0"/>
              </a:defRPr>
            </a:lvl2pPr>
            <a:lvl3pPr algn="l" rtl="0" eaLnBrk="0" fontAlgn="base" hangingPunct="0">
              <a:spcBef>
                <a:spcPct val="0"/>
              </a:spcBef>
              <a:spcAft>
                <a:spcPct val="0"/>
              </a:spcAft>
              <a:defRPr sz="2400" b="1">
                <a:solidFill>
                  <a:srgbClr val="E45C00"/>
                </a:solidFill>
                <a:latin typeface="Arial" panose="020B0604020202020204" pitchFamily="34" charset="0"/>
              </a:defRPr>
            </a:lvl3pPr>
            <a:lvl4pPr algn="l" rtl="0" eaLnBrk="0" fontAlgn="base" hangingPunct="0">
              <a:spcBef>
                <a:spcPct val="0"/>
              </a:spcBef>
              <a:spcAft>
                <a:spcPct val="0"/>
              </a:spcAft>
              <a:defRPr sz="2400" b="1">
                <a:solidFill>
                  <a:srgbClr val="E45C00"/>
                </a:solidFill>
                <a:latin typeface="Arial" panose="020B0604020202020204" pitchFamily="34" charset="0"/>
              </a:defRPr>
            </a:lvl4pPr>
            <a:lvl5pPr algn="l" rtl="0" eaLnBrk="0" fontAlgn="base" hangingPunct="0">
              <a:spcBef>
                <a:spcPct val="0"/>
              </a:spcBef>
              <a:spcAft>
                <a:spcPct val="0"/>
              </a:spcAft>
              <a:defRPr sz="2400" b="1">
                <a:solidFill>
                  <a:srgbClr val="E45C00"/>
                </a:solidFill>
                <a:latin typeface="Arial" panose="020B0604020202020204" pitchFamily="34" charset="0"/>
              </a:defRPr>
            </a:lvl5pPr>
            <a:lvl6pPr marL="457200" algn="l" rtl="0" fontAlgn="base">
              <a:spcBef>
                <a:spcPct val="0"/>
              </a:spcBef>
              <a:spcAft>
                <a:spcPct val="0"/>
              </a:spcAft>
              <a:defRPr sz="2400" b="1">
                <a:solidFill>
                  <a:srgbClr val="E45C00"/>
                </a:solidFill>
                <a:latin typeface="Arial" panose="020B0604020202020204" pitchFamily="34" charset="0"/>
              </a:defRPr>
            </a:lvl6pPr>
            <a:lvl7pPr marL="914400" algn="l" rtl="0" fontAlgn="base">
              <a:spcBef>
                <a:spcPct val="0"/>
              </a:spcBef>
              <a:spcAft>
                <a:spcPct val="0"/>
              </a:spcAft>
              <a:defRPr sz="2400" b="1">
                <a:solidFill>
                  <a:srgbClr val="E45C00"/>
                </a:solidFill>
                <a:latin typeface="Arial" panose="020B0604020202020204" pitchFamily="34" charset="0"/>
              </a:defRPr>
            </a:lvl7pPr>
            <a:lvl8pPr marL="1371600" algn="l" rtl="0" fontAlgn="base">
              <a:spcBef>
                <a:spcPct val="0"/>
              </a:spcBef>
              <a:spcAft>
                <a:spcPct val="0"/>
              </a:spcAft>
              <a:defRPr sz="2400" b="1">
                <a:solidFill>
                  <a:srgbClr val="E45C00"/>
                </a:solidFill>
                <a:latin typeface="Arial" panose="020B0604020202020204" pitchFamily="34" charset="0"/>
              </a:defRPr>
            </a:lvl8pPr>
            <a:lvl9pPr marL="1828800" algn="l" rtl="0" fontAlgn="base">
              <a:spcBef>
                <a:spcPct val="0"/>
              </a:spcBef>
              <a:spcAft>
                <a:spcPct val="0"/>
              </a:spcAft>
              <a:defRPr sz="2400" b="1">
                <a:solidFill>
                  <a:srgbClr val="E45C00"/>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hu-HU" sz="2400" b="1" i="0" u="none" strike="noStrike" kern="1200" cap="none" spc="0" normalizeH="0" baseline="0" noProof="0" smtClean="0">
                <a:ln>
                  <a:noFill/>
                </a:ln>
                <a:solidFill>
                  <a:srgbClr val="E45C00"/>
                </a:solidFill>
                <a:effectLst/>
                <a:uLnTx/>
                <a:uFillTx/>
                <a:latin typeface="Arial"/>
                <a:ea typeface="+mj-ea"/>
                <a:cs typeface="+mj-cs"/>
              </a:rPr>
              <a:t>FERMAT’S THEOREM</a:t>
            </a:r>
            <a:endParaRPr kumimoji="0" lang="en-US" altLang="hu-HU" sz="2400" b="0" i="0" u="none" strike="noStrike" kern="1200" cap="none" spc="0" normalizeH="0" baseline="0" noProof="0" smtClean="0">
              <a:ln>
                <a:noFill/>
              </a:ln>
              <a:solidFill>
                <a:srgbClr val="E45C00"/>
              </a:solidFill>
              <a:effectLst/>
              <a:uLnTx/>
              <a:uFillTx/>
              <a:latin typeface="Arial"/>
              <a:ea typeface="+mj-ea"/>
              <a:cs typeface="+mj-cs"/>
            </a:endParaRPr>
          </a:p>
        </p:txBody>
      </p:sp>
      <p:sp>
        <p:nvSpPr>
          <p:cNvPr id="3" name="Rectangle 3"/>
          <p:cNvSpPr txBox="1">
            <a:spLocks noChangeArrowheads="1"/>
          </p:cNvSpPr>
          <p:nvPr/>
        </p:nvSpPr>
        <p:spPr bwMode="auto">
          <a:xfrm>
            <a:off x="585788" y="817563"/>
            <a:ext cx="8572500" cy="5865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indent="3175" algn="l" rtl="0" eaLnBrk="0" fontAlgn="base" hangingPunct="0">
              <a:lnSpc>
                <a:spcPct val="130000"/>
              </a:lnSpc>
              <a:spcBef>
                <a:spcPct val="20000"/>
              </a:spcBef>
              <a:spcAft>
                <a:spcPct val="0"/>
              </a:spcAft>
              <a:defRPr sz="3200" kern="1200">
                <a:solidFill>
                  <a:srgbClr val="800000"/>
                </a:solidFill>
                <a:latin typeface="+mn-lt"/>
                <a:ea typeface="+mn-ea"/>
                <a:cs typeface="+mn-cs"/>
              </a:defRPr>
            </a:lvl1pPr>
            <a:lvl2pPr marL="741363" indent="-284163" algn="l" rtl="0" eaLnBrk="0" fontAlgn="base" hangingPunct="0">
              <a:spcBef>
                <a:spcPct val="20000"/>
              </a:spcBef>
              <a:spcAft>
                <a:spcPct val="0"/>
              </a:spcAft>
              <a:buFont typeface="Wingdings" panose="05000000000000000000" pitchFamily="2" charset="2"/>
              <a:buChar char="§"/>
              <a:defRPr sz="2800" kern="1200">
                <a:solidFill>
                  <a:srgbClr val="AC4600"/>
                </a:solidFill>
                <a:latin typeface="+mn-lt"/>
                <a:ea typeface="+mn-ea"/>
                <a:cs typeface="+mn-cs"/>
              </a:defRPr>
            </a:lvl2pPr>
            <a:lvl3pPr marL="1431925" indent="-228600" algn="l" rtl="0" eaLnBrk="0" fontAlgn="base" hangingPunct="0">
              <a:spcBef>
                <a:spcPct val="20000"/>
              </a:spcBef>
              <a:spcAft>
                <a:spcPct val="0"/>
              </a:spcAft>
              <a:defRPr sz="2800" kern="1200">
                <a:solidFill>
                  <a:srgbClr val="AC4600"/>
                </a:solidFill>
                <a:latin typeface="+mn-lt"/>
                <a:ea typeface="+mn-ea"/>
                <a:cs typeface="+mn-cs"/>
              </a:defRPr>
            </a:lvl3pPr>
            <a:lvl4pPr marL="1774825"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117725"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3175" algn="l" defTabSz="914400" rtl="0" eaLnBrk="1" fontAlgn="base" latinLnBrk="0" hangingPunct="1">
              <a:lnSpc>
                <a:spcPct val="130000"/>
              </a:lnSpc>
              <a:spcBef>
                <a:spcPct val="20000"/>
              </a:spcBef>
              <a:spcAft>
                <a:spcPct val="0"/>
              </a:spcAft>
              <a:buClrTx/>
              <a:buSzTx/>
              <a:buFontTx/>
              <a:buNone/>
              <a:tabLst/>
              <a:defRPr/>
            </a:pPr>
            <a:r>
              <a:rPr kumimoji="0" lang="en-US" altLang="hu-HU" sz="4000" b="0" i="0" u="none" strike="noStrike" kern="1200" cap="none" spc="0" normalizeH="0" baseline="0" noProof="0" smtClean="0">
                <a:ln>
                  <a:noFill/>
                </a:ln>
                <a:solidFill>
                  <a:srgbClr val="800000"/>
                </a:solidFill>
                <a:effectLst/>
                <a:uLnTx/>
                <a:uFillTx/>
                <a:latin typeface="Arial"/>
                <a:ea typeface="+mn-ea"/>
                <a:cs typeface="+mn-cs"/>
              </a:rPr>
              <a:t>If </a:t>
            </a:r>
            <a:r>
              <a:rPr kumimoji="0" lang="en-US" altLang="hu-HU" sz="4000" b="0" i="1" u="none" strike="noStrike" kern="1200" cap="none" spc="0" normalizeH="0" baseline="0" noProof="0" smtClean="0">
                <a:ln>
                  <a:noFill/>
                </a:ln>
                <a:solidFill>
                  <a:srgbClr val="800000"/>
                </a:solidFill>
                <a:effectLst/>
                <a:uLnTx/>
                <a:uFillTx/>
                <a:latin typeface="Arial"/>
                <a:ea typeface="+mn-ea"/>
                <a:cs typeface="+mn-cs"/>
              </a:rPr>
              <a:t>f</a:t>
            </a:r>
            <a:r>
              <a:rPr kumimoji="0" lang="en-US" altLang="hu-HU" sz="4000" b="0" i="0" u="none" strike="noStrike" kern="1200" cap="none" spc="0" normalizeH="0" baseline="0" noProof="0" smtClean="0">
                <a:ln>
                  <a:noFill/>
                </a:ln>
                <a:solidFill>
                  <a:srgbClr val="800000"/>
                </a:solidFill>
                <a:effectLst/>
                <a:uLnTx/>
                <a:uFillTx/>
                <a:latin typeface="Arial"/>
                <a:ea typeface="+mn-ea"/>
                <a:cs typeface="+mn-cs"/>
              </a:rPr>
              <a:t> has a local maximum or </a:t>
            </a:r>
            <a:br>
              <a:rPr kumimoji="0" lang="en-US" altLang="hu-HU" sz="4000" b="0" i="0" u="none" strike="noStrike" kern="1200" cap="none" spc="0" normalizeH="0" baseline="0" noProof="0" smtClean="0">
                <a:ln>
                  <a:noFill/>
                </a:ln>
                <a:solidFill>
                  <a:srgbClr val="800000"/>
                </a:solidFill>
                <a:effectLst/>
                <a:uLnTx/>
                <a:uFillTx/>
                <a:latin typeface="Arial"/>
                <a:ea typeface="+mn-ea"/>
                <a:cs typeface="+mn-cs"/>
              </a:rPr>
            </a:br>
            <a:r>
              <a:rPr kumimoji="0" lang="en-US" altLang="hu-HU" sz="4000" b="0" i="0" u="none" strike="noStrike" kern="1200" cap="none" spc="0" normalizeH="0" baseline="0" noProof="0" smtClean="0">
                <a:ln>
                  <a:noFill/>
                </a:ln>
                <a:solidFill>
                  <a:srgbClr val="800000"/>
                </a:solidFill>
                <a:effectLst/>
                <a:uLnTx/>
                <a:uFillTx/>
                <a:latin typeface="Arial"/>
                <a:ea typeface="+mn-ea"/>
                <a:cs typeface="+mn-cs"/>
              </a:rPr>
              <a:t>minimum at </a:t>
            </a:r>
            <a:r>
              <a:rPr kumimoji="0" lang="en-US" altLang="hu-HU" sz="4000" b="0" i="1" u="none" strike="noStrike" kern="1200" cap="none" spc="0" normalizeH="0" baseline="0" noProof="0" smtClean="0">
                <a:ln>
                  <a:noFill/>
                </a:ln>
                <a:solidFill>
                  <a:srgbClr val="800000"/>
                </a:solidFill>
                <a:effectLst/>
                <a:uLnTx/>
                <a:uFillTx/>
                <a:latin typeface="Arial"/>
                <a:ea typeface="+mn-ea"/>
                <a:cs typeface="+mn-cs"/>
              </a:rPr>
              <a:t>c</a:t>
            </a:r>
            <a:r>
              <a:rPr kumimoji="0" lang="en-US" altLang="hu-HU" sz="4000" b="0" i="0" u="none" strike="noStrike" kern="1200" cap="none" spc="0" normalizeH="0" baseline="0" noProof="0" smtClean="0">
                <a:ln>
                  <a:noFill/>
                </a:ln>
                <a:solidFill>
                  <a:srgbClr val="800000"/>
                </a:solidFill>
                <a:effectLst/>
                <a:uLnTx/>
                <a:uFillTx/>
                <a:latin typeface="Arial"/>
                <a:ea typeface="+mn-ea"/>
                <a:cs typeface="+mn-cs"/>
              </a:rPr>
              <a:t>, and if </a:t>
            </a:r>
            <a:r>
              <a:rPr kumimoji="0" lang="en-US" altLang="hu-HU" sz="4000" b="0" i="1" u="none" strike="noStrike" kern="1200" cap="none" spc="0" normalizeH="0" baseline="0" noProof="0" smtClean="0">
                <a:ln>
                  <a:noFill/>
                </a:ln>
                <a:solidFill>
                  <a:srgbClr val="800000"/>
                </a:solidFill>
                <a:effectLst/>
                <a:uLnTx/>
                <a:uFillTx/>
                <a:latin typeface="Arial"/>
                <a:ea typeface="+mn-ea"/>
                <a:cs typeface="+mn-cs"/>
              </a:rPr>
              <a:t>f</a:t>
            </a:r>
            <a:r>
              <a:rPr kumimoji="0" lang="en-US" altLang="hu-HU" sz="4000" b="0" i="0" u="none" strike="noStrike" kern="1200" cap="none" spc="0" normalizeH="0" baseline="0" noProof="0" smtClean="0">
                <a:ln>
                  <a:noFill/>
                </a:ln>
                <a:solidFill>
                  <a:srgbClr val="800000"/>
                </a:solidFill>
                <a:effectLst/>
                <a:uLnTx/>
                <a:uFillTx/>
                <a:latin typeface="Arial"/>
                <a:ea typeface="+mn-ea"/>
                <a:cs typeface="+mn-cs"/>
              </a:rPr>
              <a:t> </a:t>
            </a:r>
            <a:r>
              <a:rPr kumimoji="0" lang="en-US" altLang="hu-HU" sz="4000" b="0" i="1" u="none" strike="noStrike" kern="1200" cap="none" spc="0" normalizeH="0" baseline="0" noProof="0" smtClean="0">
                <a:ln>
                  <a:noFill/>
                </a:ln>
                <a:solidFill>
                  <a:srgbClr val="800000"/>
                </a:solidFill>
                <a:effectLst/>
                <a:uLnTx/>
                <a:uFillTx/>
                <a:latin typeface="Arial"/>
                <a:ea typeface="+mn-ea"/>
                <a:cs typeface="+mn-cs"/>
              </a:rPr>
              <a:t>’</a:t>
            </a:r>
            <a:r>
              <a:rPr kumimoji="0" lang="en-US" altLang="hu-HU" sz="4000" b="0" i="0" u="none" strike="noStrike" kern="1200" cap="none" spc="0" normalizeH="0" baseline="0" noProof="0" smtClean="0">
                <a:ln>
                  <a:noFill/>
                </a:ln>
                <a:solidFill>
                  <a:srgbClr val="800000"/>
                </a:solidFill>
                <a:effectLst/>
                <a:uLnTx/>
                <a:uFillTx/>
                <a:latin typeface="Arial"/>
                <a:ea typeface="+mn-ea"/>
                <a:cs typeface="+mn-cs"/>
              </a:rPr>
              <a:t>(</a:t>
            </a:r>
            <a:r>
              <a:rPr kumimoji="0" lang="en-US" altLang="hu-HU" sz="4000" b="0" i="1" u="none" strike="noStrike" kern="1200" cap="none" spc="0" normalizeH="0" baseline="0" noProof="0" smtClean="0">
                <a:ln>
                  <a:noFill/>
                </a:ln>
                <a:solidFill>
                  <a:srgbClr val="800000"/>
                </a:solidFill>
                <a:effectLst/>
                <a:uLnTx/>
                <a:uFillTx/>
                <a:latin typeface="Arial"/>
                <a:ea typeface="+mn-ea"/>
                <a:cs typeface="+mn-cs"/>
              </a:rPr>
              <a:t>c</a:t>
            </a:r>
            <a:r>
              <a:rPr kumimoji="0" lang="en-US" altLang="hu-HU" sz="4000" b="0" i="0" u="none" strike="noStrike" kern="1200" cap="none" spc="0" normalizeH="0" baseline="0" noProof="0" smtClean="0">
                <a:ln>
                  <a:noFill/>
                </a:ln>
                <a:solidFill>
                  <a:srgbClr val="800000"/>
                </a:solidFill>
                <a:effectLst/>
                <a:uLnTx/>
                <a:uFillTx/>
                <a:latin typeface="Arial"/>
                <a:ea typeface="+mn-ea"/>
                <a:cs typeface="+mn-cs"/>
              </a:rPr>
              <a:t>) exists, then </a:t>
            </a:r>
            <a:r>
              <a:rPr kumimoji="0" lang="en-US" altLang="hu-HU" sz="4000" b="0" i="1" u="none" strike="noStrike" kern="1200" cap="none" spc="0" normalizeH="0" baseline="0" noProof="0" smtClean="0">
                <a:ln>
                  <a:noFill/>
                </a:ln>
                <a:solidFill>
                  <a:srgbClr val="800000"/>
                </a:solidFill>
                <a:effectLst/>
                <a:uLnTx/>
                <a:uFillTx/>
                <a:latin typeface="Arial"/>
                <a:ea typeface="+mn-ea"/>
                <a:cs typeface="+mn-cs"/>
              </a:rPr>
              <a:t>f</a:t>
            </a:r>
            <a:r>
              <a:rPr kumimoji="0" lang="en-US" altLang="hu-HU" sz="4000" b="0" i="0" u="none" strike="noStrike" kern="1200" cap="none" spc="0" normalizeH="0" baseline="0" noProof="0" smtClean="0">
                <a:ln>
                  <a:noFill/>
                </a:ln>
                <a:solidFill>
                  <a:srgbClr val="800000"/>
                </a:solidFill>
                <a:effectLst/>
                <a:uLnTx/>
                <a:uFillTx/>
                <a:latin typeface="Arial"/>
                <a:ea typeface="+mn-ea"/>
                <a:cs typeface="+mn-cs"/>
              </a:rPr>
              <a:t> </a:t>
            </a:r>
            <a:r>
              <a:rPr kumimoji="0" lang="en-US" altLang="hu-HU" sz="4000" b="0" i="1" u="none" strike="noStrike" kern="1200" cap="none" spc="0" normalizeH="0" baseline="0" noProof="0" smtClean="0">
                <a:ln>
                  <a:noFill/>
                </a:ln>
                <a:solidFill>
                  <a:srgbClr val="800000"/>
                </a:solidFill>
                <a:effectLst/>
                <a:uLnTx/>
                <a:uFillTx/>
                <a:latin typeface="Arial"/>
                <a:ea typeface="+mn-ea"/>
                <a:cs typeface="+mn-cs"/>
              </a:rPr>
              <a:t>’</a:t>
            </a:r>
            <a:r>
              <a:rPr kumimoji="0" lang="en-US" altLang="hu-HU" sz="4000" b="0" i="0" u="none" strike="noStrike" kern="1200" cap="none" spc="0" normalizeH="0" baseline="0" noProof="0" smtClean="0">
                <a:ln>
                  <a:noFill/>
                </a:ln>
                <a:solidFill>
                  <a:srgbClr val="800000"/>
                </a:solidFill>
                <a:effectLst/>
                <a:uLnTx/>
                <a:uFillTx/>
                <a:latin typeface="Arial"/>
                <a:ea typeface="+mn-ea"/>
                <a:cs typeface="+mn-cs"/>
              </a:rPr>
              <a:t>(</a:t>
            </a:r>
            <a:r>
              <a:rPr kumimoji="0" lang="en-US" altLang="hu-HU" sz="4000" b="0" i="1" u="none" strike="noStrike" kern="1200" cap="none" spc="0" normalizeH="0" baseline="0" noProof="0" smtClean="0">
                <a:ln>
                  <a:noFill/>
                </a:ln>
                <a:solidFill>
                  <a:srgbClr val="800000"/>
                </a:solidFill>
                <a:effectLst/>
                <a:uLnTx/>
                <a:uFillTx/>
                <a:latin typeface="Arial"/>
                <a:ea typeface="+mn-ea"/>
                <a:cs typeface="+mn-cs"/>
              </a:rPr>
              <a:t>c</a:t>
            </a:r>
            <a:r>
              <a:rPr kumimoji="0" lang="en-US" altLang="hu-HU" sz="4000" b="0" i="0" u="none" strike="noStrike" kern="1200" cap="none" spc="0" normalizeH="0" baseline="0" noProof="0" smtClean="0">
                <a:ln>
                  <a:noFill/>
                </a:ln>
                <a:solidFill>
                  <a:srgbClr val="800000"/>
                </a:solidFill>
                <a:effectLst/>
                <a:uLnTx/>
                <a:uFillTx/>
                <a:latin typeface="Arial"/>
                <a:ea typeface="+mn-ea"/>
                <a:cs typeface="+mn-cs"/>
              </a:rPr>
              <a:t>) = 0.</a:t>
            </a:r>
          </a:p>
        </p:txBody>
      </p:sp>
      <p:sp>
        <p:nvSpPr>
          <p:cNvPr id="4" name="Text Box 4"/>
          <p:cNvSpPr txBox="1">
            <a:spLocks noChangeArrowheads="1"/>
          </p:cNvSpPr>
          <p:nvPr/>
        </p:nvSpPr>
        <p:spPr bwMode="auto">
          <a:xfrm>
            <a:off x="5867400" y="457200"/>
            <a:ext cx="281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hu-HU" sz="2400" b="1" i="0" u="none" strike="noStrike" kern="0" cap="none" spc="0" normalizeH="0" baseline="0" noProof="0" smtClean="0">
                <a:ln>
                  <a:noFill/>
                </a:ln>
                <a:solidFill>
                  <a:srgbClr val="800000"/>
                </a:solidFill>
                <a:effectLst/>
                <a:uLnTx/>
                <a:uFillTx/>
                <a:latin typeface="Arial" panose="020B0604020202020204" pitchFamily="34" charset="0"/>
              </a:rPr>
              <a:t>Theorem 4</a:t>
            </a:r>
          </a:p>
        </p:txBody>
      </p:sp>
      <p:pic>
        <p:nvPicPr>
          <p:cNvPr id="5" name="Kép 4"/>
          <p:cNvPicPr>
            <a:picLocks noChangeAspect="1"/>
          </p:cNvPicPr>
          <p:nvPr/>
        </p:nvPicPr>
        <p:blipFill>
          <a:blip r:embed="rId2"/>
          <a:stretch>
            <a:fillRect/>
          </a:stretch>
        </p:blipFill>
        <p:spPr>
          <a:xfrm>
            <a:off x="9158288" y="817563"/>
            <a:ext cx="2286000" cy="3057525"/>
          </a:xfrm>
          <a:prstGeom prst="rect">
            <a:avLst/>
          </a:prstGeom>
        </p:spPr>
      </p:pic>
      <p:sp>
        <p:nvSpPr>
          <p:cNvPr id="6" name="Szövegdoboz 5"/>
          <p:cNvSpPr txBox="1"/>
          <p:nvPr/>
        </p:nvSpPr>
        <p:spPr>
          <a:xfrm>
            <a:off x="9429750" y="4429125"/>
            <a:ext cx="1755096" cy="646331"/>
          </a:xfrm>
          <a:prstGeom prst="rect">
            <a:avLst/>
          </a:prstGeom>
          <a:noFill/>
        </p:spPr>
        <p:txBody>
          <a:bodyPr wrap="none" rtlCol="0">
            <a:spAutoFit/>
          </a:bodyPr>
          <a:lstStyle/>
          <a:p>
            <a:r>
              <a:rPr lang="hu-HU" dirty="0" smtClean="0"/>
              <a:t>Pierre de Fermat</a:t>
            </a:r>
          </a:p>
          <a:p>
            <a:r>
              <a:rPr lang="hu-HU" dirty="0" smtClean="0"/>
              <a:t>1601-1665</a:t>
            </a:r>
            <a:endParaRPr lang="hu-HU" dirty="0"/>
          </a:p>
        </p:txBody>
      </p:sp>
    </p:spTree>
    <p:extLst>
      <p:ext uri="{BB962C8B-B14F-4D97-AF65-F5344CB8AC3E}">
        <p14:creationId xmlns:p14="http://schemas.microsoft.com/office/powerpoint/2010/main" val="21715039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685800" y="304800"/>
            <a:ext cx="7772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hlink"/>
              </a:buClr>
              <a:buSzPct val="110000"/>
              <a:buFont typeface="Wingdings" panose="05000000000000000000" pitchFamily="2" charset="2"/>
              <a:buBlip>
                <a:blip r:embed="rId2"/>
              </a:buBlip>
              <a:defRPr sz="3200">
                <a:solidFill>
                  <a:schemeClr val="tx1"/>
                </a:solidFill>
                <a:latin typeface="Garamond" panose="02020404030301010803" pitchFamily="18" charset="0"/>
              </a:defRPr>
            </a:lvl1pPr>
            <a:lvl2pPr marL="742950" indent="-285750">
              <a:spcBef>
                <a:spcPct val="20000"/>
              </a:spcBef>
              <a:buClr>
                <a:schemeClr val="tx1"/>
              </a:buClr>
              <a:buSzPct val="6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Garamond" panose="02020404030301010803" pitchFamily="18"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Garamond" panose="02020404030301010803" pitchFamily="18" charset="0"/>
              </a:defRPr>
            </a:lvl9pPr>
          </a:lstStyle>
          <a:p>
            <a:pPr eaLnBrk="1" hangingPunct="1">
              <a:spcBef>
                <a:spcPct val="0"/>
              </a:spcBef>
              <a:buClrTx/>
              <a:buSzTx/>
              <a:buFontTx/>
              <a:buNone/>
            </a:pPr>
            <a:r>
              <a:rPr lang="en-US" altLang="hu-HU" sz="5400">
                <a:solidFill>
                  <a:schemeClr val="tx2"/>
                </a:solidFill>
              </a:rPr>
              <a:t>Rolle’s Theorem</a:t>
            </a:r>
          </a:p>
        </p:txBody>
      </p:sp>
      <p:sp>
        <p:nvSpPr>
          <p:cNvPr id="3" name="Text Box 5"/>
          <p:cNvSpPr txBox="1">
            <a:spLocks noChangeArrowheads="1"/>
          </p:cNvSpPr>
          <p:nvPr/>
        </p:nvSpPr>
        <p:spPr bwMode="auto">
          <a:xfrm>
            <a:off x="443706" y="2243138"/>
            <a:ext cx="68961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110000"/>
              <a:buFont typeface="Wingdings" panose="05000000000000000000" pitchFamily="2" charset="2"/>
              <a:buBlip>
                <a:blip r:embed="rId2"/>
              </a:buBlip>
              <a:defRPr sz="3200">
                <a:solidFill>
                  <a:schemeClr val="tx1"/>
                </a:solidFill>
                <a:latin typeface="Garamond" panose="02020404030301010803" pitchFamily="18" charset="0"/>
              </a:defRPr>
            </a:lvl1pPr>
            <a:lvl2pPr marL="742950" indent="-285750">
              <a:spcBef>
                <a:spcPct val="20000"/>
              </a:spcBef>
              <a:buClr>
                <a:schemeClr val="tx1"/>
              </a:buClr>
              <a:buSzPct val="6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Garamond" panose="02020404030301010803" pitchFamily="18"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Garamond" panose="02020404030301010803" pitchFamily="18" charset="0"/>
              </a:defRPr>
            </a:lvl9pPr>
          </a:lstStyle>
          <a:p>
            <a:pPr eaLnBrk="1" hangingPunct="1">
              <a:spcBef>
                <a:spcPct val="0"/>
              </a:spcBef>
              <a:buClrTx/>
              <a:buSzTx/>
              <a:buFontTx/>
              <a:buNone/>
            </a:pPr>
            <a:r>
              <a:rPr lang="en-US" altLang="hu-HU" sz="2800" b="1" dirty="0"/>
              <a:t>Rolle's theorem is an important basic result about differentiable functions.  Like many basic results in the calculus it seems very obvious.  It just says that between any two points where the graph of the differentiable function </a:t>
            </a:r>
            <a:r>
              <a:rPr lang="en-US" altLang="hu-HU" sz="2800" b="1" i="1" dirty="0">
                <a:latin typeface="CG Times" pitchFamily="18" charset="0"/>
              </a:rPr>
              <a:t>f</a:t>
            </a:r>
            <a:r>
              <a:rPr lang="en-US" altLang="hu-HU" sz="2800" b="1" dirty="0"/>
              <a:t> (</a:t>
            </a:r>
            <a:r>
              <a:rPr lang="en-US" altLang="hu-HU" sz="2800" b="1" i="1" dirty="0">
                <a:latin typeface="CG Times" pitchFamily="18" charset="0"/>
              </a:rPr>
              <a:t>x</a:t>
            </a:r>
            <a:r>
              <a:rPr lang="en-US" altLang="hu-HU" sz="2800" b="1" dirty="0"/>
              <a:t>) cuts the horizontal line there must be a point where </a:t>
            </a:r>
            <a:r>
              <a:rPr lang="en-US" altLang="hu-HU" sz="2800" b="1" i="1" dirty="0">
                <a:latin typeface="CG Times" pitchFamily="18" charset="0"/>
              </a:rPr>
              <a:t>f</a:t>
            </a:r>
            <a:r>
              <a:rPr lang="en-US" altLang="hu-HU" sz="2800" b="1" i="1" dirty="0"/>
              <a:t> '</a:t>
            </a:r>
            <a:r>
              <a:rPr lang="en-US" altLang="hu-HU" sz="2800" b="1" dirty="0"/>
              <a:t>(</a:t>
            </a:r>
            <a:r>
              <a:rPr lang="en-US" altLang="hu-HU" sz="2800" b="1" i="1" dirty="0">
                <a:latin typeface="CG Times" pitchFamily="18" charset="0"/>
              </a:rPr>
              <a:t>x</a:t>
            </a:r>
            <a:r>
              <a:rPr lang="en-US" altLang="hu-HU" sz="2800" b="1" dirty="0"/>
              <a:t>) = 0. The following picture illustrates the theorem. </a:t>
            </a:r>
          </a:p>
        </p:txBody>
      </p:sp>
      <p:sp>
        <p:nvSpPr>
          <p:cNvPr id="4" name="Rectangle 8"/>
          <p:cNvSpPr>
            <a:spLocks noChangeArrowheads="1"/>
          </p:cNvSpPr>
          <p:nvPr/>
        </p:nvSpPr>
        <p:spPr bwMode="auto">
          <a:xfrm>
            <a:off x="0" y="27860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hlink"/>
              </a:buClr>
              <a:buSzPct val="110000"/>
              <a:buFont typeface="Wingdings" panose="05000000000000000000" pitchFamily="2" charset="2"/>
              <a:buBlip>
                <a:blip r:embed="rId2"/>
              </a:buBlip>
              <a:defRPr sz="3200">
                <a:solidFill>
                  <a:schemeClr val="tx1"/>
                </a:solidFill>
                <a:latin typeface="Garamond" panose="02020404030301010803" pitchFamily="18" charset="0"/>
              </a:defRPr>
            </a:lvl1pPr>
            <a:lvl2pPr marL="742950" indent="-285750">
              <a:spcBef>
                <a:spcPct val="20000"/>
              </a:spcBef>
              <a:buClr>
                <a:schemeClr val="tx1"/>
              </a:buClr>
              <a:buSzPct val="6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Garamond" panose="02020404030301010803" pitchFamily="18"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Garamond" panose="02020404030301010803" pitchFamily="18" charset="0"/>
              </a:defRPr>
            </a:lvl9pPr>
          </a:lstStyle>
          <a:p>
            <a:pPr eaLnBrk="1" hangingPunct="1">
              <a:spcBef>
                <a:spcPct val="0"/>
              </a:spcBef>
              <a:buClrTx/>
              <a:buSzTx/>
              <a:buFontTx/>
              <a:buNone/>
            </a:pPr>
            <a:endParaRPr lang="hu-HU" altLang="hu-HU" sz="2400"/>
          </a:p>
        </p:txBody>
      </p:sp>
      <p:pic>
        <p:nvPicPr>
          <p:cNvPr id="5" name="Picture 21" descr="085gif085085_085"/>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3512" y="809625"/>
            <a:ext cx="3270250" cy="5715000"/>
          </a:xfrm>
          <a:prstGeom prst="rect">
            <a:avLst/>
          </a:prstGeom>
          <a:noFill/>
          <a:ln w="12699">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399891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571500" y="874713"/>
            <a:ext cx="8572500" cy="5865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indent="3175" algn="l" rtl="0" eaLnBrk="0" fontAlgn="base" hangingPunct="0">
              <a:lnSpc>
                <a:spcPct val="130000"/>
              </a:lnSpc>
              <a:spcBef>
                <a:spcPct val="20000"/>
              </a:spcBef>
              <a:spcAft>
                <a:spcPct val="0"/>
              </a:spcAft>
              <a:defRPr sz="3200" kern="1200">
                <a:solidFill>
                  <a:srgbClr val="800000"/>
                </a:solidFill>
                <a:latin typeface="+mn-lt"/>
                <a:ea typeface="+mn-ea"/>
                <a:cs typeface="+mn-cs"/>
              </a:defRPr>
            </a:lvl1pPr>
            <a:lvl2pPr marL="741363" indent="-284163" algn="l" rtl="0" eaLnBrk="0" fontAlgn="base" hangingPunct="0">
              <a:spcBef>
                <a:spcPct val="20000"/>
              </a:spcBef>
              <a:spcAft>
                <a:spcPct val="0"/>
              </a:spcAft>
              <a:buFont typeface="Wingdings" panose="05000000000000000000" pitchFamily="2" charset="2"/>
              <a:buChar char="§"/>
              <a:defRPr sz="2800" kern="1200">
                <a:solidFill>
                  <a:srgbClr val="AC4600"/>
                </a:solidFill>
                <a:latin typeface="+mn-lt"/>
                <a:ea typeface="+mn-ea"/>
                <a:cs typeface="+mn-cs"/>
              </a:defRPr>
            </a:lvl2pPr>
            <a:lvl3pPr marL="1431925" indent="-228600" algn="l" rtl="0" eaLnBrk="0" fontAlgn="base" hangingPunct="0">
              <a:spcBef>
                <a:spcPct val="20000"/>
              </a:spcBef>
              <a:spcAft>
                <a:spcPct val="0"/>
              </a:spcAft>
              <a:defRPr sz="2800" kern="1200">
                <a:solidFill>
                  <a:srgbClr val="AC4600"/>
                </a:solidFill>
                <a:latin typeface="+mn-lt"/>
                <a:ea typeface="+mn-ea"/>
                <a:cs typeface="+mn-cs"/>
              </a:defRPr>
            </a:lvl3pPr>
            <a:lvl4pPr marL="1774825"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117725"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3175" algn="l" defTabSz="914400" rtl="0" eaLnBrk="1" fontAlgn="base" latinLnBrk="0" hangingPunct="1">
              <a:lnSpc>
                <a:spcPct val="130000"/>
              </a:lnSpc>
              <a:spcBef>
                <a:spcPct val="20000"/>
              </a:spcBef>
              <a:spcAft>
                <a:spcPct val="0"/>
              </a:spcAft>
              <a:buClrTx/>
              <a:buSzTx/>
              <a:buFontTx/>
              <a:buNone/>
              <a:tabLst/>
              <a:defRPr/>
            </a:pPr>
            <a:r>
              <a:rPr kumimoji="0" lang="en-US" altLang="hu-HU" sz="3200" b="0" i="0" u="none" strike="noStrike" kern="1200" cap="none" spc="0" normalizeH="0" baseline="0" noProof="0" smtClean="0">
                <a:ln>
                  <a:noFill/>
                </a:ln>
                <a:solidFill>
                  <a:srgbClr val="800000"/>
                </a:solidFill>
                <a:effectLst/>
                <a:uLnTx/>
                <a:uFillTx/>
                <a:latin typeface="Arial"/>
                <a:ea typeface="+mn-ea"/>
                <a:cs typeface="+mn-cs"/>
              </a:rPr>
              <a:t>Suppose, for the sake of definiteness, that </a:t>
            </a:r>
            <a:r>
              <a:rPr kumimoji="0" lang="en-US" altLang="hu-HU" sz="3200" b="0" i="1" u="none" strike="noStrike" kern="1200" cap="none" spc="0" normalizeH="0" baseline="0" noProof="0" smtClean="0">
                <a:ln>
                  <a:noFill/>
                </a:ln>
                <a:solidFill>
                  <a:srgbClr val="800000"/>
                </a:solidFill>
                <a:effectLst/>
                <a:uLnTx/>
                <a:uFillTx/>
                <a:latin typeface="Arial"/>
                <a:ea typeface="+mn-ea"/>
                <a:cs typeface="+mn-cs"/>
              </a:rPr>
              <a:t>f</a:t>
            </a:r>
            <a:r>
              <a:rPr kumimoji="0" lang="en-US" altLang="hu-HU" sz="3200" b="0" i="0" u="none" strike="noStrike" kern="1200" cap="none" spc="0" normalizeH="0" baseline="0" noProof="0" smtClean="0">
                <a:ln>
                  <a:noFill/>
                </a:ln>
                <a:solidFill>
                  <a:srgbClr val="800000"/>
                </a:solidFill>
                <a:effectLst/>
                <a:uLnTx/>
                <a:uFillTx/>
                <a:latin typeface="Arial"/>
                <a:ea typeface="+mn-ea"/>
                <a:cs typeface="+mn-cs"/>
              </a:rPr>
              <a:t> has a local maximum at </a:t>
            </a:r>
            <a:r>
              <a:rPr kumimoji="0" lang="en-US" altLang="hu-HU" sz="3200" b="0" i="1" u="none" strike="noStrike" kern="1200" cap="none" spc="0" normalizeH="0" baseline="0" noProof="0" smtClean="0">
                <a:ln>
                  <a:noFill/>
                </a:ln>
                <a:solidFill>
                  <a:srgbClr val="800000"/>
                </a:solidFill>
                <a:effectLst/>
                <a:uLnTx/>
                <a:uFillTx/>
                <a:latin typeface="Arial"/>
                <a:ea typeface="+mn-ea"/>
                <a:cs typeface="+mn-cs"/>
              </a:rPr>
              <a:t>c</a:t>
            </a:r>
            <a:r>
              <a:rPr kumimoji="0" lang="en-US" altLang="hu-HU" sz="3200" b="0" i="0" u="none" strike="noStrike" kern="1200" cap="none" spc="0" normalizeH="0" baseline="0" noProof="0" smtClean="0">
                <a:ln>
                  <a:noFill/>
                </a:ln>
                <a:solidFill>
                  <a:srgbClr val="800000"/>
                </a:solidFill>
                <a:effectLst/>
                <a:uLnTx/>
                <a:uFillTx/>
                <a:latin typeface="Arial"/>
                <a:ea typeface="+mn-ea"/>
                <a:cs typeface="+mn-cs"/>
              </a:rPr>
              <a:t>. </a:t>
            </a:r>
          </a:p>
          <a:p>
            <a:pPr marL="0" marR="0" lvl="0" indent="3175" algn="l" defTabSz="914400" rtl="0" eaLnBrk="1" fontAlgn="base" latinLnBrk="0" hangingPunct="1">
              <a:lnSpc>
                <a:spcPct val="130000"/>
              </a:lnSpc>
              <a:spcBef>
                <a:spcPct val="20000"/>
              </a:spcBef>
              <a:spcAft>
                <a:spcPct val="0"/>
              </a:spcAft>
              <a:buClrTx/>
              <a:buSzTx/>
              <a:buFontTx/>
              <a:buNone/>
              <a:tabLst/>
              <a:defRPr/>
            </a:pPr>
            <a:endParaRPr kumimoji="0" lang="en-US" altLang="hu-HU" sz="3200" b="0" i="0" u="none" strike="noStrike" kern="1200" cap="none" spc="0" normalizeH="0" baseline="0" noProof="0" smtClean="0">
              <a:ln>
                <a:noFill/>
              </a:ln>
              <a:solidFill>
                <a:srgbClr val="800000"/>
              </a:solidFill>
              <a:effectLst/>
              <a:uLnTx/>
              <a:uFillTx/>
              <a:latin typeface="Arial"/>
              <a:ea typeface="+mn-ea"/>
              <a:cs typeface="+mn-cs"/>
            </a:endParaRPr>
          </a:p>
          <a:p>
            <a:pPr marL="0" marR="0" lvl="0" indent="3175" algn="l" defTabSz="914400" rtl="0" eaLnBrk="1" fontAlgn="base" latinLnBrk="0" hangingPunct="1">
              <a:lnSpc>
                <a:spcPct val="130000"/>
              </a:lnSpc>
              <a:spcBef>
                <a:spcPct val="20000"/>
              </a:spcBef>
              <a:spcAft>
                <a:spcPct val="0"/>
              </a:spcAft>
              <a:buClrTx/>
              <a:buSzTx/>
              <a:buFontTx/>
              <a:buNone/>
              <a:tabLst/>
              <a:defRPr/>
            </a:pPr>
            <a:r>
              <a:rPr kumimoji="0" lang="en-US" altLang="hu-HU" sz="3200" b="0" i="0" u="none" strike="noStrike" kern="1200" cap="none" spc="0" normalizeH="0" baseline="0" noProof="0" smtClean="0">
                <a:ln>
                  <a:noFill/>
                </a:ln>
                <a:solidFill>
                  <a:srgbClr val="800000"/>
                </a:solidFill>
                <a:effectLst/>
                <a:uLnTx/>
                <a:uFillTx/>
                <a:latin typeface="Arial"/>
                <a:ea typeface="+mn-ea"/>
                <a:cs typeface="+mn-cs"/>
              </a:rPr>
              <a:t>Then, according to Definition 2, </a:t>
            </a:r>
            <a:r>
              <a:rPr kumimoji="0" lang="en-US" altLang="hu-HU" sz="3200" b="0" i="1" u="none" strike="noStrike" kern="1200" cap="none" spc="0" normalizeH="0" baseline="0" noProof="0" smtClean="0">
                <a:ln>
                  <a:noFill/>
                </a:ln>
                <a:solidFill>
                  <a:srgbClr val="800000"/>
                </a:solidFill>
                <a:effectLst/>
                <a:uLnTx/>
                <a:uFillTx/>
                <a:latin typeface="Arial"/>
                <a:ea typeface="+mn-ea"/>
                <a:cs typeface="+mn-cs"/>
              </a:rPr>
              <a:t>f</a:t>
            </a:r>
            <a:r>
              <a:rPr kumimoji="0" lang="en-US" altLang="hu-HU" sz="3200" b="0" i="0" u="none" strike="noStrike" kern="1200" cap="none" spc="0" normalizeH="0" baseline="0" noProof="0" smtClean="0">
                <a:ln>
                  <a:noFill/>
                </a:ln>
                <a:solidFill>
                  <a:srgbClr val="800000"/>
                </a:solidFill>
                <a:effectLst/>
                <a:uLnTx/>
                <a:uFillTx/>
                <a:latin typeface="Arial"/>
                <a:ea typeface="+mn-ea"/>
                <a:cs typeface="+mn-cs"/>
              </a:rPr>
              <a:t>(</a:t>
            </a:r>
            <a:r>
              <a:rPr kumimoji="0" lang="en-US" altLang="hu-HU" sz="3200" b="0" i="1" u="none" strike="noStrike" kern="1200" cap="none" spc="0" normalizeH="0" baseline="0" noProof="0" smtClean="0">
                <a:ln>
                  <a:noFill/>
                </a:ln>
                <a:solidFill>
                  <a:srgbClr val="800000"/>
                </a:solidFill>
                <a:effectLst/>
                <a:uLnTx/>
                <a:uFillTx/>
                <a:latin typeface="Arial"/>
                <a:ea typeface="+mn-ea"/>
                <a:cs typeface="+mn-cs"/>
              </a:rPr>
              <a:t>c</a:t>
            </a:r>
            <a:r>
              <a:rPr kumimoji="0" lang="en-US" altLang="hu-HU" sz="3200" b="0" i="0" u="none" strike="noStrike" kern="1200" cap="none" spc="0" normalizeH="0" baseline="0" noProof="0" smtClean="0">
                <a:ln>
                  <a:noFill/>
                </a:ln>
                <a:solidFill>
                  <a:srgbClr val="800000"/>
                </a:solidFill>
                <a:effectLst/>
                <a:uLnTx/>
                <a:uFillTx/>
                <a:latin typeface="Arial"/>
                <a:ea typeface="+mn-ea"/>
                <a:cs typeface="+mn-cs"/>
              </a:rPr>
              <a:t>) </a:t>
            </a:r>
            <a:r>
              <a:rPr kumimoji="0" lang="en-US" altLang="hu-HU" sz="3200" b="0" i="0" u="none" strike="noStrike" kern="1200" cap="none" spc="0" normalizeH="0" baseline="0" noProof="0" smtClean="0">
                <a:ln>
                  <a:noFill/>
                </a:ln>
                <a:solidFill>
                  <a:srgbClr val="800000"/>
                </a:solidFill>
                <a:effectLst/>
                <a:uLnTx/>
                <a:uFillTx/>
                <a:latin typeface="Arial"/>
                <a:ea typeface="+mn-ea"/>
                <a:cs typeface="Arial" panose="020B0604020202020204" pitchFamily="34" charset="0"/>
              </a:rPr>
              <a:t>≥ </a:t>
            </a:r>
            <a:r>
              <a:rPr kumimoji="0" lang="en-US" altLang="hu-HU" sz="3200" b="0" i="1" u="none" strike="noStrike" kern="1200" cap="none" spc="0" normalizeH="0" baseline="0" noProof="0" smtClean="0">
                <a:ln>
                  <a:noFill/>
                </a:ln>
                <a:solidFill>
                  <a:srgbClr val="800000"/>
                </a:solidFill>
                <a:effectLst/>
                <a:uLnTx/>
                <a:uFillTx/>
                <a:latin typeface="Arial"/>
                <a:ea typeface="+mn-ea"/>
                <a:cs typeface="Arial" panose="020B0604020202020204" pitchFamily="34" charset="0"/>
              </a:rPr>
              <a:t>f</a:t>
            </a:r>
            <a:r>
              <a:rPr kumimoji="0" lang="en-US" altLang="hu-HU" sz="3200" b="0" i="0" u="none" strike="noStrike" kern="1200" cap="none" spc="0" normalizeH="0" baseline="0" noProof="0" smtClean="0">
                <a:ln>
                  <a:noFill/>
                </a:ln>
                <a:solidFill>
                  <a:srgbClr val="800000"/>
                </a:solidFill>
                <a:effectLst/>
                <a:uLnTx/>
                <a:uFillTx/>
                <a:latin typeface="Arial"/>
                <a:ea typeface="+mn-ea"/>
                <a:cs typeface="Arial" panose="020B0604020202020204" pitchFamily="34" charset="0"/>
              </a:rPr>
              <a:t>(</a:t>
            </a:r>
            <a:r>
              <a:rPr kumimoji="0" lang="en-US" altLang="hu-HU" sz="3200" b="0" i="1" u="none" strike="noStrike" kern="1200" cap="none" spc="0" normalizeH="0" baseline="0" noProof="0" smtClean="0">
                <a:ln>
                  <a:noFill/>
                </a:ln>
                <a:solidFill>
                  <a:srgbClr val="800000"/>
                </a:solidFill>
                <a:effectLst/>
                <a:uLnTx/>
                <a:uFillTx/>
                <a:latin typeface="Arial"/>
                <a:ea typeface="+mn-ea"/>
                <a:cs typeface="Arial" panose="020B0604020202020204" pitchFamily="34" charset="0"/>
              </a:rPr>
              <a:t>x</a:t>
            </a:r>
            <a:r>
              <a:rPr kumimoji="0" lang="en-US" altLang="hu-HU" sz="3200" b="0" i="0" u="none" strike="noStrike" kern="1200" cap="none" spc="0" normalizeH="0" baseline="0" noProof="0" smtClean="0">
                <a:ln>
                  <a:noFill/>
                </a:ln>
                <a:solidFill>
                  <a:srgbClr val="800000"/>
                </a:solidFill>
                <a:effectLst/>
                <a:uLnTx/>
                <a:uFillTx/>
                <a:latin typeface="Arial"/>
                <a:ea typeface="+mn-ea"/>
                <a:cs typeface="Arial" panose="020B0604020202020204" pitchFamily="34" charset="0"/>
              </a:rPr>
              <a:t>) </a:t>
            </a:r>
            <a:br>
              <a:rPr kumimoji="0" lang="en-US" altLang="hu-HU" sz="3200" b="0" i="0" u="none" strike="noStrike" kern="1200" cap="none" spc="0" normalizeH="0" baseline="0" noProof="0" smtClean="0">
                <a:ln>
                  <a:noFill/>
                </a:ln>
                <a:solidFill>
                  <a:srgbClr val="800000"/>
                </a:solidFill>
                <a:effectLst/>
                <a:uLnTx/>
                <a:uFillTx/>
                <a:latin typeface="Arial"/>
                <a:ea typeface="+mn-ea"/>
                <a:cs typeface="Arial" panose="020B0604020202020204" pitchFamily="34" charset="0"/>
              </a:rPr>
            </a:br>
            <a:r>
              <a:rPr kumimoji="0" lang="en-US" altLang="hu-HU" sz="3200" b="0" i="0" u="none" strike="noStrike" kern="1200" cap="none" spc="0" normalizeH="0" baseline="0" noProof="0" smtClean="0">
                <a:ln>
                  <a:noFill/>
                </a:ln>
                <a:solidFill>
                  <a:srgbClr val="800000"/>
                </a:solidFill>
                <a:effectLst/>
                <a:uLnTx/>
                <a:uFillTx/>
                <a:latin typeface="Arial"/>
                <a:ea typeface="+mn-ea"/>
                <a:cs typeface="+mn-cs"/>
              </a:rPr>
              <a:t>if </a:t>
            </a:r>
            <a:r>
              <a:rPr kumimoji="0" lang="en-US" altLang="hu-HU" sz="3200" b="0" i="1" u="none" strike="noStrike" kern="1200" cap="none" spc="0" normalizeH="0" baseline="0" noProof="0" smtClean="0">
                <a:ln>
                  <a:noFill/>
                </a:ln>
                <a:solidFill>
                  <a:srgbClr val="800000"/>
                </a:solidFill>
                <a:effectLst/>
                <a:uLnTx/>
                <a:uFillTx/>
                <a:latin typeface="Arial"/>
                <a:ea typeface="+mn-ea"/>
                <a:cs typeface="+mn-cs"/>
              </a:rPr>
              <a:t>x</a:t>
            </a:r>
            <a:r>
              <a:rPr kumimoji="0" lang="en-US" altLang="hu-HU" sz="3200" b="0" i="0" u="none" strike="noStrike" kern="1200" cap="none" spc="0" normalizeH="0" baseline="0" noProof="0" smtClean="0">
                <a:ln>
                  <a:noFill/>
                </a:ln>
                <a:solidFill>
                  <a:srgbClr val="800000"/>
                </a:solidFill>
                <a:effectLst/>
                <a:uLnTx/>
                <a:uFillTx/>
                <a:latin typeface="Arial"/>
                <a:ea typeface="+mn-ea"/>
                <a:cs typeface="+mn-cs"/>
              </a:rPr>
              <a:t> is sufficiently close to </a:t>
            </a:r>
            <a:r>
              <a:rPr kumimoji="0" lang="en-US" altLang="hu-HU" sz="3200" b="0" i="1" u="none" strike="noStrike" kern="1200" cap="none" spc="0" normalizeH="0" baseline="0" noProof="0" smtClean="0">
                <a:ln>
                  <a:noFill/>
                </a:ln>
                <a:solidFill>
                  <a:srgbClr val="800000"/>
                </a:solidFill>
                <a:effectLst/>
                <a:uLnTx/>
                <a:uFillTx/>
                <a:latin typeface="Arial"/>
                <a:ea typeface="+mn-ea"/>
                <a:cs typeface="+mn-cs"/>
              </a:rPr>
              <a:t>c</a:t>
            </a:r>
            <a:r>
              <a:rPr kumimoji="0" lang="en-US" altLang="hu-HU" sz="3200" b="0" i="0" u="none" strike="noStrike" kern="1200" cap="none" spc="0" normalizeH="0" baseline="0" noProof="0" smtClean="0">
                <a:ln>
                  <a:noFill/>
                </a:ln>
                <a:solidFill>
                  <a:srgbClr val="800000"/>
                </a:solidFill>
                <a:effectLst/>
                <a:uLnTx/>
                <a:uFillTx/>
                <a:latin typeface="Arial"/>
                <a:ea typeface="+mn-ea"/>
                <a:cs typeface="+mn-cs"/>
              </a:rPr>
              <a:t>.</a:t>
            </a:r>
          </a:p>
        </p:txBody>
      </p:sp>
      <p:sp>
        <p:nvSpPr>
          <p:cNvPr id="3" name="Text Box 4"/>
          <p:cNvSpPr txBox="1">
            <a:spLocks noChangeArrowheads="1"/>
          </p:cNvSpPr>
          <p:nvPr/>
        </p:nvSpPr>
        <p:spPr bwMode="auto">
          <a:xfrm>
            <a:off x="5867400" y="457200"/>
            <a:ext cx="281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hu-HU" sz="2400" b="1" i="0" u="none" strike="noStrike" kern="0" cap="none" spc="0" normalizeH="0" baseline="0" noProof="0" smtClean="0">
                <a:ln>
                  <a:noFill/>
                </a:ln>
                <a:solidFill>
                  <a:srgbClr val="800000"/>
                </a:solidFill>
                <a:effectLst/>
                <a:uLnTx/>
                <a:uFillTx/>
                <a:latin typeface="Arial" panose="020B0604020202020204" pitchFamily="34" charset="0"/>
              </a:rPr>
              <a:t>Proof</a:t>
            </a:r>
          </a:p>
        </p:txBody>
      </p:sp>
      <p:sp>
        <p:nvSpPr>
          <p:cNvPr id="4" name="Rectangle 6"/>
          <p:cNvSpPr txBox="1">
            <a:spLocks noChangeArrowheads="1"/>
          </p:cNvSpPr>
          <p:nvPr/>
        </p:nvSpPr>
        <p:spPr bwMode="auto">
          <a:xfrm>
            <a:off x="609600" y="371475"/>
            <a:ext cx="5791200"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E45C00"/>
                </a:solidFill>
                <a:latin typeface="+mj-lt"/>
                <a:ea typeface="+mj-ea"/>
                <a:cs typeface="+mj-cs"/>
              </a:defRPr>
            </a:lvl1pPr>
            <a:lvl2pPr algn="l" rtl="0" eaLnBrk="0" fontAlgn="base" hangingPunct="0">
              <a:spcBef>
                <a:spcPct val="0"/>
              </a:spcBef>
              <a:spcAft>
                <a:spcPct val="0"/>
              </a:spcAft>
              <a:defRPr sz="2400" b="1">
                <a:solidFill>
                  <a:srgbClr val="E45C00"/>
                </a:solidFill>
                <a:latin typeface="Arial" panose="020B0604020202020204" pitchFamily="34" charset="0"/>
              </a:defRPr>
            </a:lvl2pPr>
            <a:lvl3pPr algn="l" rtl="0" eaLnBrk="0" fontAlgn="base" hangingPunct="0">
              <a:spcBef>
                <a:spcPct val="0"/>
              </a:spcBef>
              <a:spcAft>
                <a:spcPct val="0"/>
              </a:spcAft>
              <a:defRPr sz="2400" b="1">
                <a:solidFill>
                  <a:srgbClr val="E45C00"/>
                </a:solidFill>
                <a:latin typeface="Arial" panose="020B0604020202020204" pitchFamily="34" charset="0"/>
              </a:defRPr>
            </a:lvl3pPr>
            <a:lvl4pPr algn="l" rtl="0" eaLnBrk="0" fontAlgn="base" hangingPunct="0">
              <a:spcBef>
                <a:spcPct val="0"/>
              </a:spcBef>
              <a:spcAft>
                <a:spcPct val="0"/>
              </a:spcAft>
              <a:defRPr sz="2400" b="1">
                <a:solidFill>
                  <a:srgbClr val="E45C00"/>
                </a:solidFill>
                <a:latin typeface="Arial" panose="020B0604020202020204" pitchFamily="34" charset="0"/>
              </a:defRPr>
            </a:lvl4pPr>
            <a:lvl5pPr algn="l" rtl="0" eaLnBrk="0" fontAlgn="base" hangingPunct="0">
              <a:spcBef>
                <a:spcPct val="0"/>
              </a:spcBef>
              <a:spcAft>
                <a:spcPct val="0"/>
              </a:spcAft>
              <a:defRPr sz="2400" b="1">
                <a:solidFill>
                  <a:srgbClr val="E45C00"/>
                </a:solidFill>
                <a:latin typeface="Arial" panose="020B0604020202020204" pitchFamily="34" charset="0"/>
              </a:defRPr>
            </a:lvl5pPr>
            <a:lvl6pPr marL="457200" algn="l" rtl="0" fontAlgn="base">
              <a:spcBef>
                <a:spcPct val="0"/>
              </a:spcBef>
              <a:spcAft>
                <a:spcPct val="0"/>
              </a:spcAft>
              <a:defRPr sz="2400" b="1">
                <a:solidFill>
                  <a:srgbClr val="E45C00"/>
                </a:solidFill>
                <a:latin typeface="Arial" panose="020B0604020202020204" pitchFamily="34" charset="0"/>
              </a:defRPr>
            </a:lvl6pPr>
            <a:lvl7pPr marL="914400" algn="l" rtl="0" fontAlgn="base">
              <a:spcBef>
                <a:spcPct val="0"/>
              </a:spcBef>
              <a:spcAft>
                <a:spcPct val="0"/>
              </a:spcAft>
              <a:defRPr sz="2400" b="1">
                <a:solidFill>
                  <a:srgbClr val="E45C00"/>
                </a:solidFill>
                <a:latin typeface="Arial" panose="020B0604020202020204" pitchFamily="34" charset="0"/>
              </a:defRPr>
            </a:lvl7pPr>
            <a:lvl8pPr marL="1371600" algn="l" rtl="0" fontAlgn="base">
              <a:spcBef>
                <a:spcPct val="0"/>
              </a:spcBef>
              <a:spcAft>
                <a:spcPct val="0"/>
              </a:spcAft>
              <a:defRPr sz="2400" b="1">
                <a:solidFill>
                  <a:srgbClr val="E45C00"/>
                </a:solidFill>
                <a:latin typeface="Arial" panose="020B0604020202020204" pitchFamily="34" charset="0"/>
              </a:defRPr>
            </a:lvl8pPr>
            <a:lvl9pPr marL="1828800" algn="l" rtl="0" fontAlgn="base">
              <a:spcBef>
                <a:spcPct val="0"/>
              </a:spcBef>
              <a:spcAft>
                <a:spcPct val="0"/>
              </a:spcAft>
              <a:defRPr sz="2400" b="1">
                <a:solidFill>
                  <a:srgbClr val="E45C00"/>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hu-HU" sz="2400" b="1" i="0" u="none" strike="noStrike" kern="1200" cap="none" spc="0" normalizeH="0" baseline="0" noProof="0" smtClean="0">
                <a:ln>
                  <a:noFill/>
                </a:ln>
                <a:solidFill>
                  <a:srgbClr val="E45C00"/>
                </a:solidFill>
                <a:effectLst/>
                <a:uLnTx/>
                <a:uFillTx/>
                <a:latin typeface="Arial"/>
                <a:ea typeface="+mj-ea"/>
                <a:cs typeface="+mj-cs"/>
              </a:rPr>
              <a:t>FERMAT’S THEOREM</a:t>
            </a:r>
          </a:p>
        </p:txBody>
      </p:sp>
    </p:spTree>
    <p:extLst>
      <p:ext uri="{BB962C8B-B14F-4D97-AF65-F5344CB8AC3E}">
        <p14:creationId xmlns:p14="http://schemas.microsoft.com/office/powerpoint/2010/main" val="316812854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585788" y="874713"/>
            <a:ext cx="8572500" cy="5865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indent="3175" algn="l" rtl="0" eaLnBrk="0" fontAlgn="base" hangingPunct="0">
              <a:lnSpc>
                <a:spcPct val="130000"/>
              </a:lnSpc>
              <a:spcBef>
                <a:spcPct val="20000"/>
              </a:spcBef>
              <a:spcAft>
                <a:spcPct val="0"/>
              </a:spcAft>
              <a:defRPr sz="3200" kern="1200">
                <a:solidFill>
                  <a:srgbClr val="800000"/>
                </a:solidFill>
                <a:latin typeface="+mn-lt"/>
                <a:ea typeface="+mn-ea"/>
                <a:cs typeface="+mn-cs"/>
              </a:defRPr>
            </a:lvl1pPr>
            <a:lvl2pPr marL="741363" indent="-284163" algn="l" rtl="0" eaLnBrk="0" fontAlgn="base" hangingPunct="0">
              <a:spcBef>
                <a:spcPct val="20000"/>
              </a:spcBef>
              <a:spcAft>
                <a:spcPct val="0"/>
              </a:spcAft>
              <a:buFont typeface="Wingdings" panose="05000000000000000000" pitchFamily="2" charset="2"/>
              <a:buChar char="§"/>
              <a:defRPr sz="2800" kern="1200">
                <a:solidFill>
                  <a:srgbClr val="AC4600"/>
                </a:solidFill>
                <a:latin typeface="+mn-lt"/>
                <a:ea typeface="+mn-ea"/>
                <a:cs typeface="+mn-cs"/>
              </a:defRPr>
            </a:lvl2pPr>
            <a:lvl3pPr marL="1431925" indent="-228600" algn="l" rtl="0" eaLnBrk="0" fontAlgn="base" hangingPunct="0">
              <a:spcBef>
                <a:spcPct val="20000"/>
              </a:spcBef>
              <a:spcAft>
                <a:spcPct val="0"/>
              </a:spcAft>
              <a:defRPr sz="2800" kern="1200">
                <a:solidFill>
                  <a:srgbClr val="AC4600"/>
                </a:solidFill>
                <a:latin typeface="+mn-lt"/>
                <a:ea typeface="+mn-ea"/>
                <a:cs typeface="+mn-cs"/>
              </a:defRPr>
            </a:lvl3pPr>
            <a:lvl4pPr marL="1774825"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117725"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3175" algn="l" defTabSz="914400" rtl="0" eaLnBrk="1" fontAlgn="base" latinLnBrk="0" hangingPunct="1">
              <a:lnSpc>
                <a:spcPct val="130000"/>
              </a:lnSpc>
              <a:spcBef>
                <a:spcPct val="20000"/>
              </a:spcBef>
              <a:spcAft>
                <a:spcPct val="0"/>
              </a:spcAft>
              <a:buClrTx/>
              <a:buSzTx/>
              <a:buFontTx/>
              <a:buNone/>
              <a:tabLst/>
              <a:defRPr/>
            </a:pPr>
            <a:r>
              <a:rPr kumimoji="0" lang="en-US" altLang="hu-HU" sz="3200" b="0" i="0" u="none" strike="noStrike" kern="1200" cap="none" spc="0" normalizeH="0" baseline="0" noProof="0" smtClean="0">
                <a:ln>
                  <a:noFill/>
                </a:ln>
                <a:solidFill>
                  <a:srgbClr val="800000"/>
                </a:solidFill>
                <a:effectLst/>
                <a:uLnTx/>
                <a:uFillTx/>
                <a:latin typeface="Arial"/>
                <a:ea typeface="+mn-ea"/>
                <a:cs typeface="+mn-cs"/>
              </a:rPr>
              <a:t>This implies that, if </a:t>
            </a:r>
            <a:r>
              <a:rPr kumimoji="0" lang="en-US" altLang="hu-HU" sz="3200" b="0" i="1" u="none" strike="noStrike" kern="1200" cap="none" spc="0" normalizeH="0" baseline="0" noProof="0" smtClean="0">
                <a:ln>
                  <a:noFill/>
                </a:ln>
                <a:solidFill>
                  <a:srgbClr val="800000"/>
                </a:solidFill>
                <a:effectLst/>
                <a:uLnTx/>
                <a:uFillTx/>
                <a:latin typeface="Arial"/>
                <a:ea typeface="+mn-ea"/>
                <a:cs typeface="+mn-cs"/>
              </a:rPr>
              <a:t>h</a:t>
            </a:r>
            <a:r>
              <a:rPr kumimoji="0" lang="en-US" altLang="hu-HU" sz="3200" b="0" i="0" u="none" strike="noStrike" kern="1200" cap="none" spc="0" normalizeH="0" baseline="0" noProof="0" smtClean="0">
                <a:ln>
                  <a:noFill/>
                </a:ln>
                <a:solidFill>
                  <a:srgbClr val="800000"/>
                </a:solidFill>
                <a:effectLst/>
                <a:uLnTx/>
                <a:uFillTx/>
                <a:latin typeface="Arial"/>
                <a:ea typeface="+mn-ea"/>
                <a:cs typeface="+mn-cs"/>
              </a:rPr>
              <a:t> is sufficiently close to 0, with </a:t>
            </a:r>
            <a:r>
              <a:rPr kumimoji="0" lang="en-US" altLang="hu-HU" sz="3200" b="0" i="1" u="none" strike="noStrike" kern="1200" cap="none" spc="0" normalizeH="0" baseline="0" noProof="0" smtClean="0">
                <a:ln>
                  <a:noFill/>
                </a:ln>
                <a:solidFill>
                  <a:srgbClr val="800000"/>
                </a:solidFill>
                <a:effectLst/>
                <a:uLnTx/>
                <a:uFillTx/>
                <a:latin typeface="Arial"/>
                <a:ea typeface="+mn-ea"/>
                <a:cs typeface="+mn-cs"/>
              </a:rPr>
              <a:t>h</a:t>
            </a:r>
            <a:r>
              <a:rPr kumimoji="0" lang="en-US" altLang="hu-HU" sz="3200" b="0" i="0" u="none" strike="noStrike" kern="1200" cap="none" spc="0" normalizeH="0" baseline="0" noProof="0" smtClean="0">
                <a:ln>
                  <a:noFill/>
                </a:ln>
                <a:solidFill>
                  <a:srgbClr val="800000"/>
                </a:solidFill>
                <a:effectLst/>
                <a:uLnTx/>
                <a:uFillTx/>
                <a:latin typeface="Arial"/>
                <a:ea typeface="+mn-ea"/>
                <a:cs typeface="+mn-cs"/>
              </a:rPr>
              <a:t> being positive or negative, then</a:t>
            </a:r>
          </a:p>
          <a:p>
            <a:pPr marL="0" marR="0" lvl="0" indent="3175" algn="ctr" defTabSz="914400" rtl="0" eaLnBrk="1" fontAlgn="base" latinLnBrk="0" hangingPunct="1">
              <a:lnSpc>
                <a:spcPct val="130000"/>
              </a:lnSpc>
              <a:spcBef>
                <a:spcPct val="20000"/>
              </a:spcBef>
              <a:spcAft>
                <a:spcPct val="0"/>
              </a:spcAft>
              <a:buClrTx/>
              <a:buSzTx/>
              <a:buFontTx/>
              <a:buNone/>
              <a:tabLst/>
              <a:defRPr/>
            </a:pPr>
            <a:r>
              <a:rPr kumimoji="0" lang="en-US" altLang="hu-HU" sz="3200" b="0" i="1" u="none" strike="noStrike" kern="1200" cap="none" spc="0" normalizeH="0" baseline="0" noProof="0" smtClean="0">
                <a:ln>
                  <a:noFill/>
                </a:ln>
                <a:solidFill>
                  <a:srgbClr val="800000"/>
                </a:solidFill>
                <a:effectLst/>
                <a:uLnTx/>
                <a:uFillTx/>
                <a:latin typeface="Arial"/>
                <a:ea typeface="+mn-ea"/>
                <a:cs typeface="+mn-cs"/>
              </a:rPr>
              <a:t>f</a:t>
            </a:r>
            <a:r>
              <a:rPr kumimoji="0" lang="en-US" altLang="hu-HU" sz="3200" b="0" i="0" u="none" strike="noStrike" kern="1200" cap="none" spc="0" normalizeH="0" baseline="0" noProof="0" smtClean="0">
                <a:ln>
                  <a:noFill/>
                </a:ln>
                <a:solidFill>
                  <a:srgbClr val="800000"/>
                </a:solidFill>
                <a:effectLst/>
                <a:uLnTx/>
                <a:uFillTx/>
                <a:latin typeface="Arial"/>
                <a:ea typeface="+mn-ea"/>
                <a:cs typeface="+mn-cs"/>
              </a:rPr>
              <a:t>(</a:t>
            </a:r>
            <a:r>
              <a:rPr kumimoji="0" lang="en-US" altLang="hu-HU" sz="3200" b="0" i="1" u="none" strike="noStrike" kern="1200" cap="none" spc="0" normalizeH="0" baseline="0" noProof="0" smtClean="0">
                <a:ln>
                  <a:noFill/>
                </a:ln>
                <a:solidFill>
                  <a:srgbClr val="800000"/>
                </a:solidFill>
                <a:effectLst/>
                <a:uLnTx/>
                <a:uFillTx/>
                <a:latin typeface="Arial"/>
                <a:ea typeface="+mn-ea"/>
                <a:cs typeface="+mn-cs"/>
              </a:rPr>
              <a:t>c</a:t>
            </a:r>
            <a:r>
              <a:rPr kumimoji="0" lang="en-US" altLang="hu-HU" sz="3200" b="0" i="0" u="none" strike="noStrike" kern="1200" cap="none" spc="0" normalizeH="0" baseline="0" noProof="0" smtClean="0">
                <a:ln>
                  <a:noFill/>
                </a:ln>
                <a:solidFill>
                  <a:srgbClr val="800000"/>
                </a:solidFill>
                <a:effectLst/>
                <a:uLnTx/>
                <a:uFillTx/>
                <a:latin typeface="Arial"/>
                <a:ea typeface="+mn-ea"/>
                <a:cs typeface="+mn-cs"/>
              </a:rPr>
              <a:t>) </a:t>
            </a:r>
            <a:r>
              <a:rPr kumimoji="0" lang="en-US" altLang="hu-HU" sz="3200" b="0" i="0" u="none" strike="noStrike" kern="1200" cap="none" spc="0" normalizeH="0" baseline="0" noProof="0" smtClean="0">
                <a:ln>
                  <a:noFill/>
                </a:ln>
                <a:solidFill>
                  <a:srgbClr val="800000"/>
                </a:solidFill>
                <a:effectLst/>
                <a:uLnTx/>
                <a:uFillTx/>
                <a:latin typeface="Arial"/>
                <a:ea typeface="+mn-ea"/>
                <a:cs typeface="Arial" panose="020B0604020202020204" pitchFamily="34" charset="0"/>
              </a:rPr>
              <a:t>≥ </a:t>
            </a:r>
            <a:r>
              <a:rPr kumimoji="0" lang="en-US" altLang="hu-HU" sz="3200" b="0" i="1" u="none" strike="noStrike" kern="1200" cap="none" spc="0" normalizeH="0" baseline="0" noProof="0" smtClean="0">
                <a:ln>
                  <a:noFill/>
                </a:ln>
                <a:solidFill>
                  <a:srgbClr val="800000"/>
                </a:solidFill>
                <a:effectLst/>
                <a:uLnTx/>
                <a:uFillTx/>
                <a:latin typeface="Arial"/>
                <a:ea typeface="+mn-ea"/>
                <a:cs typeface="Arial" panose="020B0604020202020204" pitchFamily="34" charset="0"/>
              </a:rPr>
              <a:t>f</a:t>
            </a:r>
            <a:r>
              <a:rPr kumimoji="0" lang="en-US" altLang="hu-HU" sz="3200" b="0" i="0" u="none" strike="noStrike" kern="1200" cap="none" spc="0" normalizeH="0" baseline="0" noProof="0" smtClean="0">
                <a:ln>
                  <a:noFill/>
                </a:ln>
                <a:solidFill>
                  <a:srgbClr val="800000"/>
                </a:solidFill>
                <a:effectLst/>
                <a:uLnTx/>
                <a:uFillTx/>
                <a:latin typeface="Arial"/>
                <a:ea typeface="+mn-ea"/>
                <a:cs typeface="Arial" panose="020B0604020202020204" pitchFamily="34" charset="0"/>
              </a:rPr>
              <a:t>(</a:t>
            </a:r>
            <a:r>
              <a:rPr kumimoji="0" lang="en-US" altLang="hu-HU" sz="3200" b="0" i="1" u="none" strike="noStrike" kern="1200" cap="none" spc="0" normalizeH="0" baseline="0" noProof="0" smtClean="0">
                <a:ln>
                  <a:noFill/>
                </a:ln>
                <a:solidFill>
                  <a:srgbClr val="800000"/>
                </a:solidFill>
                <a:effectLst/>
                <a:uLnTx/>
                <a:uFillTx/>
                <a:latin typeface="Arial"/>
                <a:ea typeface="+mn-ea"/>
                <a:cs typeface="Arial" panose="020B0604020202020204" pitchFamily="34" charset="0"/>
              </a:rPr>
              <a:t>c</a:t>
            </a:r>
            <a:r>
              <a:rPr kumimoji="0" lang="en-US" altLang="hu-HU" sz="3200" b="0" i="0" u="none" strike="noStrike" kern="1200" cap="none" spc="0" normalizeH="0" baseline="0" noProof="0" smtClean="0">
                <a:ln>
                  <a:noFill/>
                </a:ln>
                <a:solidFill>
                  <a:srgbClr val="800000"/>
                </a:solidFill>
                <a:effectLst/>
                <a:uLnTx/>
                <a:uFillTx/>
                <a:latin typeface="Arial"/>
                <a:ea typeface="+mn-ea"/>
                <a:cs typeface="Arial" panose="020B0604020202020204" pitchFamily="34" charset="0"/>
              </a:rPr>
              <a:t> + </a:t>
            </a:r>
            <a:r>
              <a:rPr kumimoji="0" lang="en-US" altLang="hu-HU" sz="3200" b="0" i="1" u="none" strike="noStrike" kern="1200" cap="none" spc="0" normalizeH="0" baseline="0" noProof="0" smtClean="0">
                <a:ln>
                  <a:noFill/>
                </a:ln>
                <a:solidFill>
                  <a:srgbClr val="800000"/>
                </a:solidFill>
                <a:effectLst/>
                <a:uLnTx/>
                <a:uFillTx/>
                <a:latin typeface="Arial"/>
                <a:ea typeface="+mn-ea"/>
                <a:cs typeface="Arial" panose="020B0604020202020204" pitchFamily="34" charset="0"/>
              </a:rPr>
              <a:t>h</a:t>
            </a:r>
            <a:r>
              <a:rPr kumimoji="0" lang="en-US" altLang="hu-HU" sz="3200" b="0" i="0" u="none" strike="noStrike" kern="1200" cap="none" spc="0" normalizeH="0" baseline="0" noProof="0" smtClean="0">
                <a:ln>
                  <a:noFill/>
                </a:ln>
                <a:solidFill>
                  <a:srgbClr val="800000"/>
                </a:solidFill>
                <a:effectLst/>
                <a:uLnTx/>
                <a:uFillTx/>
                <a:latin typeface="Arial"/>
                <a:ea typeface="+mn-ea"/>
                <a:cs typeface="Arial" panose="020B0604020202020204" pitchFamily="34" charset="0"/>
              </a:rPr>
              <a:t>)</a:t>
            </a:r>
          </a:p>
          <a:p>
            <a:pPr marL="0" marR="0" lvl="0" indent="3175" algn="l" defTabSz="914400" rtl="0" eaLnBrk="1" fontAlgn="base" latinLnBrk="0" hangingPunct="1">
              <a:lnSpc>
                <a:spcPct val="130000"/>
              </a:lnSpc>
              <a:spcBef>
                <a:spcPct val="20000"/>
              </a:spcBef>
              <a:spcAft>
                <a:spcPct val="0"/>
              </a:spcAft>
              <a:buClrTx/>
              <a:buSzTx/>
              <a:buFontTx/>
              <a:buNone/>
              <a:tabLst/>
              <a:defRPr/>
            </a:pPr>
            <a:r>
              <a:rPr kumimoji="0" lang="en-US" altLang="hu-HU" sz="3200" b="0" i="0" u="none" strike="noStrike" kern="1200" cap="none" spc="0" normalizeH="0" baseline="0" noProof="0" smtClean="0">
                <a:ln>
                  <a:noFill/>
                </a:ln>
                <a:solidFill>
                  <a:srgbClr val="800000"/>
                </a:solidFill>
                <a:effectLst/>
                <a:uLnTx/>
                <a:uFillTx/>
                <a:latin typeface="Arial"/>
                <a:ea typeface="+mn-ea"/>
                <a:cs typeface="+mn-cs"/>
              </a:rPr>
              <a:t>and therefore</a:t>
            </a:r>
          </a:p>
          <a:p>
            <a:pPr marL="0" marR="0" lvl="0" indent="3175" algn="ctr" defTabSz="914400" rtl="0" eaLnBrk="1" fontAlgn="base" latinLnBrk="0" hangingPunct="1">
              <a:lnSpc>
                <a:spcPct val="130000"/>
              </a:lnSpc>
              <a:spcBef>
                <a:spcPct val="20000"/>
              </a:spcBef>
              <a:spcAft>
                <a:spcPct val="0"/>
              </a:spcAft>
              <a:buClrTx/>
              <a:buSzTx/>
              <a:buFontTx/>
              <a:buNone/>
              <a:tabLst/>
              <a:defRPr/>
            </a:pPr>
            <a:r>
              <a:rPr kumimoji="0" lang="en-US" altLang="hu-HU" sz="3200" b="0" i="1" u="none" strike="noStrike" kern="1200" cap="none" spc="0" normalizeH="0" baseline="0" noProof="0" smtClean="0">
                <a:ln>
                  <a:noFill/>
                </a:ln>
                <a:solidFill>
                  <a:srgbClr val="800000"/>
                </a:solidFill>
                <a:effectLst/>
                <a:uLnTx/>
                <a:uFillTx/>
                <a:latin typeface="Arial"/>
                <a:ea typeface="+mn-ea"/>
                <a:cs typeface="+mn-cs"/>
              </a:rPr>
              <a:t>f</a:t>
            </a:r>
            <a:r>
              <a:rPr kumimoji="0" lang="en-US" altLang="hu-HU" sz="3200" b="0" i="0" u="none" strike="noStrike" kern="1200" cap="none" spc="0" normalizeH="0" baseline="0" noProof="0" smtClean="0">
                <a:ln>
                  <a:noFill/>
                </a:ln>
                <a:solidFill>
                  <a:srgbClr val="800000"/>
                </a:solidFill>
                <a:effectLst/>
                <a:uLnTx/>
                <a:uFillTx/>
                <a:latin typeface="Arial"/>
                <a:ea typeface="+mn-ea"/>
                <a:cs typeface="+mn-cs"/>
              </a:rPr>
              <a:t>(</a:t>
            </a:r>
            <a:r>
              <a:rPr kumimoji="0" lang="en-US" altLang="hu-HU" sz="3200" b="0" i="1" u="none" strike="noStrike" kern="1200" cap="none" spc="0" normalizeH="0" baseline="0" noProof="0" smtClean="0">
                <a:ln>
                  <a:noFill/>
                </a:ln>
                <a:solidFill>
                  <a:srgbClr val="800000"/>
                </a:solidFill>
                <a:effectLst/>
                <a:uLnTx/>
                <a:uFillTx/>
                <a:latin typeface="Arial"/>
                <a:ea typeface="+mn-ea"/>
                <a:cs typeface="+mn-cs"/>
              </a:rPr>
              <a:t>c</a:t>
            </a:r>
            <a:r>
              <a:rPr kumimoji="0" lang="en-US" altLang="hu-HU" sz="3200" b="0" i="0" u="none" strike="noStrike" kern="1200" cap="none" spc="0" normalizeH="0" baseline="0" noProof="0" smtClean="0">
                <a:ln>
                  <a:noFill/>
                </a:ln>
                <a:solidFill>
                  <a:srgbClr val="800000"/>
                </a:solidFill>
                <a:effectLst/>
                <a:uLnTx/>
                <a:uFillTx/>
                <a:latin typeface="Arial"/>
                <a:ea typeface="+mn-ea"/>
                <a:cs typeface="+mn-cs"/>
              </a:rPr>
              <a:t> + </a:t>
            </a:r>
            <a:r>
              <a:rPr kumimoji="0" lang="en-US" altLang="hu-HU" sz="3200" b="0" i="1" u="none" strike="noStrike" kern="1200" cap="none" spc="0" normalizeH="0" baseline="0" noProof="0" smtClean="0">
                <a:ln>
                  <a:noFill/>
                </a:ln>
                <a:solidFill>
                  <a:srgbClr val="800000"/>
                </a:solidFill>
                <a:effectLst/>
                <a:uLnTx/>
                <a:uFillTx/>
                <a:latin typeface="Arial"/>
                <a:ea typeface="+mn-ea"/>
                <a:cs typeface="+mn-cs"/>
              </a:rPr>
              <a:t>h</a:t>
            </a:r>
            <a:r>
              <a:rPr kumimoji="0" lang="en-US" altLang="hu-HU" sz="3200" b="0" i="0" u="none" strike="noStrike" kern="1200" cap="none" spc="0" normalizeH="0" baseline="0" noProof="0" smtClean="0">
                <a:ln>
                  <a:noFill/>
                </a:ln>
                <a:solidFill>
                  <a:srgbClr val="800000"/>
                </a:solidFill>
                <a:effectLst/>
                <a:uLnTx/>
                <a:uFillTx/>
                <a:latin typeface="Arial"/>
                <a:ea typeface="+mn-ea"/>
                <a:cs typeface="+mn-cs"/>
              </a:rPr>
              <a:t>) – </a:t>
            </a:r>
            <a:r>
              <a:rPr kumimoji="0" lang="en-US" altLang="hu-HU" sz="3200" b="0" i="1" u="none" strike="noStrike" kern="1200" cap="none" spc="0" normalizeH="0" baseline="0" noProof="0" smtClean="0">
                <a:ln>
                  <a:noFill/>
                </a:ln>
                <a:solidFill>
                  <a:srgbClr val="800000"/>
                </a:solidFill>
                <a:effectLst/>
                <a:uLnTx/>
                <a:uFillTx/>
                <a:latin typeface="Arial"/>
                <a:ea typeface="+mn-ea"/>
                <a:cs typeface="+mn-cs"/>
              </a:rPr>
              <a:t>f</a:t>
            </a:r>
            <a:r>
              <a:rPr kumimoji="0" lang="en-US" altLang="hu-HU" sz="3200" b="0" i="0" u="none" strike="noStrike" kern="1200" cap="none" spc="0" normalizeH="0" baseline="0" noProof="0" smtClean="0">
                <a:ln>
                  <a:noFill/>
                </a:ln>
                <a:solidFill>
                  <a:srgbClr val="800000"/>
                </a:solidFill>
                <a:effectLst/>
                <a:uLnTx/>
                <a:uFillTx/>
                <a:latin typeface="Arial"/>
                <a:ea typeface="+mn-ea"/>
                <a:cs typeface="+mn-cs"/>
              </a:rPr>
              <a:t>(</a:t>
            </a:r>
            <a:r>
              <a:rPr kumimoji="0" lang="en-US" altLang="hu-HU" sz="3200" b="0" i="1" u="none" strike="noStrike" kern="1200" cap="none" spc="0" normalizeH="0" baseline="0" noProof="0" smtClean="0">
                <a:ln>
                  <a:noFill/>
                </a:ln>
                <a:solidFill>
                  <a:srgbClr val="800000"/>
                </a:solidFill>
                <a:effectLst/>
                <a:uLnTx/>
                <a:uFillTx/>
                <a:latin typeface="Arial"/>
                <a:ea typeface="+mn-ea"/>
                <a:cs typeface="+mn-cs"/>
              </a:rPr>
              <a:t>c</a:t>
            </a:r>
            <a:r>
              <a:rPr kumimoji="0" lang="en-US" altLang="hu-HU" sz="3200" b="0" i="0" u="none" strike="noStrike" kern="1200" cap="none" spc="0" normalizeH="0" baseline="0" noProof="0" smtClean="0">
                <a:ln>
                  <a:noFill/>
                </a:ln>
                <a:solidFill>
                  <a:srgbClr val="800000"/>
                </a:solidFill>
                <a:effectLst/>
                <a:uLnTx/>
                <a:uFillTx/>
                <a:latin typeface="Arial"/>
                <a:ea typeface="+mn-ea"/>
                <a:cs typeface="+mn-cs"/>
              </a:rPr>
              <a:t>) </a:t>
            </a:r>
            <a:r>
              <a:rPr kumimoji="0" lang="en-US" altLang="hu-HU" sz="3200" b="0" i="0" u="none" strike="noStrike" kern="1200" cap="none" spc="0" normalizeH="0" baseline="0" noProof="0" smtClean="0">
                <a:ln>
                  <a:noFill/>
                </a:ln>
                <a:solidFill>
                  <a:srgbClr val="800000"/>
                </a:solidFill>
                <a:effectLst/>
                <a:uLnTx/>
                <a:uFillTx/>
                <a:latin typeface="Arial"/>
                <a:ea typeface="+mn-ea"/>
                <a:cs typeface="Arial" panose="020B0604020202020204" pitchFamily="34" charset="0"/>
              </a:rPr>
              <a:t>≤ 0</a:t>
            </a:r>
          </a:p>
        </p:txBody>
      </p:sp>
      <p:sp>
        <p:nvSpPr>
          <p:cNvPr id="3" name="Text Box 6"/>
          <p:cNvSpPr txBox="1">
            <a:spLocks noChangeArrowheads="1"/>
          </p:cNvSpPr>
          <p:nvPr/>
        </p:nvSpPr>
        <p:spPr bwMode="auto">
          <a:xfrm>
            <a:off x="5867400" y="45720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hu-HU" sz="2400" b="1" i="0" u="none" strike="noStrike" kern="0" cap="none" spc="0" normalizeH="0" baseline="0" noProof="0" smtClean="0">
                <a:ln>
                  <a:noFill/>
                </a:ln>
                <a:solidFill>
                  <a:srgbClr val="800000"/>
                </a:solidFill>
                <a:effectLst/>
                <a:uLnTx/>
                <a:uFillTx/>
                <a:latin typeface="Arial" panose="020B0604020202020204" pitchFamily="34" charset="0"/>
              </a:rPr>
              <a:t>Proof (Equation 5)</a:t>
            </a:r>
          </a:p>
        </p:txBody>
      </p:sp>
      <p:sp>
        <p:nvSpPr>
          <p:cNvPr id="4" name="Rectangle 8"/>
          <p:cNvSpPr txBox="1">
            <a:spLocks noChangeArrowheads="1"/>
          </p:cNvSpPr>
          <p:nvPr/>
        </p:nvSpPr>
        <p:spPr bwMode="auto">
          <a:xfrm>
            <a:off x="609600" y="371475"/>
            <a:ext cx="5791200"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E45C00"/>
                </a:solidFill>
                <a:latin typeface="+mj-lt"/>
                <a:ea typeface="+mj-ea"/>
                <a:cs typeface="+mj-cs"/>
              </a:defRPr>
            </a:lvl1pPr>
            <a:lvl2pPr algn="l" rtl="0" eaLnBrk="0" fontAlgn="base" hangingPunct="0">
              <a:spcBef>
                <a:spcPct val="0"/>
              </a:spcBef>
              <a:spcAft>
                <a:spcPct val="0"/>
              </a:spcAft>
              <a:defRPr sz="2400" b="1">
                <a:solidFill>
                  <a:srgbClr val="E45C00"/>
                </a:solidFill>
                <a:latin typeface="Arial" panose="020B0604020202020204" pitchFamily="34" charset="0"/>
              </a:defRPr>
            </a:lvl2pPr>
            <a:lvl3pPr algn="l" rtl="0" eaLnBrk="0" fontAlgn="base" hangingPunct="0">
              <a:spcBef>
                <a:spcPct val="0"/>
              </a:spcBef>
              <a:spcAft>
                <a:spcPct val="0"/>
              </a:spcAft>
              <a:defRPr sz="2400" b="1">
                <a:solidFill>
                  <a:srgbClr val="E45C00"/>
                </a:solidFill>
                <a:latin typeface="Arial" panose="020B0604020202020204" pitchFamily="34" charset="0"/>
              </a:defRPr>
            </a:lvl3pPr>
            <a:lvl4pPr algn="l" rtl="0" eaLnBrk="0" fontAlgn="base" hangingPunct="0">
              <a:spcBef>
                <a:spcPct val="0"/>
              </a:spcBef>
              <a:spcAft>
                <a:spcPct val="0"/>
              </a:spcAft>
              <a:defRPr sz="2400" b="1">
                <a:solidFill>
                  <a:srgbClr val="E45C00"/>
                </a:solidFill>
                <a:latin typeface="Arial" panose="020B0604020202020204" pitchFamily="34" charset="0"/>
              </a:defRPr>
            </a:lvl4pPr>
            <a:lvl5pPr algn="l" rtl="0" eaLnBrk="0" fontAlgn="base" hangingPunct="0">
              <a:spcBef>
                <a:spcPct val="0"/>
              </a:spcBef>
              <a:spcAft>
                <a:spcPct val="0"/>
              </a:spcAft>
              <a:defRPr sz="2400" b="1">
                <a:solidFill>
                  <a:srgbClr val="E45C00"/>
                </a:solidFill>
                <a:latin typeface="Arial" panose="020B0604020202020204" pitchFamily="34" charset="0"/>
              </a:defRPr>
            </a:lvl5pPr>
            <a:lvl6pPr marL="457200" algn="l" rtl="0" fontAlgn="base">
              <a:spcBef>
                <a:spcPct val="0"/>
              </a:spcBef>
              <a:spcAft>
                <a:spcPct val="0"/>
              </a:spcAft>
              <a:defRPr sz="2400" b="1">
                <a:solidFill>
                  <a:srgbClr val="E45C00"/>
                </a:solidFill>
                <a:latin typeface="Arial" panose="020B0604020202020204" pitchFamily="34" charset="0"/>
              </a:defRPr>
            </a:lvl6pPr>
            <a:lvl7pPr marL="914400" algn="l" rtl="0" fontAlgn="base">
              <a:spcBef>
                <a:spcPct val="0"/>
              </a:spcBef>
              <a:spcAft>
                <a:spcPct val="0"/>
              </a:spcAft>
              <a:defRPr sz="2400" b="1">
                <a:solidFill>
                  <a:srgbClr val="E45C00"/>
                </a:solidFill>
                <a:latin typeface="Arial" panose="020B0604020202020204" pitchFamily="34" charset="0"/>
              </a:defRPr>
            </a:lvl7pPr>
            <a:lvl8pPr marL="1371600" algn="l" rtl="0" fontAlgn="base">
              <a:spcBef>
                <a:spcPct val="0"/>
              </a:spcBef>
              <a:spcAft>
                <a:spcPct val="0"/>
              </a:spcAft>
              <a:defRPr sz="2400" b="1">
                <a:solidFill>
                  <a:srgbClr val="E45C00"/>
                </a:solidFill>
                <a:latin typeface="Arial" panose="020B0604020202020204" pitchFamily="34" charset="0"/>
              </a:defRPr>
            </a:lvl8pPr>
            <a:lvl9pPr marL="1828800" algn="l" rtl="0" fontAlgn="base">
              <a:spcBef>
                <a:spcPct val="0"/>
              </a:spcBef>
              <a:spcAft>
                <a:spcPct val="0"/>
              </a:spcAft>
              <a:defRPr sz="2400" b="1">
                <a:solidFill>
                  <a:srgbClr val="E45C00"/>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hu-HU" sz="2400" b="1" i="0" u="none" strike="noStrike" kern="1200" cap="none" spc="0" normalizeH="0" baseline="0" noProof="0" smtClean="0">
                <a:ln>
                  <a:noFill/>
                </a:ln>
                <a:solidFill>
                  <a:srgbClr val="E45C00"/>
                </a:solidFill>
                <a:effectLst/>
                <a:uLnTx/>
                <a:uFillTx/>
                <a:latin typeface="Arial"/>
                <a:ea typeface="+mj-ea"/>
                <a:cs typeface="+mj-cs"/>
              </a:rPr>
              <a:t>FERMAT’S THEOREM</a:t>
            </a:r>
          </a:p>
        </p:txBody>
      </p:sp>
      <p:sp>
        <p:nvSpPr>
          <p:cNvPr id="5" name="Rectangle 9"/>
          <p:cNvSpPr>
            <a:spLocks noChangeArrowheads="1"/>
          </p:cNvSpPr>
          <p:nvPr/>
        </p:nvSpPr>
        <p:spPr bwMode="auto">
          <a:xfrm>
            <a:off x="3233738" y="3752850"/>
            <a:ext cx="3333750" cy="762000"/>
          </a:xfrm>
          <a:prstGeom prst="rect">
            <a:avLst/>
          </a:prstGeom>
          <a:noFill/>
          <a:ln w="9525">
            <a:solidFill>
              <a:srgbClr val="E45C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altLang="hu-HU" sz="1800" b="0" i="0" u="none" strike="noStrike" kern="0" cap="none" spc="0" normalizeH="0" baseline="0" noProof="0" smtClean="0">
              <a:ln>
                <a:noFill/>
              </a:ln>
              <a:solidFill>
                <a:srgbClr val="000000"/>
              </a:solidFill>
              <a:effectLst/>
              <a:uLnTx/>
              <a:uFillTx/>
              <a:latin typeface="Arial" panose="020B0604020202020204" pitchFamily="34" charset="0"/>
            </a:endParaRPr>
          </a:p>
        </p:txBody>
      </p:sp>
    </p:spTree>
    <p:extLst>
      <p:ext uri="{BB962C8B-B14F-4D97-AF65-F5344CB8AC3E}">
        <p14:creationId xmlns:p14="http://schemas.microsoft.com/office/powerpoint/2010/main" val="117931842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585788" y="846138"/>
            <a:ext cx="8572500" cy="5865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indent="3175" algn="l" rtl="0" eaLnBrk="0" fontAlgn="base" hangingPunct="0">
              <a:lnSpc>
                <a:spcPct val="130000"/>
              </a:lnSpc>
              <a:spcBef>
                <a:spcPct val="20000"/>
              </a:spcBef>
              <a:spcAft>
                <a:spcPct val="0"/>
              </a:spcAft>
              <a:defRPr sz="3200" kern="1200">
                <a:solidFill>
                  <a:srgbClr val="800000"/>
                </a:solidFill>
                <a:latin typeface="+mn-lt"/>
                <a:ea typeface="+mn-ea"/>
                <a:cs typeface="+mn-cs"/>
              </a:defRPr>
            </a:lvl1pPr>
            <a:lvl2pPr marL="741363" indent="-284163" algn="l" rtl="0" eaLnBrk="0" fontAlgn="base" hangingPunct="0">
              <a:spcBef>
                <a:spcPct val="20000"/>
              </a:spcBef>
              <a:spcAft>
                <a:spcPct val="0"/>
              </a:spcAft>
              <a:buFont typeface="Wingdings" panose="05000000000000000000" pitchFamily="2" charset="2"/>
              <a:buChar char="§"/>
              <a:defRPr sz="2800" kern="1200">
                <a:solidFill>
                  <a:srgbClr val="AC4600"/>
                </a:solidFill>
                <a:latin typeface="+mn-lt"/>
                <a:ea typeface="+mn-ea"/>
                <a:cs typeface="+mn-cs"/>
              </a:defRPr>
            </a:lvl2pPr>
            <a:lvl3pPr marL="1431925" indent="-228600" algn="l" rtl="0" eaLnBrk="0" fontAlgn="base" hangingPunct="0">
              <a:spcBef>
                <a:spcPct val="20000"/>
              </a:spcBef>
              <a:spcAft>
                <a:spcPct val="0"/>
              </a:spcAft>
              <a:defRPr sz="2800" kern="1200">
                <a:solidFill>
                  <a:srgbClr val="AC4600"/>
                </a:solidFill>
                <a:latin typeface="+mn-lt"/>
                <a:ea typeface="+mn-ea"/>
                <a:cs typeface="+mn-cs"/>
              </a:defRPr>
            </a:lvl3pPr>
            <a:lvl4pPr marL="1774825"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117725"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3175" algn="l" defTabSz="914400" rtl="0" eaLnBrk="1" fontAlgn="base" latinLnBrk="0" hangingPunct="1">
              <a:lnSpc>
                <a:spcPct val="130000"/>
              </a:lnSpc>
              <a:spcBef>
                <a:spcPct val="20000"/>
              </a:spcBef>
              <a:spcAft>
                <a:spcPct val="0"/>
              </a:spcAft>
              <a:buClrTx/>
              <a:buSzTx/>
              <a:buFontTx/>
              <a:buNone/>
              <a:tabLst/>
              <a:defRPr/>
            </a:pPr>
            <a:r>
              <a:rPr kumimoji="0" lang="en-US" altLang="hu-HU" sz="3600" b="0" i="0" u="none" strike="noStrike" kern="1200" cap="none" spc="0" normalizeH="0" baseline="0" noProof="0" smtClean="0">
                <a:ln>
                  <a:noFill/>
                </a:ln>
                <a:solidFill>
                  <a:srgbClr val="800000"/>
                </a:solidFill>
                <a:effectLst/>
                <a:uLnTx/>
                <a:uFillTx/>
                <a:latin typeface="Arial"/>
                <a:ea typeface="+mn-ea"/>
                <a:cs typeface="+mn-cs"/>
              </a:rPr>
              <a:t>We can divide both sides of an inequality by a positive number.</a:t>
            </a:r>
            <a:r>
              <a:rPr kumimoji="0" lang="en-US" altLang="hu-HU" sz="3200" b="0" i="0" u="none" strike="noStrike" kern="1200" cap="none" spc="0" normalizeH="0" baseline="0" noProof="0" smtClean="0">
                <a:ln>
                  <a:noFill/>
                </a:ln>
                <a:solidFill>
                  <a:srgbClr val="800000"/>
                </a:solidFill>
                <a:effectLst/>
                <a:uLnTx/>
                <a:uFillTx/>
                <a:latin typeface="Arial"/>
                <a:ea typeface="+mn-ea"/>
                <a:cs typeface="+mn-cs"/>
              </a:rPr>
              <a:t> </a:t>
            </a:r>
          </a:p>
          <a:p>
            <a:pPr marL="741363" marR="0" lvl="1" indent="-284163"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endParaRPr kumimoji="0" lang="en-US" altLang="hu-HU" sz="2800" b="0" i="0" u="none" strike="noStrike" kern="1200" cap="none" spc="0" normalizeH="0" baseline="0" noProof="0" smtClean="0">
              <a:ln>
                <a:noFill/>
              </a:ln>
              <a:solidFill>
                <a:srgbClr val="AC4600"/>
              </a:solidFill>
              <a:effectLst/>
              <a:uLnTx/>
              <a:uFillTx/>
              <a:latin typeface="Arial"/>
              <a:ea typeface="+mn-ea"/>
              <a:cs typeface="+mn-cs"/>
            </a:endParaRPr>
          </a:p>
          <a:p>
            <a:pPr marL="741363" marR="0" lvl="1" indent="-284163"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n-US" altLang="hu-HU" sz="2600" b="0" i="0" u="none" strike="noStrike" kern="1200" cap="none" spc="0" normalizeH="0" baseline="0" noProof="0" smtClean="0">
                <a:ln>
                  <a:noFill/>
                </a:ln>
                <a:solidFill>
                  <a:srgbClr val="AC4600"/>
                </a:solidFill>
                <a:effectLst/>
                <a:uLnTx/>
                <a:uFillTx/>
                <a:latin typeface="Arial"/>
                <a:ea typeface="+mn-ea"/>
                <a:cs typeface="+mn-cs"/>
              </a:rPr>
              <a:t>Thus, if </a:t>
            </a:r>
            <a:r>
              <a:rPr kumimoji="0" lang="en-US" altLang="hu-HU" sz="2600" b="0" i="1" u="none" strike="noStrike" kern="1200" cap="none" spc="0" normalizeH="0" baseline="0" noProof="0" smtClean="0">
                <a:ln>
                  <a:noFill/>
                </a:ln>
                <a:solidFill>
                  <a:srgbClr val="AC4600"/>
                </a:solidFill>
                <a:effectLst/>
                <a:uLnTx/>
                <a:uFillTx/>
                <a:latin typeface="Arial"/>
                <a:ea typeface="+mn-ea"/>
                <a:cs typeface="+mn-cs"/>
              </a:rPr>
              <a:t>h</a:t>
            </a:r>
            <a:r>
              <a:rPr kumimoji="0" lang="en-US" altLang="hu-HU" sz="2600" b="0" i="0" u="none" strike="noStrike" kern="1200" cap="none" spc="0" normalizeH="0" baseline="0" noProof="0" smtClean="0">
                <a:ln>
                  <a:noFill/>
                </a:ln>
                <a:solidFill>
                  <a:srgbClr val="AC4600"/>
                </a:solidFill>
                <a:effectLst/>
                <a:uLnTx/>
                <a:uFillTx/>
                <a:latin typeface="Arial"/>
                <a:ea typeface="+mn-ea"/>
                <a:cs typeface="+mn-cs"/>
              </a:rPr>
              <a:t> &gt; 0 and </a:t>
            </a:r>
            <a:r>
              <a:rPr kumimoji="0" lang="en-US" altLang="hu-HU" sz="2600" b="0" i="1" u="none" strike="noStrike" kern="1200" cap="none" spc="0" normalizeH="0" baseline="0" noProof="0" smtClean="0">
                <a:ln>
                  <a:noFill/>
                </a:ln>
                <a:solidFill>
                  <a:srgbClr val="AC4600"/>
                </a:solidFill>
                <a:effectLst/>
                <a:uLnTx/>
                <a:uFillTx/>
                <a:latin typeface="Arial"/>
                <a:ea typeface="+mn-ea"/>
                <a:cs typeface="+mn-cs"/>
              </a:rPr>
              <a:t>h</a:t>
            </a:r>
            <a:r>
              <a:rPr kumimoji="0" lang="en-US" altLang="hu-HU" sz="2600" b="0" i="0" u="none" strike="noStrike" kern="1200" cap="none" spc="0" normalizeH="0" baseline="0" noProof="0" smtClean="0">
                <a:ln>
                  <a:noFill/>
                </a:ln>
                <a:solidFill>
                  <a:srgbClr val="AC4600"/>
                </a:solidFill>
                <a:effectLst/>
                <a:uLnTx/>
                <a:uFillTx/>
                <a:latin typeface="Arial"/>
                <a:ea typeface="+mn-ea"/>
                <a:cs typeface="+mn-cs"/>
              </a:rPr>
              <a:t> is sufficiently small, </a:t>
            </a:r>
            <a:br>
              <a:rPr kumimoji="0" lang="en-US" altLang="hu-HU" sz="2600" b="0" i="0" u="none" strike="noStrike" kern="1200" cap="none" spc="0" normalizeH="0" baseline="0" noProof="0" smtClean="0">
                <a:ln>
                  <a:noFill/>
                </a:ln>
                <a:solidFill>
                  <a:srgbClr val="AC4600"/>
                </a:solidFill>
                <a:effectLst/>
                <a:uLnTx/>
                <a:uFillTx/>
                <a:latin typeface="Arial"/>
                <a:ea typeface="+mn-ea"/>
                <a:cs typeface="+mn-cs"/>
              </a:rPr>
            </a:br>
            <a:r>
              <a:rPr kumimoji="0" lang="en-US" altLang="hu-HU" sz="2600" b="0" i="0" u="none" strike="noStrike" kern="1200" cap="none" spc="0" normalizeH="0" baseline="0" noProof="0" smtClean="0">
                <a:ln>
                  <a:noFill/>
                </a:ln>
                <a:solidFill>
                  <a:srgbClr val="AC4600"/>
                </a:solidFill>
                <a:effectLst/>
                <a:uLnTx/>
                <a:uFillTx/>
                <a:latin typeface="Arial"/>
                <a:ea typeface="+mn-ea"/>
                <a:cs typeface="+mn-cs"/>
              </a:rPr>
              <a:t>we have:</a:t>
            </a:r>
          </a:p>
        </p:txBody>
      </p:sp>
      <p:graphicFrame>
        <p:nvGraphicFramePr>
          <p:cNvPr id="3" name="Object 4"/>
          <p:cNvGraphicFramePr>
            <a:graphicFrameLocks noChangeAspect="1"/>
          </p:cNvGraphicFramePr>
          <p:nvPr/>
        </p:nvGraphicFramePr>
        <p:xfrm>
          <a:off x="2952750" y="3530600"/>
          <a:ext cx="3314700" cy="1058863"/>
        </p:xfrm>
        <a:graphic>
          <a:graphicData uri="http://schemas.openxmlformats.org/presentationml/2006/ole">
            <mc:AlternateContent xmlns:mc="http://schemas.openxmlformats.org/markup-compatibility/2006">
              <mc:Choice xmlns:v="urn:schemas-microsoft-com:vml" Requires="v">
                <p:oleObj spid="_x0000_s5138" name="Equation" r:id="rId3" imgW="1231366" imgH="393529" progId="Equation.DSMT4">
                  <p:embed/>
                </p:oleObj>
              </mc:Choice>
              <mc:Fallback>
                <p:oleObj name="Equation" r:id="rId3" imgW="1231366" imgH="393529" progId="Equation.DSMT4">
                  <p:embed/>
                  <p:pic>
                    <p:nvPicPr>
                      <p:cNvPr id="43011"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2750" y="3530600"/>
                        <a:ext cx="3314700" cy="1058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 name="Text Box 5"/>
          <p:cNvSpPr txBox="1">
            <a:spLocks noChangeArrowheads="1"/>
          </p:cNvSpPr>
          <p:nvPr/>
        </p:nvSpPr>
        <p:spPr bwMode="auto">
          <a:xfrm>
            <a:off x="5867400" y="457200"/>
            <a:ext cx="281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hu-HU" sz="2400" b="1" i="0" u="none" strike="noStrike" kern="0" cap="none" spc="0" normalizeH="0" baseline="0" noProof="0" smtClean="0">
                <a:ln>
                  <a:noFill/>
                </a:ln>
                <a:solidFill>
                  <a:srgbClr val="800000"/>
                </a:solidFill>
                <a:effectLst/>
                <a:uLnTx/>
                <a:uFillTx/>
                <a:latin typeface="Arial" panose="020B0604020202020204" pitchFamily="34" charset="0"/>
              </a:rPr>
              <a:t>Proof</a:t>
            </a:r>
          </a:p>
        </p:txBody>
      </p:sp>
      <p:sp>
        <p:nvSpPr>
          <p:cNvPr id="5" name="Rectangle 7"/>
          <p:cNvSpPr txBox="1">
            <a:spLocks noChangeArrowheads="1"/>
          </p:cNvSpPr>
          <p:nvPr/>
        </p:nvSpPr>
        <p:spPr bwMode="auto">
          <a:xfrm>
            <a:off x="609600" y="371475"/>
            <a:ext cx="5791200"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E45C00"/>
                </a:solidFill>
                <a:latin typeface="+mj-lt"/>
                <a:ea typeface="+mj-ea"/>
                <a:cs typeface="+mj-cs"/>
              </a:defRPr>
            </a:lvl1pPr>
            <a:lvl2pPr algn="l" rtl="0" eaLnBrk="0" fontAlgn="base" hangingPunct="0">
              <a:spcBef>
                <a:spcPct val="0"/>
              </a:spcBef>
              <a:spcAft>
                <a:spcPct val="0"/>
              </a:spcAft>
              <a:defRPr sz="2400" b="1">
                <a:solidFill>
                  <a:srgbClr val="E45C00"/>
                </a:solidFill>
                <a:latin typeface="Arial" panose="020B0604020202020204" pitchFamily="34" charset="0"/>
              </a:defRPr>
            </a:lvl2pPr>
            <a:lvl3pPr algn="l" rtl="0" eaLnBrk="0" fontAlgn="base" hangingPunct="0">
              <a:spcBef>
                <a:spcPct val="0"/>
              </a:spcBef>
              <a:spcAft>
                <a:spcPct val="0"/>
              </a:spcAft>
              <a:defRPr sz="2400" b="1">
                <a:solidFill>
                  <a:srgbClr val="E45C00"/>
                </a:solidFill>
                <a:latin typeface="Arial" panose="020B0604020202020204" pitchFamily="34" charset="0"/>
              </a:defRPr>
            </a:lvl3pPr>
            <a:lvl4pPr algn="l" rtl="0" eaLnBrk="0" fontAlgn="base" hangingPunct="0">
              <a:spcBef>
                <a:spcPct val="0"/>
              </a:spcBef>
              <a:spcAft>
                <a:spcPct val="0"/>
              </a:spcAft>
              <a:defRPr sz="2400" b="1">
                <a:solidFill>
                  <a:srgbClr val="E45C00"/>
                </a:solidFill>
                <a:latin typeface="Arial" panose="020B0604020202020204" pitchFamily="34" charset="0"/>
              </a:defRPr>
            </a:lvl4pPr>
            <a:lvl5pPr algn="l" rtl="0" eaLnBrk="0" fontAlgn="base" hangingPunct="0">
              <a:spcBef>
                <a:spcPct val="0"/>
              </a:spcBef>
              <a:spcAft>
                <a:spcPct val="0"/>
              </a:spcAft>
              <a:defRPr sz="2400" b="1">
                <a:solidFill>
                  <a:srgbClr val="E45C00"/>
                </a:solidFill>
                <a:latin typeface="Arial" panose="020B0604020202020204" pitchFamily="34" charset="0"/>
              </a:defRPr>
            </a:lvl5pPr>
            <a:lvl6pPr marL="457200" algn="l" rtl="0" fontAlgn="base">
              <a:spcBef>
                <a:spcPct val="0"/>
              </a:spcBef>
              <a:spcAft>
                <a:spcPct val="0"/>
              </a:spcAft>
              <a:defRPr sz="2400" b="1">
                <a:solidFill>
                  <a:srgbClr val="E45C00"/>
                </a:solidFill>
                <a:latin typeface="Arial" panose="020B0604020202020204" pitchFamily="34" charset="0"/>
              </a:defRPr>
            </a:lvl6pPr>
            <a:lvl7pPr marL="914400" algn="l" rtl="0" fontAlgn="base">
              <a:spcBef>
                <a:spcPct val="0"/>
              </a:spcBef>
              <a:spcAft>
                <a:spcPct val="0"/>
              </a:spcAft>
              <a:defRPr sz="2400" b="1">
                <a:solidFill>
                  <a:srgbClr val="E45C00"/>
                </a:solidFill>
                <a:latin typeface="Arial" panose="020B0604020202020204" pitchFamily="34" charset="0"/>
              </a:defRPr>
            </a:lvl7pPr>
            <a:lvl8pPr marL="1371600" algn="l" rtl="0" fontAlgn="base">
              <a:spcBef>
                <a:spcPct val="0"/>
              </a:spcBef>
              <a:spcAft>
                <a:spcPct val="0"/>
              </a:spcAft>
              <a:defRPr sz="2400" b="1">
                <a:solidFill>
                  <a:srgbClr val="E45C00"/>
                </a:solidFill>
                <a:latin typeface="Arial" panose="020B0604020202020204" pitchFamily="34" charset="0"/>
              </a:defRPr>
            </a:lvl8pPr>
            <a:lvl9pPr marL="1828800" algn="l" rtl="0" fontAlgn="base">
              <a:spcBef>
                <a:spcPct val="0"/>
              </a:spcBef>
              <a:spcAft>
                <a:spcPct val="0"/>
              </a:spcAft>
              <a:defRPr sz="2400" b="1">
                <a:solidFill>
                  <a:srgbClr val="E45C00"/>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hu-HU" sz="2400" b="1" i="0" u="none" strike="noStrike" kern="1200" cap="none" spc="0" normalizeH="0" baseline="0" noProof="0" smtClean="0">
                <a:ln>
                  <a:noFill/>
                </a:ln>
                <a:solidFill>
                  <a:srgbClr val="E45C00"/>
                </a:solidFill>
                <a:effectLst/>
                <a:uLnTx/>
                <a:uFillTx/>
                <a:latin typeface="Arial"/>
                <a:ea typeface="+mj-ea"/>
                <a:cs typeface="+mj-cs"/>
              </a:rPr>
              <a:t>FERMAT’S THEOREM</a:t>
            </a:r>
          </a:p>
        </p:txBody>
      </p:sp>
    </p:spTree>
    <p:extLst>
      <p:ext uri="{BB962C8B-B14F-4D97-AF65-F5344CB8AC3E}">
        <p14:creationId xmlns:p14="http://schemas.microsoft.com/office/powerpoint/2010/main" val="126674582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571500" y="874713"/>
            <a:ext cx="8572500" cy="5865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indent="3175" algn="l" rtl="0" eaLnBrk="0" fontAlgn="base" hangingPunct="0">
              <a:lnSpc>
                <a:spcPct val="130000"/>
              </a:lnSpc>
              <a:spcBef>
                <a:spcPct val="20000"/>
              </a:spcBef>
              <a:spcAft>
                <a:spcPct val="0"/>
              </a:spcAft>
              <a:defRPr sz="3200" kern="1200">
                <a:solidFill>
                  <a:srgbClr val="800000"/>
                </a:solidFill>
                <a:latin typeface="+mn-lt"/>
                <a:ea typeface="+mn-ea"/>
                <a:cs typeface="+mn-cs"/>
              </a:defRPr>
            </a:lvl1pPr>
            <a:lvl2pPr marL="741363" indent="-284163" algn="l" rtl="0" eaLnBrk="0" fontAlgn="base" hangingPunct="0">
              <a:spcBef>
                <a:spcPct val="20000"/>
              </a:spcBef>
              <a:spcAft>
                <a:spcPct val="0"/>
              </a:spcAft>
              <a:buFont typeface="Wingdings" panose="05000000000000000000" pitchFamily="2" charset="2"/>
              <a:buChar char="§"/>
              <a:defRPr sz="2800" kern="1200">
                <a:solidFill>
                  <a:srgbClr val="AC4600"/>
                </a:solidFill>
                <a:latin typeface="+mn-lt"/>
                <a:ea typeface="+mn-ea"/>
                <a:cs typeface="+mn-cs"/>
              </a:defRPr>
            </a:lvl2pPr>
            <a:lvl3pPr marL="1431925" indent="-228600" algn="l" rtl="0" eaLnBrk="0" fontAlgn="base" hangingPunct="0">
              <a:spcBef>
                <a:spcPct val="20000"/>
              </a:spcBef>
              <a:spcAft>
                <a:spcPct val="0"/>
              </a:spcAft>
              <a:defRPr sz="2800" kern="1200">
                <a:solidFill>
                  <a:srgbClr val="AC4600"/>
                </a:solidFill>
                <a:latin typeface="+mn-lt"/>
                <a:ea typeface="+mn-ea"/>
                <a:cs typeface="+mn-cs"/>
              </a:defRPr>
            </a:lvl3pPr>
            <a:lvl4pPr marL="1774825"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117725"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3175" algn="l" defTabSz="914400" rtl="0" eaLnBrk="1" fontAlgn="base" latinLnBrk="0" hangingPunct="1">
              <a:lnSpc>
                <a:spcPct val="130000"/>
              </a:lnSpc>
              <a:spcBef>
                <a:spcPct val="20000"/>
              </a:spcBef>
              <a:spcAft>
                <a:spcPct val="0"/>
              </a:spcAft>
              <a:buClrTx/>
              <a:buSzTx/>
              <a:buFontTx/>
              <a:buNone/>
              <a:tabLst/>
              <a:defRPr/>
            </a:pPr>
            <a:r>
              <a:rPr kumimoji="0" lang="en-US" altLang="hu-HU" sz="3400" b="0" i="0" u="none" strike="noStrike" kern="1200" cap="none" spc="0" normalizeH="0" baseline="0" noProof="0" smtClean="0">
                <a:ln>
                  <a:noFill/>
                </a:ln>
                <a:solidFill>
                  <a:srgbClr val="800000"/>
                </a:solidFill>
                <a:effectLst/>
                <a:uLnTx/>
                <a:uFillTx/>
                <a:latin typeface="Arial"/>
                <a:ea typeface="+mn-ea"/>
                <a:cs typeface="+mn-cs"/>
              </a:rPr>
              <a:t>Taking the right-hand limit of both sides </a:t>
            </a:r>
            <a:br>
              <a:rPr kumimoji="0" lang="en-US" altLang="hu-HU" sz="3400" b="0" i="0" u="none" strike="noStrike" kern="1200" cap="none" spc="0" normalizeH="0" baseline="0" noProof="0" smtClean="0">
                <a:ln>
                  <a:noFill/>
                </a:ln>
                <a:solidFill>
                  <a:srgbClr val="800000"/>
                </a:solidFill>
                <a:effectLst/>
                <a:uLnTx/>
                <a:uFillTx/>
                <a:latin typeface="Arial"/>
                <a:ea typeface="+mn-ea"/>
                <a:cs typeface="+mn-cs"/>
              </a:rPr>
            </a:br>
            <a:r>
              <a:rPr kumimoji="0" lang="en-US" altLang="hu-HU" sz="3400" b="0" i="0" u="none" strike="noStrike" kern="1200" cap="none" spc="0" normalizeH="0" baseline="0" noProof="0" smtClean="0">
                <a:ln>
                  <a:noFill/>
                </a:ln>
                <a:solidFill>
                  <a:srgbClr val="800000"/>
                </a:solidFill>
                <a:effectLst/>
                <a:uLnTx/>
                <a:uFillTx/>
                <a:latin typeface="Arial"/>
                <a:ea typeface="+mn-ea"/>
                <a:cs typeface="+mn-cs"/>
              </a:rPr>
              <a:t>of this inequality (using Theorem 2 in Section 2.3), we get:</a:t>
            </a:r>
          </a:p>
        </p:txBody>
      </p:sp>
      <p:graphicFrame>
        <p:nvGraphicFramePr>
          <p:cNvPr id="3" name="Object 4"/>
          <p:cNvGraphicFramePr>
            <a:graphicFrameLocks noChangeAspect="1"/>
          </p:cNvGraphicFramePr>
          <p:nvPr/>
        </p:nvGraphicFramePr>
        <p:xfrm>
          <a:off x="1581150" y="3552825"/>
          <a:ext cx="6248400" cy="1265238"/>
        </p:xfrm>
        <a:graphic>
          <a:graphicData uri="http://schemas.openxmlformats.org/presentationml/2006/ole">
            <mc:AlternateContent xmlns:mc="http://schemas.openxmlformats.org/markup-compatibility/2006">
              <mc:Choice xmlns:v="urn:schemas-microsoft-com:vml" Requires="v">
                <p:oleObj spid="_x0000_s6162" name="Equation" r:id="rId3" imgW="1943100" imgH="393700" progId="Equation.DSMT4">
                  <p:embed/>
                </p:oleObj>
              </mc:Choice>
              <mc:Fallback>
                <p:oleObj name="Equation" r:id="rId3" imgW="1943100" imgH="393700" progId="Equation.DSMT4">
                  <p:embed/>
                  <p:pic>
                    <p:nvPicPr>
                      <p:cNvPr id="44035"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1150" y="3552825"/>
                        <a:ext cx="6248400" cy="1265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 name="Text Box 5"/>
          <p:cNvSpPr txBox="1">
            <a:spLocks noChangeArrowheads="1"/>
          </p:cNvSpPr>
          <p:nvPr/>
        </p:nvSpPr>
        <p:spPr bwMode="auto">
          <a:xfrm>
            <a:off x="5867400" y="457200"/>
            <a:ext cx="281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hu-HU" sz="2400" b="1" i="0" u="none" strike="noStrike" kern="0" cap="none" spc="0" normalizeH="0" baseline="0" noProof="0" smtClean="0">
                <a:ln>
                  <a:noFill/>
                </a:ln>
                <a:solidFill>
                  <a:srgbClr val="800000"/>
                </a:solidFill>
                <a:effectLst/>
                <a:uLnTx/>
                <a:uFillTx/>
                <a:latin typeface="Arial" panose="020B0604020202020204" pitchFamily="34" charset="0"/>
              </a:rPr>
              <a:t>Proof</a:t>
            </a:r>
          </a:p>
        </p:txBody>
      </p:sp>
      <p:sp>
        <p:nvSpPr>
          <p:cNvPr id="5" name="Rectangle 7"/>
          <p:cNvSpPr txBox="1">
            <a:spLocks noChangeArrowheads="1"/>
          </p:cNvSpPr>
          <p:nvPr/>
        </p:nvSpPr>
        <p:spPr bwMode="auto">
          <a:xfrm>
            <a:off x="609600" y="371475"/>
            <a:ext cx="5791200"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E45C00"/>
                </a:solidFill>
                <a:latin typeface="+mj-lt"/>
                <a:ea typeface="+mj-ea"/>
                <a:cs typeface="+mj-cs"/>
              </a:defRPr>
            </a:lvl1pPr>
            <a:lvl2pPr algn="l" rtl="0" eaLnBrk="0" fontAlgn="base" hangingPunct="0">
              <a:spcBef>
                <a:spcPct val="0"/>
              </a:spcBef>
              <a:spcAft>
                <a:spcPct val="0"/>
              </a:spcAft>
              <a:defRPr sz="2400" b="1">
                <a:solidFill>
                  <a:srgbClr val="E45C00"/>
                </a:solidFill>
                <a:latin typeface="Arial" panose="020B0604020202020204" pitchFamily="34" charset="0"/>
              </a:defRPr>
            </a:lvl2pPr>
            <a:lvl3pPr algn="l" rtl="0" eaLnBrk="0" fontAlgn="base" hangingPunct="0">
              <a:spcBef>
                <a:spcPct val="0"/>
              </a:spcBef>
              <a:spcAft>
                <a:spcPct val="0"/>
              </a:spcAft>
              <a:defRPr sz="2400" b="1">
                <a:solidFill>
                  <a:srgbClr val="E45C00"/>
                </a:solidFill>
                <a:latin typeface="Arial" panose="020B0604020202020204" pitchFamily="34" charset="0"/>
              </a:defRPr>
            </a:lvl3pPr>
            <a:lvl4pPr algn="l" rtl="0" eaLnBrk="0" fontAlgn="base" hangingPunct="0">
              <a:spcBef>
                <a:spcPct val="0"/>
              </a:spcBef>
              <a:spcAft>
                <a:spcPct val="0"/>
              </a:spcAft>
              <a:defRPr sz="2400" b="1">
                <a:solidFill>
                  <a:srgbClr val="E45C00"/>
                </a:solidFill>
                <a:latin typeface="Arial" panose="020B0604020202020204" pitchFamily="34" charset="0"/>
              </a:defRPr>
            </a:lvl4pPr>
            <a:lvl5pPr algn="l" rtl="0" eaLnBrk="0" fontAlgn="base" hangingPunct="0">
              <a:spcBef>
                <a:spcPct val="0"/>
              </a:spcBef>
              <a:spcAft>
                <a:spcPct val="0"/>
              </a:spcAft>
              <a:defRPr sz="2400" b="1">
                <a:solidFill>
                  <a:srgbClr val="E45C00"/>
                </a:solidFill>
                <a:latin typeface="Arial" panose="020B0604020202020204" pitchFamily="34" charset="0"/>
              </a:defRPr>
            </a:lvl5pPr>
            <a:lvl6pPr marL="457200" algn="l" rtl="0" fontAlgn="base">
              <a:spcBef>
                <a:spcPct val="0"/>
              </a:spcBef>
              <a:spcAft>
                <a:spcPct val="0"/>
              </a:spcAft>
              <a:defRPr sz="2400" b="1">
                <a:solidFill>
                  <a:srgbClr val="E45C00"/>
                </a:solidFill>
                <a:latin typeface="Arial" panose="020B0604020202020204" pitchFamily="34" charset="0"/>
              </a:defRPr>
            </a:lvl6pPr>
            <a:lvl7pPr marL="914400" algn="l" rtl="0" fontAlgn="base">
              <a:spcBef>
                <a:spcPct val="0"/>
              </a:spcBef>
              <a:spcAft>
                <a:spcPct val="0"/>
              </a:spcAft>
              <a:defRPr sz="2400" b="1">
                <a:solidFill>
                  <a:srgbClr val="E45C00"/>
                </a:solidFill>
                <a:latin typeface="Arial" panose="020B0604020202020204" pitchFamily="34" charset="0"/>
              </a:defRPr>
            </a:lvl7pPr>
            <a:lvl8pPr marL="1371600" algn="l" rtl="0" fontAlgn="base">
              <a:spcBef>
                <a:spcPct val="0"/>
              </a:spcBef>
              <a:spcAft>
                <a:spcPct val="0"/>
              </a:spcAft>
              <a:defRPr sz="2400" b="1">
                <a:solidFill>
                  <a:srgbClr val="E45C00"/>
                </a:solidFill>
                <a:latin typeface="Arial" panose="020B0604020202020204" pitchFamily="34" charset="0"/>
              </a:defRPr>
            </a:lvl8pPr>
            <a:lvl9pPr marL="1828800" algn="l" rtl="0" fontAlgn="base">
              <a:spcBef>
                <a:spcPct val="0"/>
              </a:spcBef>
              <a:spcAft>
                <a:spcPct val="0"/>
              </a:spcAft>
              <a:defRPr sz="2400" b="1">
                <a:solidFill>
                  <a:srgbClr val="E45C00"/>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hu-HU" sz="2400" b="1" i="0" u="none" strike="noStrike" kern="1200" cap="none" spc="0" normalizeH="0" baseline="0" noProof="0" smtClean="0">
                <a:ln>
                  <a:noFill/>
                </a:ln>
                <a:solidFill>
                  <a:srgbClr val="E45C00"/>
                </a:solidFill>
                <a:effectLst/>
                <a:uLnTx/>
                <a:uFillTx/>
                <a:latin typeface="Arial"/>
                <a:ea typeface="+mj-ea"/>
                <a:cs typeface="+mj-cs"/>
              </a:rPr>
              <a:t>FERMAT’S THEOREM</a:t>
            </a:r>
          </a:p>
        </p:txBody>
      </p:sp>
    </p:spTree>
    <p:extLst>
      <p:ext uri="{BB962C8B-B14F-4D97-AF65-F5344CB8AC3E}">
        <p14:creationId xmlns:p14="http://schemas.microsoft.com/office/powerpoint/2010/main" val="128946390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585788" y="846138"/>
            <a:ext cx="8572500" cy="5865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indent="3175" algn="l" rtl="0" eaLnBrk="0" fontAlgn="base" hangingPunct="0">
              <a:lnSpc>
                <a:spcPct val="130000"/>
              </a:lnSpc>
              <a:spcBef>
                <a:spcPct val="20000"/>
              </a:spcBef>
              <a:spcAft>
                <a:spcPct val="0"/>
              </a:spcAft>
              <a:defRPr sz="3200" kern="1200">
                <a:solidFill>
                  <a:srgbClr val="800000"/>
                </a:solidFill>
                <a:latin typeface="+mn-lt"/>
                <a:ea typeface="+mn-ea"/>
                <a:cs typeface="+mn-cs"/>
              </a:defRPr>
            </a:lvl1pPr>
            <a:lvl2pPr marL="741363" indent="-284163" algn="l" rtl="0" eaLnBrk="0" fontAlgn="base" hangingPunct="0">
              <a:spcBef>
                <a:spcPct val="20000"/>
              </a:spcBef>
              <a:spcAft>
                <a:spcPct val="0"/>
              </a:spcAft>
              <a:buFont typeface="Wingdings" panose="05000000000000000000" pitchFamily="2" charset="2"/>
              <a:buChar char="§"/>
              <a:defRPr sz="2800" kern="1200">
                <a:solidFill>
                  <a:srgbClr val="AC4600"/>
                </a:solidFill>
                <a:latin typeface="+mn-lt"/>
                <a:ea typeface="+mn-ea"/>
                <a:cs typeface="+mn-cs"/>
              </a:defRPr>
            </a:lvl2pPr>
            <a:lvl3pPr marL="1431925" indent="-228600" algn="l" rtl="0" eaLnBrk="0" fontAlgn="base" hangingPunct="0">
              <a:spcBef>
                <a:spcPct val="20000"/>
              </a:spcBef>
              <a:spcAft>
                <a:spcPct val="0"/>
              </a:spcAft>
              <a:defRPr sz="2800" kern="1200">
                <a:solidFill>
                  <a:srgbClr val="AC4600"/>
                </a:solidFill>
                <a:latin typeface="+mn-lt"/>
                <a:ea typeface="+mn-ea"/>
                <a:cs typeface="+mn-cs"/>
              </a:defRPr>
            </a:lvl3pPr>
            <a:lvl4pPr marL="1774825"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117725"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3175" algn="l" defTabSz="914400" rtl="0" eaLnBrk="1" fontAlgn="base" latinLnBrk="0" hangingPunct="1">
              <a:lnSpc>
                <a:spcPct val="130000"/>
              </a:lnSpc>
              <a:spcBef>
                <a:spcPct val="20000"/>
              </a:spcBef>
              <a:spcAft>
                <a:spcPct val="0"/>
              </a:spcAft>
              <a:buClrTx/>
              <a:buSzTx/>
              <a:buFontTx/>
              <a:buNone/>
              <a:tabLst/>
              <a:defRPr/>
            </a:pPr>
            <a:r>
              <a:rPr kumimoji="0" lang="en-US" altLang="hu-HU" sz="3600" b="0" i="0" u="none" strike="noStrike" kern="1200" cap="none" spc="0" normalizeH="0" baseline="0" noProof="0" smtClean="0">
                <a:ln>
                  <a:noFill/>
                </a:ln>
                <a:solidFill>
                  <a:srgbClr val="800000"/>
                </a:solidFill>
                <a:effectLst/>
                <a:uLnTx/>
                <a:uFillTx/>
                <a:latin typeface="Arial"/>
                <a:ea typeface="+mn-ea"/>
                <a:cs typeface="+mn-cs"/>
              </a:rPr>
              <a:t>However, since </a:t>
            </a:r>
            <a:r>
              <a:rPr kumimoji="0" lang="en-US" altLang="hu-HU" sz="3600" b="0" i="1" u="none" strike="noStrike" kern="1200" cap="none" spc="0" normalizeH="0" baseline="0" noProof="0" smtClean="0">
                <a:ln>
                  <a:noFill/>
                </a:ln>
                <a:solidFill>
                  <a:srgbClr val="800000"/>
                </a:solidFill>
                <a:effectLst/>
                <a:uLnTx/>
                <a:uFillTx/>
                <a:latin typeface="Arial"/>
                <a:ea typeface="+mn-ea"/>
                <a:cs typeface="+mn-cs"/>
              </a:rPr>
              <a:t>f</a:t>
            </a:r>
            <a:r>
              <a:rPr kumimoji="0" lang="en-US" altLang="hu-HU" sz="3600" b="0" i="0" u="none" strike="noStrike" kern="1200" cap="none" spc="0" normalizeH="0" baseline="0" noProof="0" smtClean="0">
                <a:ln>
                  <a:noFill/>
                </a:ln>
                <a:solidFill>
                  <a:srgbClr val="800000"/>
                </a:solidFill>
                <a:effectLst/>
                <a:uLnTx/>
                <a:uFillTx/>
                <a:latin typeface="Arial"/>
                <a:ea typeface="+mn-ea"/>
                <a:cs typeface="+mn-cs"/>
              </a:rPr>
              <a:t> </a:t>
            </a:r>
            <a:r>
              <a:rPr kumimoji="0" lang="en-US" altLang="hu-HU" sz="3600" b="0" i="1" u="none" strike="noStrike" kern="1200" cap="none" spc="0" normalizeH="0" baseline="0" noProof="0" smtClean="0">
                <a:ln>
                  <a:noFill/>
                </a:ln>
                <a:solidFill>
                  <a:srgbClr val="800000"/>
                </a:solidFill>
                <a:effectLst/>
                <a:uLnTx/>
                <a:uFillTx/>
                <a:latin typeface="Arial"/>
                <a:ea typeface="+mn-ea"/>
                <a:cs typeface="+mn-cs"/>
              </a:rPr>
              <a:t>’</a:t>
            </a:r>
            <a:r>
              <a:rPr kumimoji="0" lang="en-US" altLang="hu-HU" sz="3600" b="0" i="0" u="none" strike="noStrike" kern="1200" cap="none" spc="0" normalizeH="0" baseline="0" noProof="0" smtClean="0">
                <a:ln>
                  <a:noFill/>
                </a:ln>
                <a:solidFill>
                  <a:srgbClr val="800000"/>
                </a:solidFill>
                <a:effectLst/>
                <a:uLnTx/>
                <a:uFillTx/>
                <a:latin typeface="Arial"/>
                <a:ea typeface="+mn-ea"/>
                <a:cs typeface="+mn-cs"/>
              </a:rPr>
              <a:t>(</a:t>
            </a:r>
            <a:r>
              <a:rPr kumimoji="0" lang="en-US" altLang="hu-HU" sz="3600" b="0" i="1" u="none" strike="noStrike" kern="1200" cap="none" spc="0" normalizeH="0" baseline="0" noProof="0" smtClean="0">
                <a:ln>
                  <a:noFill/>
                </a:ln>
                <a:solidFill>
                  <a:srgbClr val="800000"/>
                </a:solidFill>
                <a:effectLst/>
                <a:uLnTx/>
                <a:uFillTx/>
                <a:latin typeface="Arial"/>
                <a:ea typeface="+mn-ea"/>
                <a:cs typeface="+mn-cs"/>
              </a:rPr>
              <a:t>c</a:t>
            </a:r>
            <a:r>
              <a:rPr kumimoji="0" lang="en-US" altLang="hu-HU" sz="3600" b="0" i="0" u="none" strike="noStrike" kern="1200" cap="none" spc="0" normalizeH="0" baseline="0" noProof="0" smtClean="0">
                <a:ln>
                  <a:noFill/>
                </a:ln>
                <a:solidFill>
                  <a:srgbClr val="800000"/>
                </a:solidFill>
                <a:effectLst/>
                <a:uLnTx/>
                <a:uFillTx/>
                <a:latin typeface="Arial"/>
                <a:ea typeface="+mn-ea"/>
                <a:cs typeface="+mn-cs"/>
              </a:rPr>
              <a:t>) exists, </a:t>
            </a:r>
            <a:br>
              <a:rPr kumimoji="0" lang="en-US" altLang="hu-HU" sz="3600" b="0" i="0" u="none" strike="noStrike" kern="1200" cap="none" spc="0" normalizeH="0" baseline="0" noProof="0" smtClean="0">
                <a:ln>
                  <a:noFill/>
                </a:ln>
                <a:solidFill>
                  <a:srgbClr val="800000"/>
                </a:solidFill>
                <a:effectLst/>
                <a:uLnTx/>
                <a:uFillTx/>
                <a:latin typeface="Arial"/>
                <a:ea typeface="+mn-ea"/>
                <a:cs typeface="+mn-cs"/>
              </a:rPr>
            </a:br>
            <a:r>
              <a:rPr kumimoji="0" lang="en-US" altLang="hu-HU" sz="3600" b="0" i="0" u="none" strike="noStrike" kern="1200" cap="none" spc="0" normalizeH="0" baseline="0" noProof="0" smtClean="0">
                <a:ln>
                  <a:noFill/>
                </a:ln>
                <a:solidFill>
                  <a:srgbClr val="800000"/>
                </a:solidFill>
                <a:effectLst/>
                <a:uLnTx/>
                <a:uFillTx/>
                <a:latin typeface="Arial"/>
                <a:ea typeface="+mn-ea"/>
                <a:cs typeface="+mn-cs"/>
              </a:rPr>
              <a:t>we have:</a:t>
            </a:r>
          </a:p>
          <a:p>
            <a:pPr marL="0" marR="0" lvl="0" indent="3175" algn="l" defTabSz="914400" rtl="0" eaLnBrk="1" fontAlgn="base" latinLnBrk="0" hangingPunct="1">
              <a:lnSpc>
                <a:spcPct val="130000"/>
              </a:lnSpc>
              <a:spcBef>
                <a:spcPct val="20000"/>
              </a:spcBef>
              <a:spcAft>
                <a:spcPct val="0"/>
              </a:spcAft>
              <a:buClrTx/>
              <a:buSzTx/>
              <a:buFontTx/>
              <a:buNone/>
              <a:tabLst/>
              <a:defRPr/>
            </a:pPr>
            <a:endParaRPr kumimoji="0" lang="en-US" altLang="hu-HU" sz="3600" b="0" i="0" u="none" strike="noStrike" kern="1200" cap="none" spc="0" normalizeH="0" baseline="0" noProof="0" smtClean="0">
              <a:ln>
                <a:noFill/>
              </a:ln>
              <a:solidFill>
                <a:srgbClr val="800000"/>
              </a:solidFill>
              <a:effectLst/>
              <a:uLnTx/>
              <a:uFillTx/>
              <a:latin typeface="Arial"/>
              <a:ea typeface="+mn-ea"/>
              <a:cs typeface="+mn-cs"/>
            </a:endParaRPr>
          </a:p>
          <a:p>
            <a:pPr marL="0" marR="0" lvl="0" indent="3175" algn="l" defTabSz="914400" rtl="0" eaLnBrk="1" fontAlgn="base" latinLnBrk="0" hangingPunct="1">
              <a:lnSpc>
                <a:spcPct val="130000"/>
              </a:lnSpc>
              <a:spcBef>
                <a:spcPct val="20000"/>
              </a:spcBef>
              <a:spcAft>
                <a:spcPct val="0"/>
              </a:spcAft>
              <a:buClrTx/>
              <a:buSzTx/>
              <a:buFontTx/>
              <a:buNone/>
              <a:tabLst/>
              <a:defRPr/>
            </a:pPr>
            <a:endParaRPr kumimoji="0" lang="en-US" altLang="hu-HU" sz="3200" b="0" i="0" u="none" strike="noStrike" kern="1200" cap="none" spc="0" normalizeH="0" baseline="0" noProof="0" smtClean="0">
              <a:ln>
                <a:noFill/>
              </a:ln>
              <a:solidFill>
                <a:srgbClr val="800000"/>
              </a:solidFill>
              <a:effectLst/>
              <a:uLnTx/>
              <a:uFillTx/>
              <a:latin typeface="Arial"/>
              <a:ea typeface="+mn-ea"/>
              <a:cs typeface="+mn-cs"/>
            </a:endParaRPr>
          </a:p>
          <a:p>
            <a:pPr marL="0" marR="0" lvl="0" indent="3175" algn="l" defTabSz="914400" rtl="0" eaLnBrk="1" fontAlgn="base" latinLnBrk="0" hangingPunct="1">
              <a:lnSpc>
                <a:spcPct val="130000"/>
              </a:lnSpc>
              <a:spcBef>
                <a:spcPct val="20000"/>
              </a:spcBef>
              <a:spcAft>
                <a:spcPct val="0"/>
              </a:spcAft>
              <a:buClrTx/>
              <a:buSzTx/>
              <a:buFontTx/>
              <a:buNone/>
              <a:tabLst/>
              <a:defRPr/>
            </a:pPr>
            <a:endParaRPr kumimoji="0" lang="en-US" altLang="hu-HU" sz="3200" b="0" i="0" u="none" strike="noStrike" kern="1200" cap="none" spc="0" normalizeH="0" baseline="0" noProof="0" smtClean="0">
              <a:ln>
                <a:noFill/>
              </a:ln>
              <a:solidFill>
                <a:srgbClr val="800000"/>
              </a:solidFill>
              <a:effectLst/>
              <a:uLnTx/>
              <a:uFillTx/>
              <a:latin typeface="Arial"/>
              <a:ea typeface="+mn-ea"/>
              <a:cs typeface="+mn-cs"/>
            </a:endParaRPr>
          </a:p>
          <a:p>
            <a:pPr marL="741363" marR="0" lvl="1" indent="-284163"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endParaRPr kumimoji="0" lang="en-US" altLang="hu-HU" sz="2600" b="0" i="0" u="none" strike="noStrike" kern="1200" cap="none" spc="0" normalizeH="0" baseline="0" noProof="0" smtClean="0">
              <a:ln>
                <a:noFill/>
              </a:ln>
              <a:solidFill>
                <a:srgbClr val="AC4600"/>
              </a:solidFill>
              <a:effectLst/>
              <a:uLnTx/>
              <a:uFillTx/>
              <a:latin typeface="Arial"/>
              <a:ea typeface="+mn-ea"/>
              <a:cs typeface="+mn-cs"/>
            </a:endParaRPr>
          </a:p>
          <a:p>
            <a:pPr marL="741363" marR="0" lvl="1" indent="-284163"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n-US" altLang="hu-HU" sz="2600" b="0" i="0" u="none" strike="noStrike" kern="1200" cap="none" spc="0" normalizeH="0" baseline="0" noProof="0" smtClean="0">
                <a:ln>
                  <a:noFill/>
                </a:ln>
                <a:solidFill>
                  <a:srgbClr val="AC4600"/>
                </a:solidFill>
                <a:effectLst/>
                <a:uLnTx/>
                <a:uFillTx/>
                <a:latin typeface="Arial"/>
                <a:ea typeface="+mn-ea"/>
                <a:cs typeface="+mn-cs"/>
              </a:rPr>
              <a:t>So, we have shown that </a:t>
            </a:r>
            <a:r>
              <a:rPr kumimoji="0" lang="en-US" altLang="hu-HU" sz="2600" b="0" i="1" u="none" strike="noStrike" kern="1200" cap="none" spc="0" normalizeH="0" baseline="0" noProof="0" smtClean="0">
                <a:ln>
                  <a:noFill/>
                </a:ln>
                <a:solidFill>
                  <a:srgbClr val="AC4600"/>
                </a:solidFill>
                <a:effectLst/>
                <a:uLnTx/>
                <a:uFillTx/>
                <a:latin typeface="Arial"/>
                <a:ea typeface="+mn-ea"/>
                <a:cs typeface="+mn-cs"/>
              </a:rPr>
              <a:t>f</a:t>
            </a:r>
            <a:r>
              <a:rPr kumimoji="0" lang="en-US" altLang="hu-HU" sz="2600" b="0" i="0" u="none" strike="noStrike" kern="1200" cap="none" spc="0" normalizeH="0" baseline="0" noProof="0" smtClean="0">
                <a:ln>
                  <a:noFill/>
                </a:ln>
                <a:solidFill>
                  <a:srgbClr val="AC4600"/>
                </a:solidFill>
                <a:effectLst/>
                <a:uLnTx/>
                <a:uFillTx/>
                <a:latin typeface="Arial"/>
                <a:ea typeface="+mn-ea"/>
                <a:cs typeface="+mn-cs"/>
              </a:rPr>
              <a:t> ’(</a:t>
            </a:r>
            <a:r>
              <a:rPr kumimoji="0" lang="en-US" altLang="hu-HU" sz="2600" b="0" i="1" u="none" strike="noStrike" kern="1200" cap="none" spc="0" normalizeH="0" baseline="0" noProof="0" smtClean="0">
                <a:ln>
                  <a:noFill/>
                </a:ln>
                <a:solidFill>
                  <a:srgbClr val="AC4600"/>
                </a:solidFill>
                <a:effectLst/>
                <a:uLnTx/>
                <a:uFillTx/>
                <a:latin typeface="Arial"/>
                <a:ea typeface="+mn-ea"/>
                <a:cs typeface="+mn-cs"/>
              </a:rPr>
              <a:t>c</a:t>
            </a:r>
            <a:r>
              <a:rPr kumimoji="0" lang="en-US" altLang="hu-HU" sz="2600" b="0" i="0" u="none" strike="noStrike" kern="1200" cap="none" spc="0" normalizeH="0" baseline="0" noProof="0" smtClean="0">
                <a:ln>
                  <a:noFill/>
                </a:ln>
                <a:solidFill>
                  <a:srgbClr val="AC4600"/>
                </a:solidFill>
                <a:effectLst/>
                <a:uLnTx/>
                <a:uFillTx/>
                <a:latin typeface="Arial"/>
                <a:ea typeface="+mn-ea"/>
                <a:cs typeface="+mn-cs"/>
              </a:rPr>
              <a:t>) </a:t>
            </a:r>
            <a:r>
              <a:rPr kumimoji="0" lang="en-US" altLang="hu-HU" sz="2600" b="0" i="0" u="none" strike="noStrike" kern="1200" cap="none" spc="0" normalizeH="0" baseline="0" noProof="0" smtClean="0">
                <a:ln>
                  <a:noFill/>
                </a:ln>
                <a:solidFill>
                  <a:srgbClr val="AC4600"/>
                </a:solidFill>
                <a:effectLst/>
                <a:uLnTx/>
                <a:uFillTx/>
                <a:latin typeface="Arial"/>
                <a:ea typeface="+mn-ea"/>
                <a:cs typeface="Arial" panose="020B0604020202020204" pitchFamily="34" charset="0"/>
              </a:rPr>
              <a:t>≤ 0</a:t>
            </a:r>
            <a:r>
              <a:rPr kumimoji="0" lang="en-US" altLang="hu-HU" sz="2600" b="0" i="0" u="none" strike="noStrike" kern="1200" cap="none" spc="0" normalizeH="0" baseline="0" noProof="0" smtClean="0">
                <a:ln>
                  <a:noFill/>
                </a:ln>
                <a:solidFill>
                  <a:srgbClr val="AC4600"/>
                </a:solidFill>
                <a:effectLst/>
                <a:uLnTx/>
                <a:uFillTx/>
                <a:latin typeface="Arial"/>
                <a:ea typeface="+mn-ea"/>
                <a:cs typeface="+mn-cs"/>
              </a:rPr>
              <a:t>.</a:t>
            </a:r>
          </a:p>
        </p:txBody>
      </p:sp>
      <p:graphicFrame>
        <p:nvGraphicFramePr>
          <p:cNvPr id="3" name="Object 4"/>
          <p:cNvGraphicFramePr>
            <a:graphicFrameLocks noChangeAspect="1"/>
          </p:cNvGraphicFramePr>
          <p:nvPr/>
        </p:nvGraphicFramePr>
        <p:xfrm>
          <a:off x="2538413" y="1914525"/>
          <a:ext cx="5029200" cy="2368550"/>
        </p:xfrm>
        <a:graphic>
          <a:graphicData uri="http://schemas.openxmlformats.org/presentationml/2006/ole">
            <mc:AlternateContent xmlns:mc="http://schemas.openxmlformats.org/markup-compatibility/2006">
              <mc:Choice xmlns:v="urn:schemas-microsoft-com:vml" Requires="v">
                <p:oleObj spid="_x0000_s7186" name="Equation" r:id="rId3" imgW="1726451" imgH="812447" progId="Equation.DSMT4">
                  <p:embed/>
                </p:oleObj>
              </mc:Choice>
              <mc:Fallback>
                <p:oleObj name="Equation" r:id="rId3" imgW="1726451" imgH="812447" progId="Equation.DSMT4">
                  <p:embed/>
                  <p:pic>
                    <p:nvPicPr>
                      <p:cNvPr id="45059"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8413" y="1914525"/>
                        <a:ext cx="5029200" cy="2368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 name="Text Box 5"/>
          <p:cNvSpPr txBox="1">
            <a:spLocks noChangeArrowheads="1"/>
          </p:cNvSpPr>
          <p:nvPr/>
        </p:nvSpPr>
        <p:spPr bwMode="auto">
          <a:xfrm>
            <a:off x="5867400" y="457200"/>
            <a:ext cx="281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hu-HU" sz="2400" b="1" i="0" u="none" strike="noStrike" kern="0" cap="none" spc="0" normalizeH="0" baseline="0" noProof="0" smtClean="0">
                <a:ln>
                  <a:noFill/>
                </a:ln>
                <a:solidFill>
                  <a:srgbClr val="800000"/>
                </a:solidFill>
                <a:effectLst/>
                <a:uLnTx/>
                <a:uFillTx/>
                <a:latin typeface="Arial" panose="020B0604020202020204" pitchFamily="34" charset="0"/>
              </a:rPr>
              <a:t>Proof</a:t>
            </a:r>
          </a:p>
        </p:txBody>
      </p:sp>
      <p:sp>
        <p:nvSpPr>
          <p:cNvPr id="5" name="Rectangle 7"/>
          <p:cNvSpPr txBox="1">
            <a:spLocks noChangeArrowheads="1"/>
          </p:cNvSpPr>
          <p:nvPr/>
        </p:nvSpPr>
        <p:spPr bwMode="auto">
          <a:xfrm>
            <a:off x="609600" y="371475"/>
            <a:ext cx="5791200"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E45C00"/>
                </a:solidFill>
                <a:latin typeface="+mj-lt"/>
                <a:ea typeface="+mj-ea"/>
                <a:cs typeface="+mj-cs"/>
              </a:defRPr>
            </a:lvl1pPr>
            <a:lvl2pPr algn="l" rtl="0" eaLnBrk="0" fontAlgn="base" hangingPunct="0">
              <a:spcBef>
                <a:spcPct val="0"/>
              </a:spcBef>
              <a:spcAft>
                <a:spcPct val="0"/>
              </a:spcAft>
              <a:defRPr sz="2400" b="1">
                <a:solidFill>
                  <a:srgbClr val="E45C00"/>
                </a:solidFill>
                <a:latin typeface="Arial" panose="020B0604020202020204" pitchFamily="34" charset="0"/>
              </a:defRPr>
            </a:lvl2pPr>
            <a:lvl3pPr algn="l" rtl="0" eaLnBrk="0" fontAlgn="base" hangingPunct="0">
              <a:spcBef>
                <a:spcPct val="0"/>
              </a:spcBef>
              <a:spcAft>
                <a:spcPct val="0"/>
              </a:spcAft>
              <a:defRPr sz="2400" b="1">
                <a:solidFill>
                  <a:srgbClr val="E45C00"/>
                </a:solidFill>
                <a:latin typeface="Arial" panose="020B0604020202020204" pitchFamily="34" charset="0"/>
              </a:defRPr>
            </a:lvl3pPr>
            <a:lvl4pPr algn="l" rtl="0" eaLnBrk="0" fontAlgn="base" hangingPunct="0">
              <a:spcBef>
                <a:spcPct val="0"/>
              </a:spcBef>
              <a:spcAft>
                <a:spcPct val="0"/>
              </a:spcAft>
              <a:defRPr sz="2400" b="1">
                <a:solidFill>
                  <a:srgbClr val="E45C00"/>
                </a:solidFill>
                <a:latin typeface="Arial" panose="020B0604020202020204" pitchFamily="34" charset="0"/>
              </a:defRPr>
            </a:lvl4pPr>
            <a:lvl5pPr algn="l" rtl="0" eaLnBrk="0" fontAlgn="base" hangingPunct="0">
              <a:spcBef>
                <a:spcPct val="0"/>
              </a:spcBef>
              <a:spcAft>
                <a:spcPct val="0"/>
              </a:spcAft>
              <a:defRPr sz="2400" b="1">
                <a:solidFill>
                  <a:srgbClr val="E45C00"/>
                </a:solidFill>
                <a:latin typeface="Arial" panose="020B0604020202020204" pitchFamily="34" charset="0"/>
              </a:defRPr>
            </a:lvl5pPr>
            <a:lvl6pPr marL="457200" algn="l" rtl="0" fontAlgn="base">
              <a:spcBef>
                <a:spcPct val="0"/>
              </a:spcBef>
              <a:spcAft>
                <a:spcPct val="0"/>
              </a:spcAft>
              <a:defRPr sz="2400" b="1">
                <a:solidFill>
                  <a:srgbClr val="E45C00"/>
                </a:solidFill>
                <a:latin typeface="Arial" panose="020B0604020202020204" pitchFamily="34" charset="0"/>
              </a:defRPr>
            </a:lvl6pPr>
            <a:lvl7pPr marL="914400" algn="l" rtl="0" fontAlgn="base">
              <a:spcBef>
                <a:spcPct val="0"/>
              </a:spcBef>
              <a:spcAft>
                <a:spcPct val="0"/>
              </a:spcAft>
              <a:defRPr sz="2400" b="1">
                <a:solidFill>
                  <a:srgbClr val="E45C00"/>
                </a:solidFill>
                <a:latin typeface="Arial" panose="020B0604020202020204" pitchFamily="34" charset="0"/>
              </a:defRPr>
            </a:lvl7pPr>
            <a:lvl8pPr marL="1371600" algn="l" rtl="0" fontAlgn="base">
              <a:spcBef>
                <a:spcPct val="0"/>
              </a:spcBef>
              <a:spcAft>
                <a:spcPct val="0"/>
              </a:spcAft>
              <a:defRPr sz="2400" b="1">
                <a:solidFill>
                  <a:srgbClr val="E45C00"/>
                </a:solidFill>
                <a:latin typeface="Arial" panose="020B0604020202020204" pitchFamily="34" charset="0"/>
              </a:defRPr>
            </a:lvl8pPr>
            <a:lvl9pPr marL="1828800" algn="l" rtl="0" fontAlgn="base">
              <a:spcBef>
                <a:spcPct val="0"/>
              </a:spcBef>
              <a:spcAft>
                <a:spcPct val="0"/>
              </a:spcAft>
              <a:defRPr sz="2400" b="1">
                <a:solidFill>
                  <a:srgbClr val="E45C00"/>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hu-HU" sz="2400" b="1" i="0" u="none" strike="noStrike" kern="1200" cap="none" spc="0" normalizeH="0" baseline="0" noProof="0" smtClean="0">
                <a:ln>
                  <a:noFill/>
                </a:ln>
                <a:solidFill>
                  <a:srgbClr val="E45C00"/>
                </a:solidFill>
                <a:effectLst/>
                <a:uLnTx/>
                <a:uFillTx/>
                <a:latin typeface="Arial"/>
                <a:ea typeface="+mj-ea"/>
                <a:cs typeface="+mj-cs"/>
              </a:rPr>
              <a:t>FERMAT’S THEOREM</a:t>
            </a:r>
          </a:p>
        </p:txBody>
      </p:sp>
    </p:spTree>
    <p:extLst>
      <p:ext uri="{BB962C8B-B14F-4D97-AF65-F5344CB8AC3E}">
        <p14:creationId xmlns:p14="http://schemas.microsoft.com/office/powerpoint/2010/main" val="189266666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557213" y="874713"/>
            <a:ext cx="8572500" cy="5865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indent="3175" algn="l" rtl="0" eaLnBrk="0" fontAlgn="base" hangingPunct="0">
              <a:lnSpc>
                <a:spcPct val="130000"/>
              </a:lnSpc>
              <a:spcBef>
                <a:spcPct val="20000"/>
              </a:spcBef>
              <a:spcAft>
                <a:spcPct val="0"/>
              </a:spcAft>
              <a:defRPr sz="3200" kern="1200">
                <a:solidFill>
                  <a:srgbClr val="800000"/>
                </a:solidFill>
                <a:latin typeface="+mn-lt"/>
                <a:ea typeface="+mn-ea"/>
                <a:cs typeface="+mn-cs"/>
              </a:defRPr>
            </a:lvl1pPr>
            <a:lvl2pPr marL="741363" indent="-284163" algn="l" rtl="0" eaLnBrk="0" fontAlgn="base" hangingPunct="0">
              <a:spcBef>
                <a:spcPct val="20000"/>
              </a:spcBef>
              <a:spcAft>
                <a:spcPct val="0"/>
              </a:spcAft>
              <a:buFont typeface="Wingdings" panose="05000000000000000000" pitchFamily="2" charset="2"/>
              <a:buChar char="§"/>
              <a:defRPr sz="2800" kern="1200">
                <a:solidFill>
                  <a:srgbClr val="AC4600"/>
                </a:solidFill>
                <a:latin typeface="+mn-lt"/>
                <a:ea typeface="+mn-ea"/>
                <a:cs typeface="+mn-cs"/>
              </a:defRPr>
            </a:lvl2pPr>
            <a:lvl3pPr marL="1431925" indent="-228600" algn="l" rtl="0" eaLnBrk="0" fontAlgn="base" hangingPunct="0">
              <a:spcBef>
                <a:spcPct val="20000"/>
              </a:spcBef>
              <a:spcAft>
                <a:spcPct val="0"/>
              </a:spcAft>
              <a:defRPr sz="2800" kern="1200">
                <a:solidFill>
                  <a:srgbClr val="AC4600"/>
                </a:solidFill>
                <a:latin typeface="+mn-lt"/>
                <a:ea typeface="+mn-ea"/>
                <a:cs typeface="+mn-cs"/>
              </a:defRPr>
            </a:lvl3pPr>
            <a:lvl4pPr marL="1774825"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117725"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3175" algn="l" defTabSz="914400" rtl="0" eaLnBrk="1" fontAlgn="base" latinLnBrk="0" hangingPunct="1">
              <a:lnSpc>
                <a:spcPct val="130000"/>
              </a:lnSpc>
              <a:spcBef>
                <a:spcPct val="20000"/>
              </a:spcBef>
              <a:spcAft>
                <a:spcPct val="0"/>
              </a:spcAft>
              <a:buClrTx/>
              <a:buSzTx/>
              <a:buFontTx/>
              <a:buNone/>
              <a:tabLst/>
              <a:defRPr/>
            </a:pPr>
            <a:r>
              <a:rPr kumimoji="0" lang="en-US" altLang="hu-HU" sz="3400" b="0" i="0" u="none" strike="noStrike" kern="1200" cap="none" spc="0" normalizeH="0" baseline="0" noProof="0" smtClean="0">
                <a:ln>
                  <a:noFill/>
                </a:ln>
                <a:solidFill>
                  <a:srgbClr val="800000"/>
                </a:solidFill>
                <a:effectLst/>
                <a:uLnTx/>
                <a:uFillTx/>
                <a:latin typeface="Arial"/>
                <a:ea typeface="+mn-ea"/>
                <a:cs typeface="+mn-cs"/>
              </a:rPr>
              <a:t>If </a:t>
            </a:r>
            <a:r>
              <a:rPr kumimoji="0" lang="en-US" altLang="hu-HU" sz="3400" b="0" i="1" u="none" strike="noStrike" kern="1200" cap="none" spc="0" normalizeH="0" baseline="0" noProof="0" smtClean="0">
                <a:ln>
                  <a:noFill/>
                </a:ln>
                <a:solidFill>
                  <a:srgbClr val="800000"/>
                </a:solidFill>
                <a:effectLst/>
                <a:uLnTx/>
                <a:uFillTx/>
                <a:latin typeface="Arial"/>
                <a:ea typeface="+mn-ea"/>
                <a:cs typeface="+mn-cs"/>
              </a:rPr>
              <a:t>h</a:t>
            </a:r>
            <a:r>
              <a:rPr kumimoji="0" lang="en-US" altLang="hu-HU" sz="3400" b="0" i="0" u="none" strike="noStrike" kern="1200" cap="none" spc="0" normalizeH="0" baseline="0" noProof="0" smtClean="0">
                <a:ln>
                  <a:noFill/>
                </a:ln>
                <a:solidFill>
                  <a:srgbClr val="800000"/>
                </a:solidFill>
                <a:effectLst/>
                <a:uLnTx/>
                <a:uFillTx/>
                <a:latin typeface="Arial"/>
                <a:ea typeface="+mn-ea"/>
                <a:cs typeface="+mn-cs"/>
              </a:rPr>
              <a:t> &lt; 0, then the direction of the inequality in Equation 5 is reversed when we divide by </a:t>
            </a:r>
            <a:r>
              <a:rPr kumimoji="0" lang="en-US" altLang="hu-HU" sz="3400" b="0" i="1" u="none" strike="noStrike" kern="1200" cap="none" spc="0" normalizeH="0" baseline="0" noProof="0" smtClean="0">
                <a:ln>
                  <a:noFill/>
                </a:ln>
                <a:solidFill>
                  <a:srgbClr val="800000"/>
                </a:solidFill>
                <a:effectLst/>
                <a:uLnTx/>
                <a:uFillTx/>
                <a:latin typeface="Arial"/>
                <a:ea typeface="+mn-ea"/>
                <a:cs typeface="+mn-cs"/>
              </a:rPr>
              <a:t>h</a:t>
            </a:r>
            <a:r>
              <a:rPr kumimoji="0" lang="en-US" altLang="hu-HU" sz="3400" b="0" i="0" u="none" strike="noStrike" kern="1200" cap="none" spc="0" normalizeH="0" baseline="0" noProof="0" smtClean="0">
                <a:ln>
                  <a:noFill/>
                </a:ln>
                <a:solidFill>
                  <a:srgbClr val="800000"/>
                </a:solidFill>
                <a:effectLst/>
                <a:uLnTx/>
                <a:uFillTx/>
                <a:latin typeface="Arial"/>
                <a:ea typeface="+mn-ea"/>
                <a:cs typeface="+mn-cs"/>
              </a:rPr>
              <a:t>:</a:t>
            </a:r>
          </a:p>
        </p:txBody>
      </p:sp>
      <p:graphicFrame>
        <p:nvGraphicFramePr>
          <p:cNvPr id="3" name="Object 4"/>
          <p:cNvGraphicFramePr>
            <a:graphicFrameLocks noChangeAspect="1"/>
          </p:cNvGraphicFramePr>
          <p:nvPr/>
        </p:nvGraphicFramePr>
        <p:xfrm>
          <a:off x="1790700" y="3348038"/>
          <a:ext cx="5791200" cy="1320800"/>
        </p:xfrm>
        <a:graphic>
          <a:graphicData uri="http://schemas.openxmlformats.org/presentationml/2006/ole">
            <mc:AlternateContent xmlns:mc="http://schemas.openxmlformats.org/markup-compatibility/2006">
              <mc:Choice xmlns:v="urn:schemas-microsoft-com:vml" Requires="v">
                <p:oleObj spid="_x0000_s8210" name="Equation" r:id="rId3" imgW="1726451" imgH="393529" progId="Equation.DSMT4">
                  <p:embed/>
                </p:oleObj>
              </mc:Choice>
              <mc:Fallback>
                <p:oleObj name="Equation" r:id="rId3" imgW="1726451" imgH="393529" progId="Equation.DSMT4">
                  <p:embed/>
                  <p:pic>
                    <p:nvPicPr>
                      <p:cNvPr id="46083"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0700" y="3348038"/>
                        <a:ext cx="5791200" cy="1320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 name="Text Box 5"/>
          <p:cNvSpPr txBox="1">
            <a:spLocks noChangeArrowheads="1"/>
          </p:cNvSpPr>
          <p:nvPr/>
        </p:nvSpPr>
        <p:spPr bwMode="auto">
          <a:xfrm>
            <a:off x="5867400" y="457200"/>
            <a:ext cx="281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hu-HU" sz="2400" b="1" i="0" u="none" strike="noStrike" kern="0" cap="none" spc="0" normalizeH="0" baseline="0" noProof="0" smtClean="0">
                <a:ln>
                  <a:noFill/>
                </a:ln>
                <a:solidFill>
                  <a:srgbClr val="800000"/>
                </a:solidFill>
                <a:effectLst/>
                <a:uLnTx/>
                <a:uFillTx/>
                <a:latin typeface="Arial" panose="020B0604020202020204" pitchFamily="34" charset="0"/>
              </a:rPr>
              <a:t>Proof</a:t>
            </a:r>
          </a:p>
        </p:txBody>
      </p:sp>
      <p:sp>
        <p:nvSpPr>
          <p:cNvPr id="5" name="Rectangle 7"/>
          <p:cNvSpPr txBox="1">
            <a:spLocks noChangeArrowheads="1"/>
          </p:cNvSpPr>
          <p:nvPr/>
        </p:nvSpPr>
        <p:spPr bwMode="auto">
          <a:xfrm>
            <a:off x="609600" y="371475"/>
            <a:ext cx="5791200"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E45C00"/>
                </a:solidFill>
                <a:latin typeface="+mj-lt"/>
                <a:ea typeface="+mj-ea"/>
                <a:cs typeface="+mj-cs"/>
              </a:defRPr>
            </a:lvl1pPr>
            <a:lvl2pPr algn="l" rtl="0" eaLnBrk="0" fontAlgn="base" hangingPunct="0">
              <a:spcBef>
                <a:spcPct val="0"/>
              </a:spcBef>
              <a:spcAft>
                <a:spcPct val="0"/>
              </a:spcAft>
              <a:defRPr sz="2400" b="1">
                <a:solidFill>
                  <a:srgbClr val="E45C00"/>
                </a:solidFill>
                <a:latin typeface="Arial" panose="020B0604020202020204" pitchFamily="34" charset="0"/>
              </a:defRPr>
            </a:lvl2pPr>
            <a:lvl3pPr algn="l" rtl="0" eaLnBrk="0" fontAlgn="base" hangingPunct="0">
              <a:spcBef>
                <a:spcPct val="0"/>
              </a:spcBef>
              <a:spcAft>
                <a:spcPct val="0"/>
              </a:spcAft>
              <a:defRPr sz="2400" b="1">
                <a:solidFill>
                  <a:srgbClr val="E45C00"/>
                </a:solidFill>
                <a:latin typeface="Arial" panose="020B0604020202020204" pitchFamily="34" charset="0"/>
              </a:defRPr>
            </a:lvl3pPr>
            <a:lvl4pPr algn="l" rtl="0" eaLnBrk="0" fontAlgn="base" hangingPunct="0">
              <a:spcBef>
                <a:spcPct val="0"/>
              </a:spcBef>
              <a:spcAft>
                <a:spcPct val="0"/>
              </a:spcAft>
              <a:defRPr sz="2400" b="1">
                <a:solidFill>
                  <a:srgbClr val="E45C00"/>
                </a:solidFill>
                <a:latin typeface="Arial" panose="020B0604020202020204" pitchFamily="34" charset="0"/>
              </a:defRPr>
            </a:lvl4pPr>
            <a:lvl5pPr algn="l" rtl="0" eaLnBrk="0" fontAlgn="base" hangingPunct="0">
              <a:spcBef>
                <a:spcPct val="0"/>
              </a:spcBef>
              <a:spcAft>
                <a:spcPct val="0"/>
              </a:spcAft>
              <a:defRPr sz="2400" b="1">
                <a:solidFill>
                  <a:srgbClr val="E45C00"/>
                </a:solidFill>
                <a:latin typeface="Arial" panose="020B0604020202020204" pitchFamily="34" charset="0"/>
              </a:defRPr>
            </a:lvl5pPr>
            <a:lvl6pPr marL="457200" algn="l" rtl="0" fontAlgn="base">
              <a:spcBef>
                <a:spcPct val="0"/>
              </a:spcBef>
              <a:spcAft>
                <a:spcPct val="0"/>
              </a:spcAft>
              <a:defRPr sz="2400" b="1">
                <a:solidFill>
                  <a:srgbClr val="E45C00"/>
                </a:solidFill>
                <a:latin typeface="Arial" panose="020B0604020202020204" pitchFamily="34" charset="0"/>
              </a:defRPr>
            </a:lvl6pPr>
            <a:lvl7pPr marL="914400" algn="l" rtl="0" fontAlgn="base">
              <a:spcBef>
                <a:spcPct val="0"/>
              </a:spcBef>
              <a:spcAft>
                <a:spcPct val="0"/>
              </a:spcAft>
              <a:defRPr sz="2400" b="1">
                <a:solidFill>
                  <a:srgbClr val="E45C00"/>
                </a:solidFill>
                <a:latin typeface="Arial" panose="020B0604020202020204" pitchFamily="34" charset="0"/>
              </a:defRPr>
            </a:lvl7pPr>
            <a:lvl8pPr marL="1371600" algn="l" rtl="0" fontAlgn="base">
              <a:spcBef>
                <a:spcPct val="0"/>
              </a:spcBef>
              <a:spcAft>
                <a:spcPct val="0"/>
              </a:spcAft>
              <a:defRPr sz="2400" b="1">
                <a:solidFill>
                  <a:srgbClr val="E45C00"/>
                </a:solidFill>
                <a:latin typeface="Arial" panose="020B0604020202020204" pitchFamily="34" charset="0"/>
              </a:defRPr>
            </a:lvl8pPr>
            <a:lvl9pPr marL="1828800" algn="l" rtl="0" fontAlgn="base">
              <a:spcBef>
                <a:spcPct val="0"/>
              </a:spcBef>
              <a:spcAft>
                <a:spcPct val="0"/>
              </a:spcAft>
              <a:defRPr sz="2400" b="1">
                <a:solidFill>
                  <a:srgbClr val="E45C00"/>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hu-HU" sz="2400" b="1" i="0" u="none" strike="noStrike" kern="1200" cap="none" spc="0" normalizeH="0" baseline="0" noProof="0" smtClean="0">
                <a:ln>
                  <a:noFill/>
                </a:ln>
                <a:solidFill>
                  <a:srgbClr val="E45C00"/>
                </a:solidFill>
                <a:effectLst/>
                <a:uLnTx/>
                <a:uFillTx/>
                <a:latin typeface="Arial"/>
                <a:ea typeface="+mj-ea"/>
                <a:cs typeface="+mj-cs"/>
              </a:rPr>
              <a:t>FERMAT’S THEOREM</a:t>
            </a:r>
          </a:p>
        </p:txBody>
      </p:sp>
    </p:spTree>
    <p:extLst>
      <p:ext uri="{BB962C8B-B14F-4D97-AF65-F5344CB8AC3E}">
        <p14:creationId xmlns:p14="http://schemas.microsoft.com/office/powerpoint/2010/main" val="207443159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585788" y="846138"/>
            <a:ext cx="8572500" cy="5865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indent="3175" algn="l" rtl="0" eaLnBrk="0" fontAlgn="base" hangingPunct="0">
              <a:lnSpc>
                <a:spcPct val="130000"/>
              </a:lnSpc>
              <a:spcBef>
                <a:spcPct val="20000"/>
              </a:spcBef>
              <a:spcAft>
                <a:spcPct val="0"/>
              </a:spcAft>
              <a:defRPr sz="3200" kern="1200">
                <a:solidFill>
                  <a:srgbClr val="800000"/>
                </a:solidFill>
                <a:latin typeface="+mn-lt"/>
                <a:ea typeface="+mn-ea"/>
                <a:cs typeface="+mn-cs"/>
              </a:defRPr>
            </a:lvl1pPr>
            <a:lvl2pPr marL="741363" indent="-284163" algn="l" rtl="0" eaLnBrk="0" fontAlgn="base" hangingPunct="0">
              <a:spcBef>
                <a:spcPct val="20000"/>
              </a:spcBef>
              <a:spcAft>
                <a:spcPct val="0"/>
              </a:spcAft>
              <a:buFont typeface="Wingdings" panose="05000000000000000000" pitchFamily="2" charset="2"/>
              <a:buChar char="§"/>
              <a:defRPr sz="2800" kern="1200">
                <a:solidFill>
                  <a:srgbClr val="AC4600"/>
                </a:solidFill>
                <a:latin typeface="+mn-lt"/>
                <a:ea typeface="+mn-ea"/>
                <a:cs typeface="+mn-cs"/>
              </a:defRPr>
            </a:lvl2pPr>
            <a:lvl3pPr marL="1431925" indent="-228600" algn="l" rtl="0" eaLnBrk="0" fontAlgn="base" hangingPunct="0">
              <a:spcBef>
                <a:spcPct val="20000"/>
              </a:spcBef>
              <a:spcAft>
                <a:spcPct val="0"/>
              </a:spcAft>
              <a:defRPr sz="2800" kern="1200">
                <a:solidFill>
                  <a:srgbClr val="AC4600"/>
                </a:solidFill>
                <a:latin typeface="+mn-lt"/>
                <a:ea typeface="+mn-ea"/>
                <a:cs typeface="+mn-cs"/>
              </a:defRPr>
            </a:lvl3pPr>
            <a:lvl4pPr marL="1774825"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117725"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3175" algn="l" defTabSz="914400" rtl="0" eaLnBrk="1" fontAlgn="base" latinLnBrk="0" hangingPunct="1">
              <a:lnSpc>
                <a:spcPct val="130000"/>
              </a:lnSpc>
              <a:spcBef>
                <a:spcPct val="20000"/>
              </a:spcBef>
              <a:spcAft>
                <a:spcPct val="0"/>
              </a:spcAft>
              <a:buClrTx/>
              <a:buSzTx/>
              <a:buFontTx/>
              <a:buNone/>
              <a:tabLst/>
              <a:defRPr/>
            </a:pPr>
            <a:r>
              <a:rPr kumimoji="0" lang="en-US" altLang="hu-HU" sz="3600" b="0" i="0" u="none" strike="noStrike" kern="1200" cap="none" spc="0" normalizeH="0" baseline="0" noProof="0" smtClean="0">
                <a:ln>
                  <a:noFill/>
                </a:ln>
                <a:solidFill>
                  <a:srgbClr val="800000"/>
                </a:solidFill>
                <a:effectLst/>
                <a:uLnTx/>
                <a:uFillTx/>
                <a:latin typeface="Arial"/>
                <a:ea typeface="+mn-ea"/>
                <a:cs typeface="+mn-cs"/>
              </a:rPr>
              <a:t>So, taking the left-hand limit, </a:t>
            </a:r>
            <a:br>
              <a:rPr kumimoji="0" lang="en-US" altLang="hu-HU" sz="3600" b="0" i="0" u="none" strike="noStrike" kern="1200" cap="none" spc="0" normalizeH="0" baseline="0" noProof="0" smtClean="0">
                <a:ln>
                  <a:noFill/>
                </a:ln>
                <a:solidFill>
                  <a:srgbClr val="800000"/>
                </a:solidFill>
                <a:effectLst/>
                <a:uLnTx/>
                <a:uFillTx/>
                <a:latin typeface="Arial"/>
                <a:ea typeface="+mn-ea"/>
                <a:cs typeface="+mn-cs"/>
              </a:rPr>
            </a:br>
            <a:r>
              <a:rPr kumimoji="0" lang="en-US" altLang="hu-HU" sz="3600" b="0" i="0" u="none" strike="noStrike" kern="1200" cap="none" spc="0" normalizeH="0" baseline="0" noProof="0" smtClean="0">
                <a:ln>
                  <a:noFill/>
                </a:ln>
                <a:solidFill>
                  <a:srgbClr val="800000"/>
                </a:solidFill>
                <a:effectLst/>
                <a:uLnTx/>
                <a:uFillTx/>
                <a:latin typeface="Arial"/>
                <a:ea typeface="+mn-ea"/>
                <a:cs typeface="+mn-cs"/>
              </a:rPr>
              <a:t>we have:</a:t>
            </a:r>
          </a:p>
        </p:txBody>
      </p:sp>
      <p:graphicFrame>
        <p:nvGraphicFramePr>
          <p:cNvPr id="3" name="Object 4"/>
          <p:cNvGraphicFramePr>
            <a:graphicFrameLocks noChangeAspect="1"/>
          </p:cNvGraphicFramePr>
          <p:nvPr/>
        </p:nvGraphicFramePr>
        <p:xfrm>
          <a:off x="2586038" y="1885950"/>
          <a:ext cx="5795962" cy="2411413"/>
        </p:xfrm>
        <a:graphic>
          <a:graphicData uri="http://schemas.openxmlformats.org/presentationml/2006/ole">
            <mc:AlternateContent xmlns:mc="http://schemas.openxmlformats.org/markup-compatibility/2006">
              <mc:Choice xmlns:v="urn:schemas-microsoft-com:vml" Requires="v">
                <p:oleObj spid="_x0000_s9234" name="Equation" r:id="rId3" imgW="1955800" imgH="812800" progId="Equation.DSMT4">
                  <p:embed/>
                </p:oleObj>
              </mc:Choice>
              <mc:Fallback>
                <p:oleObj name="Equation" r:id="rId3" imgW="1955800" imgH="812800" progId="Equation.DSMT4">
                  <p:embed/>
                  <p:pic>
                    <p:nvPicPr>
                      <p:cNvPr id="47107"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6038" y="1885950"/>
                        <a:ext cx="5795962" cy="2411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 name="Text Box 5"/>
          <p:cNvSpPr txBox="1">
            <a:spLocks noChangeArrowheads="1"/>
          </p:cNvSpPr>
          <p:nvPr/>
        </p:nvSpPr>
        <p:spPr bwMode="auto">
          <a:xfrm>
            <a:off x="5867400" y="457200"/>
            <a:ext cx="281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hu-HU" sz="2400" b="1" i="0" u="none" strike="noStrike" kern="0" cap="none" spc="0" normalizeH="0" baseline="0" noProof="0" smtClean="0">
                <a:ln>
                  <a:noFill/>
                </a:ln>
                <a:solidFill>
                  <a:srgbClr val="800000"/>
                </a:solidFill>
                <a:effectLst/>
                <a:uLnTx/>
                <a:uFillTx/>
                <a:latin typeface="Arial" panose="020B0604020202020204" pitchFamily="34" charset="0"/>
              </a:rPr>
              <a:t>Proof</a:t>
            </a:r>
          </a:p>
        </p:txBody>
      </p:sp>
      <p:sp>
        <p:nvSpPr>
          <p:cNvPr id="5" name="Rectangle 7"/>
          <p:cNvSpPr txBox="1">
            <a:spLocks noChangeArrowheads="1"/>
          </p:cNvSpPr>
          <p:nvPr/>
        </p:nvSpPr>
        <p:spPr bwMode="auto">
          <a:xfrm>
            <a:off x="609600" y="371475"/>
            <a:ext cx="5791200"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E45C00"/>
                </a:solidFill>
                <a:latin typeface="+mj-lt"/>
                <a:ea typeface="+mj-ea"/>
                <a:cs typeface="+mj-cs"/>
              </a:defRPr>
            </a:lvl1pPr>
            <a:lvl2pPr algn="l" rtl="0" eaLnBrk="0" fontAlgn="base" hangingPunct="0">
              <a:spcBef>
                <a:spcPct val="0"/>
              </a:spcBef>
              <a:spcAft>
                <a:spcPct val="0"/>
              </a:spcAft>
              <a:defRPr sz="2400" b="1">
                <a:solidFill>
                  <a:srgbClr val="E45C00"/>
                </a:solidFill>
                <a:latin typeface="Arial" panose="020B0604020202020204" pitchFamily="34" charset="0"/>
              </a:defRPr>
            </a:lvl2pPr>
            <a:lvl3pPr algn="l" rtl="0" eaLnBrk="0" fontAlgn="base" hangingPunct="0">
              <a:spcBef>
                <a:spcPct val="0"/>
              </a:spcBef>
              <a:spcAft>
                <a:spcPct val="0"/>
              </a:spcAft>
              <a:defRPr sz="2400" b="1">
                <a:solidFill>
                  <a:srgbClr val="E45C00"/>
                </a:solidFill>
                <a:latin typeface="Arial" panose="020B0604020202020204" pitchFamily="34" charset="0"/>
              </a:defRPr>
            </a:lvl3pPr>
            <a:lvl4pPr algn="l" rtl="0" eaLnBrk="0" fontAlgn="base" hangingPunct="0">
              <a:spcBef>
                <a:spcPct val="0"/>
              </a:spcBef>
              <a:spcAft>
                <a:spcPct val="0"/>
              </a:spcAft>
              <a:defRPr sz="2400" b="1">
                <a:solidFill>
                  <a:srgbClr val="E45C00"/>
                </a:solidFill>
                <a:latin typeface="Arial" panose="020B0604020202020204" pitchFamily="34" charset="0"/>
              </a:defRPr>
            </a:lvl4pPr>
            <a:lvl5pPr algn="l" rtl="0" eaLnBrk="0" fontAlgn="base" hangingPunct="0">
              <a:spcBef>
                <a:spcPct val="0"/>
              </a:spcBef>
              <a:spcAft>
                <a:spcPct val="0"/>
              </a:spcAft>
              <a:defRPr sz="2400" b="1">
                <a:solidFill>
                  <a:srgbClr val="E45C00"/>
                </a:solidFill>
                <a:latin typeface="Arial" panose="020B0604020202020204" pitchFamily="34" charset="0"/>
              </a:defRPr>
            </a:lvl5pPr>
            <a:lvl6pPr marL="457200" algn="l" rtl="0" fontAlgn="base">
              <a:spcBef>
                <a:spcPct val="0"/>
              </a:spcBef>
              <a:spcAft>
                <a:spcPct val="0"/>
              </a:spcAft>
              <a:defRPr sz="2400" b="1">
                <a:solidFill>
                  <a:srgbClr val="E45C00"/>
                </a:solidFill>
                <a:latin typeface="Arial" panose="020B0604020202020204" pitchFamily="34" charset="0"/>
              </a:defRPr>
            </a:lvl6pPr>
            <a:lvl7pPr marL="914400" algn="l" rtl="0" fontAlgn="base">
              <a:spcBef>
                <a:spcPct val="0"/>
              </a:spcBef>
              <a:spcAft>
                <a:spcPct val="0"/>
              </a:spcAft>
              <a:defRPr sz="2400" b="1">
                <a:solidFill>
                  <a:srgbClr val="E45C00"/>
                </a:solidFill>
                <a:latin typeface="Arial" panose="020B0604020202020204" pitchFamily="34" charset="0"/>
              </a:defRPr>
            </a:lvl7pPr>
            <a:lvl8pPr marL="1371600" algn="l" rtl="0" fontAlgn="base">
              <a:spcBef>
                <a:spcPct val="0"/>
              </a:spcBef>
              <a:spcAft>
                <a:spcPct val="0"/>
              </a:spcAft>
              <a:defRPr sz="2400" b="1">
                <a:solidFill>
                  <a:srgbClr val="E45C00"/>
                </a:solidFill>
                <a:latin typeface="Arial" panose="020B0604020202020204" pitchFamily="34" charset="0"/>
              </a:defRPr>
            </a:lvl8pPr>
            <a:lvl9pPr marL="1828800" algn="l" rtl="0" fontAlgn="base">
              <a:spcBef>
                <a:spcPct val="0"/>
              </a:spcBef>
              <a:spcAft>
                <a:spcPct val="0"/>
              </a:spcAft>
              <a:defRPr sz="2400" b="1">
                <a:solidFill>
                  <a:srgbClr val="E45C00"/>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hu-HU" sz="2400" b="1" i="0" u="none" strike="noStrike" kern="1200" cap="none" spc="0" normalizeH="0" baseline="0" noProof="0" smtClean="0">
                <a:ln>
                  <a:noFill/>
                </a:ln>
                <a:solidFill>
                  <a:srgbClr val="E45C00"/>
                </a:solidFill>
                <a:effectLst/>
                <a:uLnTx/>
                <a:uFillTx/>
                <a:latin typeface="Arial"/>
                <a:ea typeface="+mj-ea"/>
                <a:cs typeface="+mj-cs"/>
              </a:rPr>
              <a:t>FERMAT’S THEOREM</a:t>
            </a:r>
          </a:p>
        </p:txBody>
      </p:sp>
    </p:spTree>
    <p:extLst>
      <p:ext uri="{BB962C8B-B14F-4D97-AF65-F5344CB8AC3E}">
        <p14:creationId xmlns:p14="http://schemas.microsoft.com/office/powerpoint/2010/main" val="20965323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585788" y="874713"/>
            <a:ext cx="8572500" cy="5865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indent="3175" algn="l" rtl="0" eaLnBrk="0" fontAlgn="base" hangingPunct="0">
              <a:lnSpc>
                <a:spcPct val="130000"/>
              </a:lnSpc>
              <a:spcBef>
                <a:spcPct val="20000"/>
              </a:spcBef>
              <a:spcAft>
                <a:spcPct val="0"/>
              </a:spcAft>
              <a:defRPr sz="3200" kern="1200">
                <a:solidFill>
                  <a:srgbClr val="800000"/>
                </a:solidFill>
                <a:latin typeface="+mn-lt"/>
                <a:ea typeface="+mn-ea"/>
                <a:cs typeface="+mn-cs"/>
              </a:defRPr>
            </a:lvl1pPr>
            <a:lvl2pPr marL="741363" indent="-284163" algn="l" rtl="0" eaLnBrk="0" fontAlgn="base" hangingPunct="0">
              <a:spcBef>
                <a:spcPct val="20000"/>
              </a:spcBef>
              <a:spcAft>
                <a:spcPct val="0"/>
              </a:spcAft>
              <a:buFont typeface="Wingdings" panose="05000000000000000000" pitchFamily="2" charset="2"/>
              <a:buChar char="§"/>
              <a:defRPr sz="2800" kern="1200">
                <a:solidFill>
                  <a:srgbClr val="AC4600"/>
                </a:solidFill>
                <a:latin typeface="+mn-lt"/>
                <a:ea typeface="+mn-ea"/>
                <a:cs typeface="+mn-cs"/>
              </a:defRPr>
            </a:lvl2pPr>
            <a:lvl3pPr marL="1431925" indent="-228600" algn="l" rtl="0" eaLnBrk="0" fontAlgn="base" hangingPunct="0">
              <a:spcBef>
                <a:spcPct val="20000"/>
              </a:spcBef>
              <a:spcAft>
                <a:spcPct val="0"/>
              </a:spcAft>
              <a:defRPr sz="2800" kern="1200">
                <a:solidFill>
                  <a:srgbClr val="AC4600"/>
                </a:solidFill>
                <a:latin typeface="+mn-lt"/>
                <a:ea typeface="+mn-ea"/>
                <a:cs typeface="+mn-cs"/>
              </a:defRPr>
            </a:lvl3pPr>
            <a:lvl4pPr marL="1774825"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117725"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3175" algn="l" defTabSz="914400" rtl="0" eaLnBrk="1" fontAlgn="base" latinLnBrk="0" hangingPunct="1">
              <a:lnSpc>
                <a:spcPct val="130000"/>
              </a:lnSpc>
              <a:spcBef>
                <a:spcPct val="20000"/>
              </a:spcBef>
              <a:spcAft>
                <a:spcPct val="0"/>
              </a:spcAft>
              <a:buClrTx/>
              <a:buSzTx/>
              <a:buFontTx/>
              <a:buNone/>
              <a:tabLst/>
              <a:defRPr/>
            </a:pPr>
            <a:r>
              <a:rPr kumimoji="0" lang="en-US" altLang="hu-HU" sz="3400" b="0" i="0" u="none" strike="noStrike" kern="1200" cap="none" spc="0" normalizeH="0" baseline="0" noProof="0" smtClean="0">
                <a:ln>
                  <a:noFill/>
                </a:ln>
                <a:solidFill>
                  <a:srgbClr val="800000"/>
                </a:solidFill>
                <a:effectLst/>
                <a:uLnTx/>
                <a:uFillTx/>
                <a:latin typeface="Arial"/>
                <a:ea typeface="+mn-ea"/>
                <a:cs typeface="+mn-cs"/>
              </a:rPr>
              <a:t>We have shown that </a:t>
            </a:r>
            <a:r>
              <a:rPr kumimoji="0" lang="en-US" altLang="hu-HU" sz="3400" b="0" i="1" u="none" strike="noStrike" kern="1200" cap="none" spc="0" normalizeH="0" baseline="0" noProof="0" smtClean="0">
                <a:ln>
                  <a:noFill/>
                </a:ln>
                <a:solidFill>
                  <a:srgbClr val="800000"/>
                </a:solidFill>
                <a:effectLst/>
                <a:uLnTx/>
                <a:uFillTx/>
                <a:latin typeface="Arial"/>
                <a:ea typeface="+mn-ea"/>
                <a:cs typeface="+mn-cs"/>
              </a:rPr>
              <a:t>f</a:t>
            </a:r>
            <a:r>
              <a:rPr kumimoji="0" lang="en-US" altLang="hu-HU" sz="3400" b="0" i="0" u="none" strike="noStrike" kern="1200" cap="none" spc="0" normalizeH="0" baseline="0" noProof="0" smtClean="0">
                <a:ln>
                  <a:noFill/>
                </a:ln>
                <a:solidFill>
                  <a:srgbClr val="800000"/>
                </a:solidFill>
                <a:effectLst/>
                <a:uLnTx/>
                <a:uFillTx/>
                <a:latin typeface="Arial"/>
                <a:ea typeface="+mn-ea"/>
                <a:cs typeface="+mn-cs"/>
              </a:rPr>
              <a:t> </a:t>
            </a:r>
            <a:r>
              <a:rPr kumimoji="0" lang="en-US" altLang="hu-HU" sz="3400" b="0" i="1" u="none" strike="noStrike" kern="1200" cap="none" spc="0" normalizeH="0" baseline="0" noProof="0" smtClean="0">
                <a:ln>
                  <a:noFill/>
                </a:ln>
                <a:solidFill>
                  <a:srgbClr val="800000"/>
                </a:solidFill>
                <a:effectLst/>
                <a:uLnTx/>
                <a:uFillTx/>
                <a:latin typeface="Arial"/>
                <a:ea typeface="+mn-ea"/>
                <a:cs typeface="+mn-cs"/>
              </a:rPr>
              <a:t>’</a:t>
            </a:r>
            <a:r>
              <a:rPr kumimoji="0" lang="en-US" altLang="hu-HU" sz="3400" b="0" i="0" u="none" strike="noStrike" kern="1200" cap="none" spc="0" normalizeH="0" baseline="0" noProof="0" smtClean="0">
                <a:ln>
                  <a:noFill/>
                </a:ln>
                <a:solidFill>
                  <a:srgbClr val="800000"/>
                </a:solidFill>
                <a:effectLst/>
                <a:uLnTx/>
                <a:uFillTx/>
                <a:latin typeface="Arial"/>
                <a:ea typeface="+mn-ea"/>
                <a:cs typeface="+mn-cs"/>
              </a:rPr>
              <a:t>(</a:t>
            </a:r>
            <a:r>
              <a:rPr kumimoji="0" lang="en-US" altLang="hu-HU" sz="3400" b="0" i="1" u="none" strike="noStrike" kern="1200" cap="none" spc="0" normalizeH="0" baseline="0" noProof="0" smtClean="0">
                <a:ln>
                  <a:noFill/>
                </a:ln>
                <a:solidFill>
                  <a:srgbClr val="800000"/>
                </a:solidFill>
                <a:effectLst/>
                <a:uLnTx/>
                <a:uFillTx/>
                <a:latin typeface="Arial"/>
                <a:ea typeface="+mn-ea"/>
                <a:cs typeface="+mn-cs"/>
              </a:rPr>
              <a:t>c</a:t>
            </a:r>
            <a:r>
              <a:rPr kumimoji="0" lang="en-US" altLang="hu-HU" sz="3400" b="0" i="0" u="none" strike="noStrike" kern="1200" cap="none" spc="0" normalizeH="0" baseline="0" noProof="0" smtClean="0">
                <a:ln>
                  <a:noFill/>
                </a:ln>
                <a:solidFill>
                  <a:srgbClr val="800000"/>
                </a:solidFill>
                <a:effectLst/>
                <a:uLnTx/>
                <a:uFillTx/>
                <a:latin typeface="Arial"/>
                <a:ea typeface="+mn-ea"/>
                <a:cs typeface="+mn-cs"/>
              </a:rPr>
              <a:t>) </a:t>
            </a:r>
            <a:r>
              <a:rPr kumimoji="0" lang="en-US" altLang="hu-HU" sz="3400" b="0" i="0" u="none" strike="noStrike" kern="1200" cap="none" spc="0" normalizeH="0" baseline="0" noProof="0" smtClean="0">
                <a:ln>
                  <a:noFill/>
                </a:ln>
                <a:solidFill>
                  <a:srgbClr val="800000"/>
                </a:solidFill>
                <a:effectLst/>
                <a:uLnTx/>
                <a:uFillTx/>
                <a:latin typeface="Arial"/>
                <a:ea typeface="+mn-ea"/>
                <a:cs typeface="Arial" panose="020B0604020202020204" pitchFamily="34" charset="0"/>
              </a:rPr>
              <a:t>≥ 0 </a:t>
            </a:r>
            <a:r>
              <a:rPr kumimoji="0" lang="en-US" altLang="hu-HU" sz="3400" b="0" i="0" u="none" strike="noStrike" kern="1200" cap="none" spc="0" normalizeH="0" baseline="0" noProof="0" smtClean="0">
                <a:ln>
                  <a:noFill/>
                </a:ln>
                <a:solidFill>
                  <a:srgbClr val="800000"/>
                </a:solidFill>
                <a:effectLst/>
                <a:uLnTx/>
                <a:uFillTx/>
                <a:latin typeface="Arial"/>
                <a:ea typeface="+mn-ea"/>
                <a:cs typeface="+mn-cs"/>
              </a:rPr>
              <a:t>and also </a:t>
            </a:r>
            <a:br>
              <a:rPr kumimoji="0" lang="en-US" altLang="hu-HU" sz="3400" b="0" i="0" u="none" strike="noStrike" kern="1200" cap="none" spc="0" normalizeH="0" baseline="0" noProof="0" smtClean="0">
                <a:ln>
                  <a:noFill/>
                </a:ln>
                <a:solidFill>
                  <a:srgbClr val="800000"/>
                </a:solidFill>
                <a:effectLst/>
                <a:uLnTx/>
                <a:uFillTx/>
                <a:latin typeface="Arial"/>
                <a:ea typeface="+mn-ea"/>
                <a:cs typeface="+mn-cs"/>
              </a:rPr>
            </a:br>
            <a:r>
              <a:rPr kumimoji="0" lang="en-US" altLang="hu-HU" sz="3400" b="0" i="0" u="none" strike="noStrike" kern="1200" cap="none" spc="0" normalizeH="0" baseline="0" noProof="0" smtClean="0">
                <a:ln>
                  <a:noFill/>
                </a:ln>
                <a:solidFill>
                  <a:srgbClr val="800000"/>
                </a:solidFill>
                <a:effectLst/>
                <a:uLnTx/>
                <a:uFillTx/>
                <a:latin typeface="Arial"/>
                <a:ea typeface="+mn-ea"/>
                <a:cs typeface="+mn-cs"/>
              </a:rPr>
              <a:t>that </a:t>
            </a:r>
            <a:r>
              <a:rPr kumimoji="0" lang="en-US" altLang="hu-HU" sz="3400" b="0" i="1" u="none" strike="noStrike" kern="1200" cap="none" spc="0" normalizeH="0" baseline="0" noProof="0" smtClean="0">
                <a:ln>
                  <a:noFill/>
                </a:ln>
                <a:solidFill>
                  <a:srgbClr val="800000"/>
                </a:solidFill>
                <a:effectLst/>
                <a:uLnTx/>
                <a:uFillTx/>
                <a:latin typeface="Arial"/>
                <a:ea typeface="+mn-ea"/>
                <a:cs typeface="+mn-cs"/>
              </a:rPr>
              <a:t>f</a:t>
            </a:r>
            <a:r>
              <a:rPr kumimoji="0" lang="en-US" altLang="hu-HU" sz="3400" b="0" i="0" u="none" strike="noStrike" kern="1200" cap="none" spc="0" normalizeH="0" baseline="0" noProof="0" smtClean="0">
                <a:ln>
                  <a:noFill/>
                </a:ln>
                <a:solidFill>
                  <a:srgbClr val="800000"/>
                </a:solidFill>
                <a:effectLst/>
                <a:uLnTx/>
                <a:uFillTx/>
                <a:latin typeface="Arial"/>
                <a:ea typeface="+mn-ea"/>
                <a:cs typeface="+mn-cs"/>
              </a:rPr>
              <a:t> </a:t>
            </a:r>
            <a:r>
              <a:rPr kumimoji="0" lang="en-US" altLang="hu-HU" sz="3400" b="0" i="1" u="none" strike="noStrike" kern="1200" cap="none" spc="0" normalizeH="0" baseline="0" noProof="0" smtClean="0">
                <a:ln>
                  <a:noFill/>
                </a:ln>
                <a:solidFill>
                  <a:srgbClr val="800000"/>
                </a:solidFill>
                <a:effectLst/>
                <a:uLnTx/>
                <a:uFillTx/>
                <a:latin typeface="Arial"/>
                <a:ea typeface="+mn-ea"/>
                <a:cs typeface="+mn-cs"/>
              </a:rPr>
              <a:t>’</a:t>
            </a:r>
            <a:r>
              <a:rPr kumimoji="0" lang="en-US" altLang="hu-HU" sz="3400" b="0" i="0" u="none" strike="noStrike" kern="1200" cap="none" spc="0" normalizeH="0" baseline="0" noProof="0" smtClean="0">
                <a:ln>
                  <a:noFill/>
                </a:ln>
                <a:solidFill>
                  <a:srgbClr val="800000"/>
                </a:solidFill>
                <a:effectLst/>
                <a:uLnTx/>
                <a:uFillTx/>
                <a:latin typeface="Arial"/>
                <a:ea typeface="+mn-ea"/>
                <a:cs typeface="+mn-cs"/>
              </a:rPr>
              <a:t>(</a:t>
            </a:r>
            <a:r>
              <a:rPr kumimoji="0" lang="en-US" altLang="hu-HU" sz="3400" b="0" i="1" u="none" strike="noStrike" kern="1200" cap="none" spc="0" normalizeH="0" baseline="0" noProof="0" smtClean="0">
                <a:ln>
                  <a:noFill/>
                </a:ln>
                <a:solidFill>
                  <a:srgbClr val="800000"/>
                </a:solidFill>
                <a:effectLst/>
                <a:uLnTx/>
                <a:uFillTx/>
                <a:latin typeface="Arial"/>
                <a:ea typeface="+mn-ea"/>
                <a:cs typeface="+mn-cs"/>
              </a:rPr>
              <a:t>c</a:t>
            </a:r>
            <a:r>
              <a:rPr kumimoji="0" lang="en-US" altLang="hu-HU" sz="3400" b="0" i="0" u="none" strike="noStrike" kern="1200" cap="none" spc="0" normalizeH="0" baseline="0" noProof="0" smtClean="0">
                <a:ln>
                  <a:noFill/>
                </a:ln>
                <a:solidFill>
                  <a:srgbClr val="800000"/>
                </a:solidFill>
                <a:effectLst/>
                <a:uLnTx/>
                <a:uFillTx/>
                <a:latin typeface="Arial"/>
                <a:ea typeface="+mn-ea"/>
                <a:cs typeface="+mn-cs"/>
              </a:rPr>
              <a:t>) </a:t>
            </a:r>
            <a:r>
              <a:rPr kumimoji="0" lang="en-US" altLang="hu-HU" sz="3400" b="0" i="0" u="none" strike="noStrike" kern="1200" cap="none" spc="0" normalizeH="0" baseline="0" noProof="0" smtClean="0">
                <a:ln>
                  <a:noFill/>
                </a:ln>
                <a:solidFill>
                  <a:srgbClr val="800000"/>
                </a:solidFill>
                <a:effectLst/>
                <a:uLnTx/>
                <a:uFillTx/>
                <a:latin typeface="Arial"/>
                <a:ea typeface="+mn-ea"/>
                <a:cs typeface="Arial" panose="020B0604020202020204" pitchFamily="34" charset="0"/>
              </a:rPr>
              <a:t>≤ 0</a:t>
            </a:r>
            <a:r>
              <a:rPr kumimoji="0" lang="en-US" altLang="hu-HU" sz="3400" b="0" i="0" u="none" strike="noStrike" kern="1200" cap="none" spc="0" normalizeH="0" baseline="0" noProof="0" smtClean="0">
                <a:ln>
                  <a:noFill/>
                </a:ln>
                <a:solidFill>
                  <a:srgbClr val="800000"/>
                </a:solidFill>
                <a:effectLst/>
                <a:uLnTx/>
                <a:uFillTx/>
                <a:latin typeface="Arial"/>
                <a:ea typeface="+mn-ea"/>
                <a:cs typeface="+mn-cs"/>
              </a:rPr>
              <a:t>. </a:t>
            </a:r>
          </a:p>
          <a:p>
            <a:pPr marL="0" marR="0" lvl="0" indent="3175" algn="l" defTabSz="914400" rtl="0" eaLnBrk="1" fontAlgn="base" latinLnBrk="0" hangingPunct="1">
              <a:lnSpc>
                <a:spcPct val="130000"/>
              </a:lnSpc>
              <a:spcBef>
                <a:spcPct val="20000"/>
              </a:spcBef>
              <a:spcAft>
                <a:spcPct val="0"/>
              </a:spcAft>
              <a:buClrTx/>
              <a:buSzTx/>
              <a:buFontTx/>
              <a:buNone/>
              <a:tabLst/>
              <a:defRPr/>
            </a:pPr>
            <a:endParaRPr kumimoji="0" lang="en-US" altLang="hu-HU" sz="3400" b="0" i="0" u="none" strike="noStrike" kern="1200" cap="none" spc="0" normalizeH="0" baseline="0" noProof="0" smtClean="0">
              <a:ln>
                <a:noFill/>
              </a:ln>
              <a:solidFill>
                <a:srgbClr val="800000"/>
              </a:solidFill>
              <a:effectLst/>
              <a:uLnTx/>
              <a:uFillTx/>
              <a:latin typeface="Arial"/>
              <a:ea typeface="+mn-ea"/>
              <a:cs typeface="+mn-cs"/>
            </a:endParaRPr>
          </a:p>
          <a:p>
            <a:pPr marL="0" marR="0" lvl="0" indent="3175" algn="l" defTabSz="914400" rtl="0" eaLnBrk="1" fontAlgn="base" latinLnBrk="0" hangingPunct="1">
              <a:lnSpc>
                <a:spcPct val="130000"/>
              </a:lnSpc>
              <a:spcBef>
                <a:spcPct val="20000"/>
              </a:spcBef>
              <a:spcAft>
                <a:spcPct val="0"/>
              </a:spcAft>
              <a:buClrTx/>
              <a:buSzTx/>
              <a:buFontTx/>
              <a:buNone/>
              <a:tabLst/>
              <a:defRPr/>
            </a:pPr>
            <a:r>
              <a:rPr kumimoji="0" lang="en-US" altLang="hu-HU" sz="3400" b="0" i="0" u="none" strike="noStrike" kern="1200" cap="none" spc="0" normalizeH="0" baseline="0" noProof="0" smtClean="0">
                <a:ln>
                  <a:noFill/>
                </a:ln>
                <a:solidFill>
                  <a:srgbClr val="800000"/>
                </a:solidFill>
                <a:effectLst/>
                <a:uLnTx/>
                <a:uFillTx/>
                <a:latin typeface="Arial"/>
                <a:ea typeface="+mn-ea"/>
                <a:cs typeface="+mn-cs"/>
              </a:rPr>
              <a:t>Since both these inequalities must be true, the only possibility is that </a:t>
            </a:r>
            <a:r>
              <a:rPr kumimoji="0" lang="en-US" altLang="hu-HU" sz="3400" b="0" i="1" u="none" strike="noStrike" kern="1200" cap="none" spc="0" normalizeH="0" baseline="0" noProof="0" smtClean="0">
                <a:ln>
                  <a:noFill/>
                </a:ln>
                <a:solidFill>
                  <a:srgbClr val="800000"/>
                </a:solidFill>
                <a:effectLst/>
                <a:uLnTx/>
                <a:uFillTx/>
                <a:latin typeface="Arial"/>
                <a:ea typeface="+mn-ea"/>
                <a:cs typeface="+mn-cs"/>
              </a:rPr>
              <a:t>f</a:t>
            </a:r>
            <a:r>
              <a:rPr kumimoji="0" lang="en-US" altLang="hu-HU" sz="3400" b="0" i="0" u="none" strike="noStrike" kern="1200" cap="none" spc="0" normalizeH="0" baseline="0" noProof="0" smtClean="0">
                <a:ln>
                  <a:noFill/>
                </a:ln>
                <a:solidFill>
                  <a:srgbClr val="800000"/>
                </a:solidFill>
                <a:effectLst/>
                <a:uLnTx/>
                <a:uFillTx/>
                <a:latin typeface="Arial"/>
                <a:ea typeface="+mn-ea"/>
                <a:cs typeface="+mn-cs"/>
              </a:rPr>
              <a:t> </a:t>
            </a:r>
            <a:r>
              <a:rPr kumimoji="0" lang="en-US" altLang="hu-HU" sz="3400" b="0" i="1" u="none" strike="noStrike" kern="1200" cap="none" spc="0" normalizeH="0" baseline="0" noProof="0" smtClean="0">
                <a:ln>
                  <a:noFill/>
                </a:ln>
                <a:solidFill>
                  <a:srgbClr val="800000"/>
                </a:solidFill>
                <a:effectLst/>
                <a:uLnTx/>
                <a:uFillTx/>
                <a:latin typeface="Arial"/>
                <a:ea typeface="+mn-ea"/>
                <a:cs typeface="+mn-cs"/>
              </a:rPr>
              <a:t>’</a:t>
            </a:r>
            <a:r>
              <a:rPr kumimoji="0" lang="en-US" altLang="hu-HU" sz="3400" b="0" i="0" u="none" strike="noStrike" kern="1200" cap="none" spc="0" normalizeH="0" baseline="0" noProof="0" smtClean="0">
                <a:ln>
                  <a:noFill/>
                </a:ln>
                <a:solidFill>
                  <a:srgbClr val="800000"/>
                </a:solidFill>
                <a:effectLst/>
                <a:uLnTx/>
                <a:uFillTx/>
                <a:latin typeface="Arial"/>
                <a:ea typeface="+mn-ea"/>
                <a:cs typeface="+mn-cs"/>
              </a:rPr>
              <a:t>(</a:t>
            </a:r>
            <a:r>
              <a:rPr kumimoji="0" lang="en-US" altLang="hu-HU" sz="3400" b="0" i="1" u="none" strike="noStrike" kern="1200" cap="none" spc="0" normalizeH="0" baseline="0" noProof="0" smtClean="0">
                <a:ln>
                  <a:noFill/>
                </a:ln>
                <a:solidFill>
                  <a:srgbClr val="800000"/>
                </a:solidFill>
                <a:effectLst/>
                <a:uLnTx/>
                <a:uFillTx/>
                <a:latin typeface="Arial"/>
                <a:ea typeface="+mn-ea"/>
                <a:cs typeface="+mn-cs"/>
              </a:rPr>
              <a:t>c</a:t>
            </a:r>
            <a:r>
              <a:rPr kumimoji="0" lang="en-US" altLang="hu-HU" sz="3400" b="0" i="0" u="none" strike="noStrike" kern="1200" cap="none" spc="0" normalizeH="0" baseline="0" noProof="0" smtClean="0">
                <a:ln>
                  <a:noFill/>
                </a:ln>
                <a:solidFill>
                  <a:srgbClr val="800000"/>
                </a:solidFill>
                <a:effectLst/>
                <a:uLnTx/>
                <a:uFillTx/>
                <a:latin typeface="Arial"/>
                <a:ea typeface="+mn-ea"/>
                <a:cs typeface="+mn-cs"/>
              </a:rPr>
              <a:t>) = 0.</a:t>
            </a:r>
          </a:p>
        </p:txBody>
      </p:sp>
      <p:sp>
        <p:nvSpPr>
          <p:cNvPr id="3" name="Text Box 4"/>
          <p:cNvSpPr txBox="1">
            <a:spLocks noChangeArrowheads="1"/>
          </p:cNvSpPr>
          <p:nvPr/>
        </p:nvSpPr>
        <p:spPr bwMode="auto">
          <a:xfrm>
            <a:off x="5867400" y="457200"/>
            <a:ext cx="281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hu-HU" sz="2400" b="1" i="0" u="none" strike="noStrike" kern="0" cap="none" spc="0" normalizeH="0" baseline="0" noProof="0" smtClean="0">
                <a:ln>
                  <a:noFill/>
                </a:ln>
                <a:solidFill>
                  <a:srgbClr val="800000"/>
                </a:solidFill>
                <a:effectLst/>
                <a:uLnTx/>
                <a:uFillTx/>
                <a:latin typeface="Arial" panose="020B0604020202020204" pitchFamily="34" charset="0"/>
              </a:rPr>
              <a:t>Proof</a:t>
            </a:r>
          </a:p>
        </p:txBody>
      </p:sp>
      <p:sp>
        <p:nvSpPr>
          <p:cNvPr id="4" name="Rectangle 6"/>
          <p:cNvSpPr txBox="1">
            <a:spLocks noChangeArrowheads="1"/>
          </p:cNvSpPr>
          <p:nvPr/>
        </p:nvSpPr>
        <p:spPr bwMode="auto">
          <a:xfrm>
            <a:off x="609600" y="371475"/>
            <a:ext cx="5791200"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E45C00"/>
                </a:solidFill>
                <a:latin typeface="+mj-lt"/>
                <a:ea typeface="+mj-ea"/>
                <a:cs typeface="+mj-cs"/>
              </a:defRPr>
            </a:lvl1pPr>
            <a:lvl2pPr algn="l" rtl="0" eaLnBrk="0" fontAlgn="base" hangingPunct="0">
              <a:spcBef>
                <a:spcPct val="0"/>
              </a:spcBef>
              <a:spcAft>
                <a:spcPct val="0"/>
              </a:spcAft>
              <a:defRPr sz="2400" b="1">
                <a:solidFill>
                  <a:srgbClr val="E45C00"/>
                </a:solidFill>
                <a:latin typeface="Arial" panose="020B0604020202020204" pitchFamily="34" charset="0"/>
              </a:defRPr>
            </a:lvl2pPr>
            <a:lvl3pPr algn="l" rtl="0" eaLnBrk="0" fontAlgn="base" hangingPunct="0">
              <a:spcBef>
                <a:spcPct val="0"/>
              </a:spcBef>
              <a:spcAft>
                <a:spcPct val="0"/>
              </a:spcAft>
              <a:defRPr sz="2400" b="1">
                <a:solidFill>
                  <a:srgbClr val="E45C00"/>
                </a:solidFill>
                <a:latin typeface="Arial" panose="020B0604020202020204" pitchFamily="34" charset="0"/>
              </a:defRPr>
            </a:lvl3pPr>
            <a:lvl4pPr algn="l" rtl="0" eaLnBrk="0" fontAlgn="base" hangingPunct="0">
              <a:spcBef>
                <a:spcPct val="0"/>
              </a:spcBef>
              <a:spcAft>
                <a:spcPct val="0"/>
              </a:spcAft>
              <a:defRPr sz="2400" b="1">
                <a:solidFill>
                  <a:srgbClr val="E45C00"/>
                </a:solidFill>
                <a:latin typeface="Arial" panose="020B0604020202020204" pitchFamily="34" charset="0"/>
              </a:defRPr>
            </a:lvl4pPr>
            <a:lvl5pPr algn="l" rtl="0" eaLnBrk="0" fontAlgn="base" hangingPunct="0">
              <a:spcBef>
                <a:spcPct val="0"/>
              </a:spcBef>
              <a:spcAft>
                <a:spcPct val="0"/>
              </a:spcAft>
              <a:defRPr sz="2400" b="1">
                <a:solidFill>
                  <a:srgbClr val="E45C00"/>
                </a:solidFill>
                <a:latin typeface="Arial" panose="020B0604020202020204" pitchFamily="34" charset="0"/>
              </a:defRPr>
            </a:lvl5pPr>
            <a:lvl6pPr marL="457200" algn="l" rtl="0" fontAlgn="base">
              <a:spcBef>
                <a:spcPct val="0"/>
              </a:spcBef>
              <a:spcAft>
                <a:spcPct val="0"/>
              </a:spcAft>
              <a:defRPr sz="2400" b="1">
                <a:solidFill>
                  <a:srgbClr val="E45C00"/>
                </a:solidFill>
                <a:latin typeface="Arial" panose="020B0604020202020204" pitchFamily="34" charset="0"/>
              </a:defRPr>
            </a:lvl6pPr>
            <a:lvl7pPr marL="914400" algn="l" rtl="0" fontAlgn="base">
              <a:spcBef>
                <a:spcPct val="0"/>
              </a:spcBef>
              <a:spcAft>
                <a:spcPct val="0"/>
              </a:spcAft>
              <a:defRPr sz="2400" b="1">
                <a:solidFill>
                  <a:srgbClr val="E45C00"/>
                </a:solidFill>
                <a:latin typeface="Arial" panose="020B0604020202020204" pitchFamily="34" charset="0"/>
              </a:defRPr>
            </a:lvl7pPr>
            <a:lvl8pPr marL="1371600" algn="l" rtl="0" fontAlgn="base">
              <a:spcBef>
                <a:spcPct val="0"/>
              </a:spcBef>
              <a:spcAft>
                <a:spcPct val="0"/>
              </a:spcAft>
              <a:defRPr sz="2400" b="1">
                <a:solidFill>
                  <a:srgbClr val="E45C00"/>
                </a:solidFill>
                <a:latin typeface="Arial" panose="020B0604020202020204" pitchFamily="34" charset="0"/>
              </a:defRPr>
            </a:lvl8pPr>
            <a:lvl9pPr marL="1828800" algn="l" rtl="0" fontAlgn="base">
              <a:spcBef>
                <a:spcPct val="0"/>
              </a:spcBef>
              <a:spcAft>
                <a:spcPct val="0"/>
              </a:spcAft>
              <a:defRPr sz="2400" b="1">
                <a:solidFill>
                  <a:srgbClr val="E45C00"/>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hu-HU" sz="2400" b="1" i="0" u="none" strike="noStrike" kern="1200" cap="none" spc="0" normalizeH="0" baseline="0" noProof="0" smtClean="0">
                <a:ln>
                  <a:noFill/>
                </a:ln>
                <a:solidFill>
                  <a:srgbClr val="E45C00"/>
                </a:solidFill>
                <a:effectLst/>
                <a:uLnTx/>
                <a:uFillTx/>
                <a:latin typeface="Arial"/>
                <a:ea typeface="+mj-ea"/>
                <a:cs typeface="+mj-cs"/>
              </a:rPr>
              <a:t>FERMAT’S THEOREM</a:t>
            </a:r>
          </a:p>
        </p:txBody>
      </p:sp>
    </p:spTree>
    <p:extLst>
      <p:ext uri="{BB962C8B-B14F-4D97-AF65-F5344CB8AC3E}">
        <p14:creationId xmlns:p14="http://schemas.microsoft.com/office/powerpoint/2010/main" val="156371877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585788" y="846138"/>
            <a:ext cx="8572500" cy="311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indent="3175" algn="l" rtl="0" eaLnBrk="0" fontAlgn="base" hangingPunct="0">
              <a:lnSpc>
                <a:spcPct val="130000"/>
              </a:lnSpc>
              <a:spcBef>
                <a:spcPct val="20000"/>
              </a:spcBef>
              <a:spcAft>
                <a:spcPct val="0"/>
              </a:spcAft>
              <a:defRPr sz="3200" kern="1200">
                <a:solidFill>
                  <a:srgbClr val="800000"/>
                </a:solidFill>
                <a:latin typeface="+mn-lt"/>
                <a:ea typeface="+mn-ea"/>
                <a:cs typeface="+mn-cs"/>
              </a:defRPr>
            </a:lvl1pPr>
            <a:lvl2pPr marL="741363" indent="-284163" algn="l" rtl="0" eaLnBrk="0" fontAlgn="base" hangingPunct="0">
              <a:spcBef>
                <a:spcPct val="20000"/>
              </a:spcBef>
              <a:spcAft>
                <a:spcPct val="0"/>
              </a:spcAft>
              <a:buFont typeface="Wingdings" panose="05000000000000000000" pitchFamily="2" charset="2"/>
              <a:buChar char="§"/>
              <a:defRPr sz="2800" kern="1200">
                <a:solidFill>
                  <a:srgbClr val="AC4600"/>
                </a:solidFill>
                <a:latin typeface="+mn-lt"/>
                <a:ea typeface="+mn-ea"/>
                <a:cs typeface="+mn-cs"/>
              </a:defRPr>
            </a:lvl2pPr>
            <a:lvl3pPr marL="1431925" indent="-228600" algn="l" rtl="0" eaLnBrk="0" fontAlgn="base" hangingPunct="0">
              <a:spcBef>
                <a:spcPct val="20000"/>
              </a:spcBef>
              <a:spcAft>
                <a:spcPct val="0"/>
              </a:spcAft>
              <a:defRPr sz="2800" kern="1200">
                <a:solidFill>
                  <a:srgbClr val="AC4600"/>
                </a:solidFill>
                <a:latin typeface="+mn-lt"/>
                <a:ea typeface="+mn-ea"/>
                <a:cs typeface="+mn-cs"/>
              </a:defRPr>
            </a:lvl3pPr>
            <a:lvl4pPr marL="1774825"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117725"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3175" algn="l" defTabSz="914400" rtl="0" eaLnBrk="1" fontAlgn="base" latinLnBrk="0" hangingPunct="1">
              <a:lnSpc>
                <a:spcPct val="130000"/>
              </a:lnSpc>
              <a:spcBef>
                <a:spcPct val="20000"/>
              </a:spcBef>
              <a:spcAft>
                <a:spcPct val="0"/>
              </a:spcAft>
              <a:buClrTx/>
              <a:buSzTx/>
              <a:buFontTx/>
              <a:buNone/>
              <a:tabLst/>
              <a:defRPr/>
            </a:pPr>
            <a:r>
              <a:rPr kumimoji="0" lang="en-US" altLang="hu-HU" sz="3600" b="0" i="0" u="none" strike="noStrike" kern="1200" cap="none" spc="0" normalizeH="0" baseline="0" noProof="0" dirty="0" smtClean="0">
                <a:ln>
                  <a:noFill/>
                </a:ln>
                <a:solidFill>
                  <a:srgbClr val="800000"/>
                </a:solidFill>
                <a:effectLst/>
                <a:uLnTx/>
                <a:uFillTx/>
                <a:latin typeface="Arial"/>
                <a:ea typeface="+mn-ea"/>
                <a:cs typeface="+mn-cs"/>
              </a:rPr>
              <a:t>We have proved the theorem for </a:t>
            </a:r>
            <a:br>
              <a:rPr kumimoji="0" lang="en-US" altLang="hu-HU" sz="3600" b="0" i="0" u="none" strike="noStrike" kern="1200" cap="none" spc="0" normalizeH="0" baseline="0" noProof="0" dirty="0" smtClean="0">
                <a:ln>
                  <a:noFill/>
                </a:ln>
                <a:solidFill>
                  <a:srgbClr val="800000"/>
                </a:solidFill>
                <a:effectLst/>
                <a:uLnTx/>
                <a:uFillTx/>
                <a:latin typeface="Arial"/>
                <a:ea typeface="+mn-ea"/>
                <a:cs typeface="+mn-cs"/>
              </a:rPr>
            </a:br>
            <a:r>
              <a:rPr kumimoji="0" lang="en-US" altLang="hu-HU" sz="3600" b="0" i="0" u="none" strike="noStrike" kern="1200" cap="none" spc="0" normalizeH="0" baseline="0" noProof="0" dirty="0" smtClean="0">
                <a:ln>
                  <a:noFill/>
                </a:ln>
                <a:solidFill>
                  <a:srgbClr val="800000"/>
                </a:solidFill>
                <a:effectLst/>
                <a:uLnTx/>
                <a:uFillTx/>
                <a:latin typeface="Arial"/>
                <a:ea typeface="+mn-ea"/>
                <a:cs typeface="+mn-cs"/>
              </a:rPr>
              <a:t>the case of a local maximum.</a:t>
            </a:r>
            <a:r>
              <a:rPr kumimoji="0" lang="en-US" altLang="hu-HU" sz="3200" b="0" i="0" u="none" strike="noStrike" kern="1200" cap="none" spc="0" normalizeH="0" baseline="0" noProof="0" dirty="0" smtClean="0">
                <a:ln>
                  <a:noFill/>
                </a:ln>
                <a:solidFill>
                  <a:srgbClr val="800000"/>
                </a:solidFill>
                <a:effectLst/>
                <a:uLnTx/>
                <a:uFillTx/>
                <a:latin typeface="Arial"/>
                <a:ea typeface="+mn-ea"/>
                <a:cs typeface="+mn-cs"/>
              </a:rPr>
              <a:t> </a:t>
            </a:r>
          </a:p>
          <a:p>
            <a:pPr marL="741363" marR="0" lvl="1" indent="-284163"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endParaRPr kumimoji="0" lang="en-US" altLang="hu-HU" sz="2400" b="0" i="0" u="none" strike="noStrike" kern="1200" cap="none" spc="0" normalizeH="0" baseline="0" noProof="0" dirty="0" smtClean="0">
              <a:ln>
                <a:noFill/>
              </a:ln>
              <a:solidFill>
                <a:srgbClr val="AC4600"/>
              </a:solidFill>
              <a:effectLst/>
              <a:uLnTx/>
              <a:uFillTx/>
              <a:latin typeface="Arial"/>
              <a:ea typeface="+mn-ea"/>
              <a:cs typeface="+mn-cs"/>
            </a:endParaRPr>
          </a:p>
          <a:p>
            <a:pPr marL="741363" marR="0" lvl="1" indent="-284163"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n-US" altLang="hu-HU" sz="2400" b="0" i="0" u="none" strike="noStrike" kern="1200" cap="none" spc="0" normalizeH="0" baseline="0" noProof="0" dirty="0" smtClean="0">
                <a:ln>
                  <a:noFill/>
                </a:ln>
                <a:solidFill>
                  <a:srgbClr val="AC4600"/>
                </a:solidFill>
                <a:effectLst/>
                <a:uLnTx/>
                <a:uFillTx/>
                <a:latin typeface="Arial"/>
                <a:ea typeface="+mn-ea"/>
                <a:cs typeface="+mn-cs"/>
              </a:rPr>
              <a:t>The case of a local minimum can be proved </a:t>
            </a:r>
            <a:br>
              <a:rPr kumimoji="0" lang="en-US" altLang="hu-HU" sz="2400" b="0" i="0" u="none" strike="noStrike" kern="1200" cap="none" spc="0" normalizeH="0" baseline="0" noProof="0" dirty="0" smtClean="0">
                <a:ln>
                  <a:noFill/>
                </a:ln>
                <a:solidFill>
                  <a:srgbClr val="AC4600"/>
                </a:solidFill>
                <a:effectLst/>
                <a:uLnTx/>
                <a:uFillTx/>
                <a:latin typeface="Arial"/>
                <a:ea typeface="+mn-ea"/>
                <a:cs typeface="+mn-cs"/>
              </a:rPr>
            </a:br>
            <a:r>
              <a:rPr kumimoji="0" lang="en-US" altLang="hu-HU" sz="2400" b="0" i="0" u="none" strike="noStrike" kern="1200" cap="none" spc="0" normalizeH="0" baseline="0" noProof="0" dirty="0" smtClean="0">
                <a:ln>
                  <a:noFill/>
                </a:ln>
                <a:solidFill>
                  <a:srgbClr val="AC4600"/>
                </a:solidFill>
                <a:effectLst/>
                <a:uLnTx/>
                <a:uFillTx/>
                <a:latin typeface="Arial"/>
                <a:ea typeface="+mn-ea"/>
                <a:cs typeface="+mn-cs"/>
              </a:rPr>
              <a:t>in a similar manner.</a:t>
            </a:r>
          </a:p>
          <a:p>
            <a:pPr marL="457200" marR="0" lvl="1" indent="0" algn="l" defTabSz="914400" rtl="0" eaLnBrk="1" fontAlgn="base" latinLnBrk="0" hangingPunct="1">
              <a:lnSpc>
                <a:spcPct val="100000"/>
              </a:lnSpc>
              <a:spcBef>
                <a:spcPct val="20000"/>
              </a:spcBef>
              <a:spcAft>
                <a:spcPct val="0"/>
              </a:spcAft>
              <a:buClrTx/>
              <a:buSzTx/>
              <a:buNone/>
              <a:tabLst/>
              <a:defRPr/>
            </a:pPr>
            <a:endParaRPr kumimoji="0" lang="en-US" altLang="hu-HU" sz="2400" b="0" i="0" u="none" strike="noStrike" kern="1200" cap="none" spc="0" normalizeH="0" baseline="0" noProof="0" dirty="0" smtClean="0">
              <a:ln>
                <a:noFill/>
              </a:ln>
              <a:solidFill>
                <a:srgbClr val="AC4600"/>
              </a:solidFill>
              <a:effectLst/>
              <a:uLnTx/>
              <a:uFillTx/>
              <a:latin typeface="Arial"/>
              <a:ea typeface="+mn-ea"/>
              <a:cs typeface="+mn-cs"/>
            </a:endParaRPr>
          </a:p>
        </p:txBody>
      </p:sp>
      <p:sp>
        <p:nvSpPr>
          <p:cNvPr id="3" name="Rectangle 6"/>
          <p:cNvSpPr txBox="1">
            <a:spLocks noChangeArrowheads="1"/>
          </p:cNvSpPr>
          <p:nvPr/>
        </p:nvSpPr>
        <p:spPr bwMode="auto">
          <a:xfrm>
            <a:off x="609600" y="371475"/>
            <a:ext cx="5791200"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E45C00"/>
                </a:solidFill>
                <a:latin typeface="+mj-lt"/>
                <a:ea typeface="+mj-ea"/>
                <a:cs typeface="+mj-cs"/>
              </a:defRPr>
            </a:lvl1pPr>
            <a:lvl2pPr algn="l" rtl="0" eaLnBrk="0" fontAlgn="base" hangingPunct="0">
              <a:spcBef>
                <a:spcPct val="0"/>
              </a:spcBef>
              <a:spcAft>
                <a:spcPct val="0"/>
              </a:spcAft>
              <a:defRPr sz="2400" b="1">
                <a:solidFill>
                  <a:srgbClr val="E45C00"/>
                </a:solidFill>
                <a:latin typeface="Arial" panose="020B0604020202020204" pitchFamily="34" charset="0"/>
              </a:defRPr>
            </a:lvl2pPr>
            <a:lvl3pPr algn="l" rtl="0" eaLnBrk="0" fontAlgn="base" hangingPunct="0">
              <a:spcBef>
                <a:spcPct val="0"/>
              </a:spcBef>
              <a:spcAft>
                <a:spcPct val="0"/>
              </a:spcAft>
              <a:defRPr sz="2400" b="1">
                <a:solidFill>
                  <a:srgbClr val="E45C00"/>
                </a:solidFill>
                <a:latin typeface="Arial" panose="020B0604020202020204" pitchFamily="34" charset="0"/>
              </a:defRPr>
            </a:lvl3pPr>
            <a:lvl4pPr algn="l" rtl="0" eaLnBrk="0" fontAlgn="base" hangingPunct="0">
              <a:spcBef>
                <a:spcPct val="0"/>
              </a:spcBef>
              <a:spcAft>
                <a:spcPct val="0"/>
              </a:spcAft>
              <a:defRPr sz="2400" b="1">
                <a:solidFill>
                  <a:srgbClr val="E45C00"/>
                </a:solidFill>
                <a:latin typeface="Arial" panose="020B0604020202020204" pitchFamily="34" charset="0"/>
              </a:defRPr>
            </a:lvl4pPr>
            <a:lvl5pPr algn="l" rtl="0" eaLnBrk="0" fontAlgn="base" hangingPunct="0">
              <a:spcBef>
                <a:spcPct val="0"/>
              </a:spcBef>
              <a:spcAft>
                <a:spcPct val="0"/>
              </a:spcAft>
              <a:defRPr sz="2400" b="1">
                <a:solidFill>
                  <a:srgbClr val="E45C00"/>
                </a:solidFill>
                <a:latin typeface="Arial" panose="020B0604020202020204" pitchFamily="34" charset="0"/>
              </a:defRPr>
            </a:lvl5pPr>
            <a:lvl6pPr marL="457200" algn="l" rtl="0" fontAlgn="base">
              <a:spcBef>
                <a:spcPct val="0"/>
              </a:spcBef>
              <a:spcAft>
                <a:spcPct val="0"/>
              </a:spcAft>
              <a:defRPr sz="2400" b="1">
                <a:solidFill>
                  <a:srgbClr val="E45C00"/>
                </a:solidFill>
                <a:latin typeface="Arial" panose="020B0604020202020204" pitchFamily="34" charset="0"/>
              </a:defRPr>
            </a:lvl6pPr>
            <a:lvl7pPr marL="914400" algn="l" rtl="0" fontAlgn="base">
              <a:spcBef>
                <a:spcPct val="0"/>
              </a:spcBef>
              <a:spcAft>
                <a:spcPct val="0"/>
              </a:spcAft>
              <a:defRPr sz="2400" b="1">
                <a:solidFill>
                  <a:srgbClr val="E45C00"/>
                </a:solidFill>
                <a:latin typeface="Arial" panose="020B0604020202020204" pitchFamily="34" charset="0"/>
              </a:defRPr>
            </a:lvl7pPr>
            <a:lvl8pPr marL="1371600" algn="l" rtl="0" fontAlgn="base">
              <a:spcBef>
                <a:spcPct val="0"/>
              </a:spcBef>
              <a:spcAft>
                <a:spcPct val="0"/>
              </a:spcAft>
              <a:defRPr sz="2400" b="1">
                <a:solidFill>
                  <a:srgbClr val="E45C00"/>
                </a:solidFill>
                <a:latin typeface="Arial" panose="020B0604020202020204" pitchFamily="34" charset="0"/>
              </a:defRPr>
            </a:lvl8pPr>
            <a:lvl9pPr marL="1828800" algn="l" rtl="0" fontAlgn="base">
              <a:spcBef>
                <a:spcPct val="0"/>
              </a:spcBef>
              <a:spcAft>
                <a:spcPct val="0"/>
              </a:spcAft>
              <a:defRPr sz="2400" b="1">
                <a:solidFill>
                  <a:srgbClr val="E45C00"/>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hu-HU" sz="2400" b="1" i="0" u="none" strike="noStrike" kern="1200" cap="none" spc="0" normalizeH="0" baseline="0" noProof="0" smtClean="0">
                <a:ln>
                  <a:noFill/>
                </a:ln>
                <a:solidFill>
                  <a:srgbClr val="E45C00"/>
                </a:solidFill>
                <a:effectLst/>
                <a:uLnTx/>
                <a:uFillTx/>
                <a:latin typeface="Arial"/>
                <a:ea typeface="+mj-ea"/>
                <a:cs typeface="+mj-cs"/>
              </a:rPr>
              <a:t>FERMAT’S THEOREM</a:t>
            </a:r>
          </a:p>
        </p:txBody>
      </p:sp>
      <p:sp>
        <p:nvSpPr>
          <p:cNvPr id="4" name="Text Box 7"/>
          <p:cNvSpPr txBox="1">
            <a:spLocks noChangeArrowheads="1"/>
          </p:cNvSpPr>
          <p:nvPr/>
        </p:nvSpPr>
        <p:spPr bwMode="auto">
          <a:xfrm>
            <a:off x="5895975" y="500063"/>
            <a:ext cx="281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hu-HU" sz="2400" b="1" i="0" u="none" strike="noStrike" kern="0" cap="none" spc="0" normalizeH="0" baseline="0" noProof="0" smtClean="0">
                <a:ln>
                  <a:noFill/>
                </a:ln>
                <a:solidFill>
                  <a:srgbClr val="800000"/>
                </a:solidFill>
                <a:effectLst/>
                <a:uLnTx/>
                <a:uFillTx/>
                <a:latin typeface="Arial" panose="020B0604020202020204" pitchFamily="34" charset="0"/>
              </a:rPr>
              <a:t>Proof</a:t>
            </a:r>
          </a:p>
        </p:txBody>
      </p:sp>
    </p:spTree>
    <p:extLst>
      <p:ext uri="{BB962C8B-B14F-4D97-AF65-F5344CB8AC3E}">
        <p14:creationId xmlns:p14="http://schemas.microsoft.com/office/powerpoint/2010/main" val="330744868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609600" y="371475"/>
            <a:ext cx="5791200"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E45C00"/>
                </a:solidFill>
                <a:latin typeface="+mj-lt"/>
                <a:ea typeface="+mj-ea"/>
                <a:cs typeface="+mj-cs"/>
              </a:defRPr>
            </a:lvl1pPr>
            <a:lvl2pPr algn="l" rtl="0" eaLnBrk="0" fontAlgn="base" hangingPunct="0">
              <a:spcBef>
                <a:spcPct val="0"/>
              </a:spcBef>
              <a:spcAft>
                <a:spcPct val="0"/>
              </a:spcAft>
              <a:defRPr sz="2400" b="1">
                <a:solidFill>
                  <a:srgbClr val="E45C00"/>
                </a:solidFill>
                <a:latin typeface="Arial" panose="020B0604020202020204" pitchFamily="34" charset="0"/>
              </a:defRPr>
            </a:lvl2pPr>
            <a:lvl3pPr algn="l" rtl="0" eaLnBrk="0" fontAlgn="base" hangingPunct="0">
              <a:spcBef>
                <a:spcPct val="0"/>
              </a:spcBef>
              <a:spcAft>
                <a:spcPct val="0"/>
              </a:spcAft>
              <a:defRPr sz="2400" b="1">
                <a:solidFill>
                  <a:srgbClr val="E45C00"/>
                </a:solidFill>
                <a:latin typeface="Arial" panose="020B0604020202020204" pitchFamily="34" charset="0"/>
              </a:defRPr>
            </a:lvl3pPr>
            <a:lvl4pPr algn="l" rtl="0" eaLnBrk="0" fontAlgn="base" hangingPunct="0">
              <a:spcBef>
                <a:spcPct val="0"/>
              </a:spcBef>
              <a:spcAft>
                <a:spcPct val="0"/>
              </a:spcAft>
              <a:defRPr sz="2400" b="1">
                <a:solidFill>
                  <a:srgbClr val="E45C00"/>
                </a:solidFill>
                <a:latin typeface="Arial" panose="020B0604020202020204" pitchFamily="34" charset="0"/>
              </a:defRPr>
            </a:lvl4pPr>
            <a:lvl5pPr algn="l" rtl="0" eaLnBrk="0" fontAlgn="base" hangingPunct="0">
              <a:spcBef>
                <a:spcPct val="0"/>
              </a:spcBef>
              <a:spcAft>
                <a:spcPct val="0"/>
              </a:spcAft>
              <a:defRPr sz="2400" b="1">
                <a:solidFill>
                  <a:srgbClr val="E45C00"/>
                </a:solidFill>
                <a:latin typeface="Arial" panose="020B0604020202020204" pitchFamily="34" charset="0"/>
              </a:defRPr>
            </a:lvl5pPr>
            <a:lvl6pPr marL="457200" algn="l" rtl="0" fontAlgn="base">
              <a:spcBef>
                <a:spcPct val="0"/>
              </a:spcBef>
              <a:spcAft>
                <a:spcPct val="0"/>
              </a:spcAft>
              <a:defRPr sz="2400" b="1">
                <a:solidFill>
                  <a:srgbClr val="E45C00"/>
                </a:solidFill>
                <a:latin typeface="Arial" panose="020B0604020202020204" pitchFamily="34" charset="0"/>
              </a:defRPr>
            </a:lvl6pPr>
            <a:lvl7pPr marL="914400" algn="l" rtl="0" fontAlgn="base">
              <a:spcBef>
                <a:spcPct val="0"/>
              </a:spcBef>
              <a:spcAft>
                <a:spcPct val="0"/>
              </a:spcAft>
              <a:defRPr sz="2400" b="1">
                <a:solidFill>
                  <a:srgbClr val="E45C00"/>
                </a:solidFill>
                <a:latin typeface="Arial" panose="020B0604020202020204" pitchFamily="34" charset="0"/>
              </a:defRPr>
            </a:lvl7pPr>
            <a:lvl8pPr marL="1371600" algn="l" rtl="0" fontAlgn="base">
              <a:spcBef>
                <a:spcPct val="0"/>
              </a:spcBef>
              <a:spcAft>
                <a:spcPct val="0"/>
              </a:spcAft>
              <a:defRPr sz="2400" b="1">
                <a:solidFill>
                  <a:srgbClr val="E45C00"/>
                </a:solidFill>
                <a:latin typeface="Arial" panose="020B0604020202020204" pitchFamily="34" charset="0"/>
              </a:defRPr>
            </a:lvl8pPr>
            <a:lvl9pPr marL="1828800" algn="l" rtl="0" fontAlgn="base">
              <a:spcBef>
                <a:spcPct val="0"/>
              </a:spcBef>
              <a:spcAft>
                <a:spcPct val="0"/>
              </a:spcAft>
              <a:defRPr sz="2400" b="1">
                <a:solidFill>
                  <a:srgbClr val="E45C00"/>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hu-HU" sz="2400" b="1" i="0" u="none" strike="noStrike" kern="1200" cap="none" spc="0" normalizeH="0" baseline="0" noProof="0" smtClean="0">
                <a:ln>
                  <a:noFill/>
                </a:ln>
                <a:solidFill>
                  <a:srgbClr val="E45C00"/>
                </a:solidFill>
                <a:effectLst/>
                <a:uLnTx/>
                <a:uFillTx/>
                <a:latin typeface="Arial"/>
                <a:ea typeface="+mj-ea"/>
                <a:cs typeface="+mj-cs"/>
              </a:rPr>
              <a:t>CRITICAL NUMBERS</a:t>
            </a:r>
          </a:p>
        </p:txBody>
      </p:sp>
      <p:sp>
        <p:nvSpPr>
          <p:cNvPr id="3" name="Rectangle 3"/>
          <p:cNvSpPr txBox="1">
            <a:spLocks noChangeArrowheads="1"/>
          </p:cNvSpPr>
          <p:nvPr/>
        </p:nvSpPr>
        <p:spPr bwMode="auto">
          <a:xfrm>
            <a:off x="609600" y="1042988"/>
            <a:ext cx="8572500" cy="5865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indent="3175" algn="l" rtl="0" eaLnBrk="0" fontAlgn="base" hangingPunct="0">
              <a:lnSpc>
                <a:spcPct val="130000"/>
              </a:lnSpc>
              <a:spcBef>
                <a:spcPct val="20000"/>
              </a:spcBef>
              <a:spcAft>
                <a:spcPct val="0"/>
              </a:spcAft>
              <a:defRPr sz="3200" kern="1200">
                <a:solidFill>
                  <a:srgbClr val="800000"/>
                </a:solidFill>
                <a:latin typeface="+mn-lt"/>
                <a:ea typeface="+mn-ea"/>
                <a:cs typeface="+mn-cs"/>
              </a:defRPr>
            </a:lvl1pPr>
            <a:lvl2pPr marL="741363" indent="-284163" algn="l" rtl="0" eaLnBrk="0" fontAlgn="base" hangingPunct="0">
              <a:spcBef>
                <a:spcPct val="20000"/>
              </a:spcBef>
              <a:spcAft>
                <a:spcPct val="0"/>
              </a:spcAft>
              <a:buFont typeface="Wingdings" panose="05000000000000000000" pitchFamily="2" charset="2"/>
              <a:buChar char="§"/>
              <a:defRPr sz="2800" kern="1200">
                <a:solidFill>
                  <a:srgbClr val="AC4600"/>
                </a:solidFill>
                <a:latin typeface="+mn-lt"/>
                <a:ea typeface="+mn-ea"/>
                <a:cs typeface="+mn-cs"/>
              </a:defRPr>
            </a:lvl2pPr>
            <a:lvl3pPr marL="1431925" indent="-228600" algn="l" rtl="0" eaLnBrk="0" fontAlgn="base" hangingPunct="0">
              <a:spcBef>
                <a:spcPct val="20000"/>
              </a:spcBef>
              <a:spcAft>
                <a:spcPct val="0"/>
              </a:spcAft>
              <a:defRPr sz="2800" kern="1200">
                <a:solidFill>
                  <a:srgbClr val="AC4600"/>
                </a:solidFill>
                <a:latin typeface="+mn-lt"/>
                <a:ea typeface="+mn-ea"/>
                <a:cs typeface="+mn-cs"/>
              </a:defRPr>
            </a:lvl3pPr>
            <a:lvl4pPr marL="1774825"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117725"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3175" algn="l" defTabSz="914400" rtl="0" eaLnBrk="1" fontAlgn="base" latinLnBrk="0" hangingPunct="1">
              <a:lnSpc>
                <a:spcPct val="130000"/>
              </a:lnSpc>
              <a:spcBef>
                <a:spcPct val="20000"/>
              </a:spcBef>
              <a:spcAft>
                <a:spcPct val="0"/>
              </a:spcAft>
              <a:buClrTx/>
              <a:buSzTx/>
              <a:buFontTx/>
              <a:buNone/>
              <a:tabLst/>
              <a:defRPr/>
            </a:pPr>
            <a:r>
              <a:rPr kumimoji="0" lang="en-US" altLang="hu-HU" sz="3600" b="0" i="0" u="none" strike="noStrike" kern="1200" cap="none" spc="0" normalizeH="0" baseline="0" noProof="0" smtClean="0">
                <a:ln>
                  <a:noFill/>
                </a:ln>
                <a:solidFill>
                  <a:srgbClr val="800000"/>
                </a:solidFill>
                <a:effectLst/>
                <a:uLnTx/>
                <a:uFillTx/>
                <a:latin typeface="Arial"/>
                <a:ea typeface="+mn-ea"/>
                <a:cs typeface="+mn-cs"/>
              </a:rPr>
              <a:t>A critical number</a:t>
            </a:r>
            <a:r>
              <a:rPr kumimoji="0" lang="en-US" altLang="hu-HU" sz="3600" b="1" i="0" u="none" strike="noStrike" kern="1200" cap="none" spc="0" normalizeH="0" baseline="0" noProof="0" smtClean="0">
                <a:ln>
                  <a:noFill/>
                </a:ln>
                <a:solidFill>
                  <a:srgbClr val="800000"/>
                </a:solidFill>
                <a:effectLst/>
                <a:uLnTx/>
                <a:uFillTx/>
                <a:latin typeface="Arial"/>
                <a:ea typeface="+mn-ea"/>
                <a:cs typeface="+mn-cs"/>
              </a:rPr>
              <a:t> </a:t>
            </a:r>
            <a:r>
              <a:rPr kumimoji="0" lang="en-US" altLang="hu-HU" sz="3600" b="0" i="0" u="none" strike="noStrike" kern="1200" cap="none" spc="0" normalizeH="0" baseline="0" noProof="0" smtClean="0">
                <a:ln>
                  <a:noFill/>
                </a:ln>
                <a:solidFill>
                  <a:srgbClr val="800000"/>
                </a:solidFill>
                <a:effectLst/>
                <a:uLnTx/>
                <a:uFillTx/>
                <a:latin typeface="Arial"/>
                <a:ea typeface="+mn-ea"/>
                <a:cs typeface="+mn-cs"/>
              </a:rPr>
              <a:t>of a function </a:t>
            </a:r>
            <a:r>
              <a:rPr kumimoji="0" lang="en-US" altLang="hu-HU" sz="3600" b="0" i="1" u="none" strike="noStrike" kern="1200" cap="none" spc="0" normalizeH="0" baseline="0" noProof="0" smtClean="0">
                <a:ln>
                  <a:noFill/>
                </a:ln>
                <a:solidFill>
                  <a:srgbClr val="800000"/>
                </a:solidFill>
                <a:effectLst/>
                <a:uLnTx/>
                <a:uFillTx/>
                <a:latin typeface="Arial"/>
                <a:ea typeface="+mn-ea"/>
                <a:cs typeface="+mn-cs"/>
              </a:rPr>
              <a:t>f</a:t>
            </a:r>
            <a:r>
              <a:rPr kumimoji="0" lang="en-US" altLang="hu-HU" sz="3600" b="0" i="0" u="none" strike="noStrike" kern="1200" cap="none" spc="0" normalizeH="0" baseline="0" noProof="0" smtClean="0">
                <a:ln>
                  <a:noFill/>
                </a:ln>
                <a:solidFill>
                  <a:srgbClr val="800000"/>
                </a:solidFill>
                <a:effectLst/>
                <a:uLnTx/>
                <a:uFillTx/>
                <a:latin typeface="Arial"/>
                <a:ea typeface="+mn-ea"/>
                <a:cs typeface="+mn-cs"/>
              </a:rPr>
              <a:t> is </a:t>
            </a:r>
            <a:br>
              <a:rPr kumimoji="0" lang="en-US" altLang="hu-HU" sz="3600" b="0" i="0" u="none" strike="noStrike" kern="1200" cap="none" spc="0" normalizeH="0" baseline="0" noProof="0" smtClean="0">
                <a:ln>
                  <a:noFill/>
                </a:ln>
                <a:solidFill>
                  <a:srgbClr val="800000"/>
                </a:solidFill>
                <a:effectLst/>
                <a:uLnTx/>
                <a:uFillTx/>
                <a:latin typeface="Arial"/>
                <a:ea typeface="+mn-ea"/>
                <a:cs typeface="+mn-cs"/>
              </a:rPr>
            </a:br>
            <a:r>
              <a:rPr kumimoji="0" lang="en-US" altLang="hu-HU" sz="3600" b="0" i="0" u="none" strike="noStrike" kern="1200" cap="none" spc="0" normalizeH="0" baseline="0" noProof="0" smtClean="0">
                <a:ln>
                  <a:noFill/>
                </a:ln>
                <a:solidFill>
                  <a:srgbClr val="800000"/>
                </a:solidFill>
                <a:effectLst/>
                <a:uLnTx/>
                <a:uFillTx/>
                <a:latin typeface="Arial"/>
                <a:ea typeface="+mn-ea"/>
                <a:cs typeface="+mn-cs"/>
              </a:rPr>
              <a:t>a number </a:t>
            </a:r>
            <a:r>
              <a:rPr kumimoji="0" lang="en-US" altLang="hu-HU" sz="3600" b="0" i="1" u="none" strike="noStrike" kern="1200" cap="none" spc="0" normalizeH="0" baseline="0" noProof="0" smtClean="0">
                <a:ln>
                  <a:noFill/>
                </a:ln>
                <a:solidFill>
                  <a:srgbClr val="800000"/>
                </a:solidFill>
                <a:effectLst/>
                <a:uLnTx/>
                <a:uFillTx/>
                <a:latin typeface="Arial"/>
                <a:ea typeface="+mn-ea"/>
                <a:cs typeface="+mn-cs"/>
              </a:rPr>
              <a:t>c</a:t>
            </a:r>
            <a:r>
              <a:rPr kumimoji="0" lang="en-US" altLang="hu-HU" sz="3600" b="0" i="0" u="none" strike="noStrike" kern="1200" cap="none" spc="0" normalizeH="0" baseline="0" noProof="0" smtClean="0">
                <a:ln>
                  <a:noFill/>
                </a:ln>
                <a:solidFill>
                  <a:srgbClr val="800000"/>
                </a:solidFill>
                <a:effectLst/>
                <a:uLnTx/>
                <a:uFillTx/>
                <a:latin typeface="Arial"/>
                <a:ea typeface="+mn-ea"/>
                <a:cs typeface="+mn-cs"/>
              </a:rPr>
              <a:t> in the domain of </a:t>
            </a:r>
            <a:r>
              <a:rPr kumimoji="0" lang="en-US" altLang="hu-HU" sz="3600" b="0" i="1" u="none" strike="noStrike" kern="1200" cap="none" spc="0" normalizeH="0" baseline="0" noProof="0" smtClean="0">
                <a:ln>
                  <a:noFill/>
                </a:ln>
                <a:solidFill>
                  <a:srgbClr val="800000"/>
                </a:solidFill>
                <a:effectLst/>
                <a:uLnTx/>
                <a:uFillTx/>
                <a:latin typeface="Arial"/>
                <a:ea typeface="+mn-ea"/>
                <a:cs typeface="+mn-cs"/>
              </a:rPr>
              <a:t>f </a:t>
            </a:r>
            <a:r>
              <a:rPr kumimoji="0" lang="en-US" altLang="hu-HU" sz="3600" b="0" i="0" u="none" strike="noStrike" kern="1200" cap="none" spc="0" normalizeH="0" baseline="0" noProof="0" smtClean="0">
                <a:ln>
                  <a:noFill/>
                </a:ln>
                <a:solidFill>
                  <a:srgbClr val="800000"/>
                </a:solidFill>
                <a:effectLst/>
                <a:uLnTx/>
                <a:uFillTx/>
                <a:latin typeface="Arial"/>
                <a:ea typeface="+mn-ea"/>
                <a:cs typeface="+mn-cs"/>
              </a:rPr>
              <a:t>such that either </a:t>
            </a:r>
            <a:r>
              <a:rPr kumimoji="0" lang="en-US" altLang="hu-HU" sz="3600" b="0" i="1" u="none" strike="noStrike" kern="1200" cap="none" spc="0" normalizeH="0" baseline="0" noProof="0" smtClean="0">
                <a:ln>
                  <a:noFill/>
                </a:ln>
                <a:solidFill>
                  <a:srgbClr val="800000"/>
                </a:solidFill>
                <a:effectLst/>
                <a:uLnTx/>
                <a:uFillTx/>
                <a:latin typeface="Arial"/>
                <a:ea typeface="+mn-ea"/>
                <a:cs typeface="+mn-cs"/>
              </a:rPr>
              <a:t>f </a:t>
            </a:r>
            <a:r>
              <a:rPr kumimoji="0" lang="en-US" altLang="hu-HU" sz="3600" b="0" i="0" u="none" strike="noStrike" kern="1200" cap="none" spc="0" normalizeH="0" baseline="0" noProof="0" smtClean="0">
                <a:ln>
                  <a:noFill/>
                </a:ln>
                <a:solidFill>
                  <a:srgbClr val="800000"/>
                </a:solidFill>
                <a:effectLst/>
                <a:uLnTx/>
                <a:uFillTx/>
                <a:latin typeface="Arial"/>
                <a:ea typeface="+mn-ea"/>
                <a:cs typeface="+mn-cs"/>
              </a:rPr>
              <a:t>’(</a:t>
            </a:r>
            <a:r>
              <a:rPr kumimoji="0" lang="en-US" altLang="hu-HU" sz="3600" b="0" i="1" u="none" strike="noStrike" kern="1200" cap="none" spc="0" normalizeH="0" baseline="0" noProof="0" smtClean="0">
                <a:ln>
                  <a:noFill/>
                </a:ln>
                <a:solidFill>
                  <a:srgbClr val="800000"/>
                </a:solidFill>
                <a:effectLst/>
                <a:uLnTx/>
                <a:uFillTx/>
                <a:latin typeface="Arial"/>
                <a:ea typeface="+mn-ea"/>
                <a:cs typeface="+mn-cs"/>
              </a:rPr>
              <a:t>c</a:t>
            </a:r>
            <a:r>
              <a:rPr kumimoji="0" lang="en-US" altLang="hu-HU" sz="3600" b="0" i="0" u="none" strike="noStrike" kern="1200" cap="none" spc="0" normalizeH="0" baseline="0" noProof="0" smtClean="0">
                <a:ln>
                  <a:noFill/>
                </a:ln>
                <a:solidFill>
                  <a:srgbClr val="800000"/>
                </a:solidFill>
                <a:effectLst/>
                <a:uLnTx/>
                <a:uFillTx/>
                <a:latin typeface="Arial"/>
                <a:ea typeface="+mn-ea"/>
                <a:cs typeface="+mn-cs"/>
              </a:rPr>
              <a:t>) = 0 or </a:t>
            </a:r>
            <a:r>
              <a:rPr kumimoji="0" lang="en-US" altLang="hu-HU" sz="3600" b="0" i="1" u="none" strike="noStrike" kern="1200" cap="none" spc="0" normalizeH="0" baseline="0" noProof="0" smtClean="0">
                <a:ln>
                  <a:noFill/>
                </a:ln>
                <a:solidFill>
                  <a:srgbClr val="800000"/>
                </a:solidFill>
                <a:effectLst/>
                <a:uLnTx/>
                <a:uFillTx/>
                <a:latin typeface="Arial"/>
                <a:ea typeface="+mn-ea"/>
                <a:cs typeface="+mn-cs"/>
              </a:rPr>
              <a:t>f</a:t>
            </a:r>
            <a:r>
              <a:rPr kumimoji="0" lang="en-US" altLang="hu-HU" sz="3600" b="0" i="0" u="none" strike="noStrike" kern="1200" cap="none" spc="0" normalizeH="0" baseline="0" noProof="0" smtClean="0">
                <a:ln>
                  <a:noFill/>
                </a:ln>
                <a:solidFill>
                  <a:srgbClr val="800000"/>
                </a:solidFill>
                <a:effectLst/>
                <a:uLnTx/>
                <a:uFillTx/>
                <a:latin typeface="Arial"/>
                <a:ea typeface="+mn-ea"/>
                <a:cs typeface="+mn-cs"/>
              </a:rPr>
              <a:t> ’(</a:t>
            </a:r>
            <a:r>
              <a:rPr kumimoji="0" lang="en-US" altLang="hu-HU" sz="3600" b="0" i="1" u="none" strike="noStrike" kern="1200" cap="none" spc="0" normalizeH="0" baseline="0" noProof="0" smtClean="0">
                <a:ln>
                  <a:noFill/>
                </a:ln>
                <a:solidFill>
                  <a:srgbClr val="800000"/>
                </a:solidFill>
                <a:effectLst/>
                <a:uLnTx/>
                <a:uFillTx/>
                <a:latin typeface="Arial"/>
                <a:ea typeface="+mn-ea"/>
                <a:cs typeface="+mn-cs"/>
              </a:rPr>
              <a:t>c</a:t>
            </a:r>
            <a:r>
              <a:rPr kumimoji="0" lang="en-US" altLang="hu-HU" sz="3600" b="0" i="0" u="none" strike="noStrike" kern="1200" cap="none" spc="0" normalizeH="0" baseline="0" noProof="0" smtClean="0">
                <a:ln>
                  <a:noFill/>
                </a:ln>
                <a:solidFill>
                  <a:srgbClr val="800000"/>
                </a:solidFill>
                <a:effectLst/>
                <a:uLnTx/>
                <a:uFillTx/>
                <a:latin typeface="Arial"/>
                <a:ea typeface="+mn-ea"/>
                <a:cs typeface="+mn-cs"/>
              </a:rPr>
              <a:t>) does not exist.</a:t>
            </a:r>
          </a:p>
        </p:txBody>
      </p:sp>
      <p:sp>
        <p:nvSpPr>
          <p:cNvPr id="4" name="Text Box 5"/>
          <p:cNvSpPr txBox="1">
            <a:spLocks noChangeArrowheads="1"/>
          </p:cNvSpPr>
          <p:nvPr/>
        </p:nvSpPr>
        <p:spPr bwMode="auto">
          <a:xfrm>
            <a:off x="5867400" y="457200"/>
            <a:ext cx="281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hu-HU" sz="2400" b="1" i="0" u="none" strike="noStrike" kern="0" cap="none" spc="0" normalizeH="0" baseline="0" noProof="0" smtClean="0">
                <a:ln>
                  <a:noFill/>
                </a:ln>
                <a:solidFill>
                  <a:srgbClr val="800000"/>
                </a:solidFill>
                <a:effectLst/>
                <a:uLnTx/>
                <a:uFillTx/>
                <a:latin typeface="Arial" panose="020B0604020202020204" pitchFamily="34" charset="0"/>
              </a:rPr>
              <a:t>Definition 6</a:t>
            </a:r>
          </a:p>
        </p:txBody>
      </p:sp>
      <p:sp>
        <p:nvSpPr>
          <p:cNvPr id="5" name="Rectangle 3"/>
          <p:cNvSpPr txBox="1">
            <a:spLocks noChangeArrowheads="1"/>
          </p:cNvSpPr>
          <p:nvPr/>
        </p:nvSpPr>
        <p:spPr bwMode="auto">
          <a:xfrm>
            <a:off x="609600" y="3975894"/>
            <a:ext cx="8572500" cy="2600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indent="3175" algn="l" rtl="0" eaLnBrk="0" fontAlgn="base" hangingPunct="0">
              <a:lnSpc>
                <a:spcPct val="130000"/>
              </a:lnSpc>
              <a:spcBef>
                <a:spcPct val="20000"/>
              </a:spcBef>
              <a:spcAft>
                <a:spcPct val="0"/>
              </a:spcAft>
              <a:defRPr sz="3200" kern="1200">
                <a:solidFill>
                  <a:srgbClr val="800000"/>
                </a:solidFill>
                <a:latin typeface="+mn-lt"/>
                <a:ea typeface="+mn-ea"/>
                <a:cs typeface="+mn-cs"/>
              </a:defRPr>
            </a:lvl1pPr>
            <a:lvl2pPr marL="741363" indent="-284163" algn="l" rtl="0" eaLnBrk="0" fontAlgn="base" hangingPunct="0">
              <a:spcBef>
                <a:spcPct val="20000"/>
              </a:spcBef>
              <a:spcAft>
                <a:spcPct val="0"/>
              </a:spcAft>
              <a:buFont typeface="Wingdings" panose="05000000000000000000" pitchFamily="2" charset="2"/>
              <a:buChar char="§"/>
              <a:defRPr sz="2800" kern="1200">
                <a:solidFill>
                  <a:srgbClr val="AC4600"/>
                </a:solidFill>
                <a:latin typeface="+mn-lt"/>
                <a:ea typeface="+mn-ea"/>
                <a:cs typeface="+mn-cs"/>
              </a:defRPr>
            </a:lvl2pPr>
            <a:lvl3pPr marL="1431925" indent="-228600" algn="l" rtl="0" eaLnBrk="0" fontAlgn="base" hangingPunct="0">
              <a:spcBef>
                <a:spcPct val="20000"/>
              </a:spcBef>
              <a:spcAft>
                <a:spcPct val="0"/>
              </a:spcAft>
              <a:defRPr sz="2800" kern="1200">
                <a:solidFill>
                  <a:srgbClr val="AC4600"/>
                </a:solidFill>
                <a:latin typeface="+mn-lt"/>
                <a:ea typeface="+mn-ea"/>
                <a:cs typeface="+mn-cs"/>
              </a:defRPr>
            </a:lvl3pPr>
            <a:lvl4pPr marL="1774825"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117725"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3175" algn="l" defTabSz="914400" rtl="0" eaLnBrk="1" fontAlgn="base" latinLnBrk="0" hangingPunct="1">
              <a:lnSpc>
                <a:spcPct val="130000"/>
              </a:lnSpc>
              <a:spcBef>
                <a:spcPct val="20000"/>
              </a:spcBef>
              <a:spcAft>
                <a:spcPct val="0"/>
              </a:spcAft>
              <a:buClrTx/>
              <a:buSzTx/>
              <a:buFontTx/>
              <a:buNone/>
              <a:tabLst/>
              <a:defRPr/>
            </a:pPr>
            <a:r>
              <a:rPr kumimoji="0" lang="en-US" altLang="hu-HU" sz="4000" b="0" i="0" u="none" strike="noStrike" kern="1200" cap="none" spc="0" normalizeH="0" baseline="0" noProof="0" dirty="0" smtClean="0">
                <a:ln>
                  <a:noFill/>
                </a:ln>
                <a:solidFill>
                  <a:srgbClr val="800000"/>
                </a:solidFill>
                <a:effectLst/>
                <a:uLnTx/>
                <a:uFillTx/>
                <a:latin typeface="Arial"/>
                <a:ea typeface="+mn-ea"/>
                <a:cs typeface="+mn-cs"/>
              </a:rPr>
              <a:t>If </a:t>
            </a:r>
            <a:r>
              <a:rPr kumimoji="0" lang="en-US" altLang="hu-HU" sz="4000" b="0" i="1" u="none" strike="noStrike" kern="1200" cap="none" spc="0" normalizeH="0" baseline="0" noProof="0" dirty="0" smtClean="0">
                <a:ln>
                  <a:noFill/>
                </a:ln>
                <a:solidFill>
                  <a:srgbClr val="800000"/>
                </a:solidFill>
                <a:effectLst/>
                <a:uLnTx/>
                <a:uFillTx/>
                <a:latin typeface="Arial"/>
                <a:ea typeface="+mn-ea"/>
                <a:cs typeface="+mn-cs"/>
              </a:rPr>
              <a:t>f </a:t>
            </a:r>
            <a:r>
              <a:rPr kumimoji="0" lang="en-US" altLang="hu-HU" sz="4000" b="0" i="0" u="none" strike="noStrike" kern="1200" cap="none" spc="0" normalizeH="0" baseline="0" noProof="0" dirty="0" smtClean="0">
                <a:ln>
                  <a:noFill/>
                </a:ln>
                <a:solidFill>
                  <a:srgbClr val="800000"/>
                </a:solidFill>
                <a:effectLst/>
                <a:uLnTx/>
                <a:uFillTx/>
                <a:latin typeface="Arial"/>
                <a:ea typeface="+mn-ea"/>
                <a:cs typeface="+mn-cs"/>
              </a:rPr>
              <a:t>has a local maximum or </a:t>
            </a:r>
            <a:br>
              <a:rPr kumimoji="0" lang="en-US" altLang="hu-HU" sz="4000" b="0" i="0" u="none" strike="noStrike" kern="1200" cap="none" spc="0" normalizeH="0" baseline="0" noProof="0" dirty="0" smtClean="0">
                <a:ln>
                  <a:noFill/>
                </a:ln>
                <a:solidFill>
                  <a:srgbClr val="800000"/>
                </a:solidFill>
                <a:effectLst/>
                <a:uLnTx/>
                <a:uFillTx/>
                <a:latin typeface="Arial"/>
                <a:ea typeface="+mn-ea"/>
                <a:cs typeface="+mn-cs"/>
              </a:rPr>
            </a:br>
            <a:r>
              <a:rPr kumimoji="0" lang="en-US" altLang="hu-HU" sz="4000" b="0" i="0" u="none" strike="noStrike" kern="1200" cap="none" spc="0" normalizeH="0" baseline="0" noProof="0" dirty="0" smtClean="0">
                <a:ln>
                  <a:noFill/>
                </a:ln>
                <a:solidFill>
                  <a:srgbClr val="800000"/>
                </a:solidFill>
                <a:effectLst/>
                <a:uLnTx/>
                <a:uFillTx/>
                <a:latin typeface="Arial"/>
                <a:ea typeface="+mn-ea"/>
                <a:cs typeface="+mn-cs"/>
              </a:rPr>
              <a:t>minimum at </a:t>
            </a:r>
            <a:r>
              <a:rPr kumimoji="0" lang="en-US" altLang="hu-HU" sz="4000" b="0" i="1" u="none" strike="noStrike" kern="1200" cap="none" spc="0" normalizeH="0" baseline="0" noProof="0" dirty="0" smtClean="0">
                <a:ln>
                  <a:noFill/>
                </a:ln>
                <a:solidFill>
                  <a:srgbClr val="800000"/>
                </a:solidFill>
                <a:effectLst/>
                <a:uLnTx/>
                <a:uFillTx/>
                <a:latin typeface="Arial"/>
                <a:ea typeface="+mn-ea"/>
                <a:cs typeface="+mn-cs"/>
              </a:rPr>
              <a:t>c</a:t>
            </a:r>
            <a:r>
              <a:rPr kumimoji="0" lang="en-US" altLang="hu-HU" sz="4000" b="0" i="0" u="none" strike="noStrike" kern="1200" cap="none" spc="0" normalizeH="0" baseline="0" noProof="0" dirty="0" smtClean="0">
                <a:ln>
                  <a:noFill/>
                </a:ln>
                <a:solidFill>
                  <a:srgbClr val="800000"/>
                </a:solidFill>
                <a:effectLst/>
                <a:uLnTx/>
                <a:uFillTx/>
                <a:latin typeface="Arial"/>
                <a:ea typeface="+mn-ea"/>
                <a:cs typeface="+mn-cs"/>
              </a:rPr>
              <a:t>, then </a:t>
            </a:r>
            <a:r>
              <a:rPr kumimoji="0" lang="en-US" altLang="hu-HU" sz="4000" b="0" i="1" u="none" strike="noStrike" kern="1200" cap="none" spc="0" normalizeH="0" baseline="0" noProof="0" dirty="0" smtClean="0">
                <a:ln>
                  <a:noFill/>
                </a:ln>
                <a:solidFill>
                  <a:srgbClr val="800000"/>
                </a:solidFill>
                <a:effectLst/>
                <a:uLnTx/>
                <a:uFillTx/>
                <a:latin typeface="Arial"/>
                <a:ea typeface="+mn-ea"/>
                <a:cs typeface="+mn-cs"/>
              </a:rPr>
              <a:t>c </a:t>
            </a:r>
            <a:r>
              <a:rPr kumimoji="0" lang="en-US" altLang="hu-HU" sz="4000" b="0" i="0" u="none" strike="noStrike" kern="1200" cap="none" spc="0" normalizeH="0" baseline="0" noProof="0" dirty="0" smtClean="0">
                <a:ln>
                  <a:noFill/>
                </a:ln>
                <a:solidFill>
                  <a:srgbClr val="800000"/>
                </a:solidFill>
                <a:effectLst/>
                <a:uLnTx/>
                <a:uFillTx/>
                <a:latin typeface="Arial"/>
                <a:ea typeface="+mn-ea"/>
                <a:cs typeface="+mn-cs"/>
              </a:rPr>
              <a:t>is a critical number of </a:t>
            </a:r>
            <a:r>
              <a:rPr kumimoji="0" lang="en-US" altLang="hu-HU" sz="4000" b="0" i="1" u="none" strike="noStrike" kern="1200" cap="none" spc="0" normalizeH="0" baseline="0" noProof="0" dirty="0" smtClean="0">
                <a:ln>
                  <a:noFill/>
                </a:ln>
                <a:solidFill>
                  <a:srgbClr val="800000"/>
                </a:solidFill>
                <a:effectLst/>
                <a:uLnTx/>
                <a:uFillTx/>
                <a:latin typeface="Arial"/>
                <a:ea typeface="+mn-ea"/>
                <a:cs typeface="+mn-cs"/>
              </a:rPr>
              <a:t>f</a:t>
            </a:r>
            <a:r>
              <a:rPr kumimoji="0" lang="en-US" altLang="hu-HU" sz="4000" b="0" i="0" u="none" strike="noStrike" kern="1200" cap="none" spc="0" normalizeH="0" baseline="0" noProof="0" dirty="0" smtClean="0">
                <a:ln>
                  <a:noFill/>
                </a:ln>
                <a:solidFill>
                  <a:srgbClr val="800000"/>
                </a:solidFill>
                <a:effectLst/>
                <a:uLnTx/>
                <a:uFillTx/>
                <a:latin typeface="Arial"/>
                <a:ea typeface="+mn-ea"/>
                <a:cs typeface="+mn-cs"/>
              </a:rPr>
              <a:t>.</a:t>
            </a:r>
          </a:p>
        </p:txBody>
      </p:sp>
    </p:spTree>
    <p:extLst>
      <p:ext uri="{BB962C8B-B14F-4D97-AF65-F5344CB8AC3E}">
        <p14:creationId xmlns:p14="http://schemas.microsoft.com/office/powerpoint/2010/main" val="37577669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685800" y="457200"/>
            <a:ext cx="7772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hlink"/>
              </a:buClr>
              <a:buSzPct val="110000"/>
              <a:buFont typeface="Wingdings" panose="05000000000000000000" pitchFamily="2" charset="2"/>
              <a:buBlip>
                <a:blip r:embed="rId2"/>
              </a:buBlip>
              <a:defRPr sz="3200">
                <a:solidFill>
                  <a:schemeClr val="tx1"/>
                </a:solidFill>
                <a:latin typeface="Garamond" panose="02020404030301010803" pitchFamily="18" charset="0"/>
              </a:defRPr>
            </a:lvl1pPr>
            <a:lvl2pPr marL="742950" indent="-285750">
              <a:spcBef>
                <a:spcPct val="20000"/>
              </a:spcBef>
              <a:buClr>
                <a:schemeClr val="tx1"/>
              </a:buClr>
              <a:buSzPct val="6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Garamond" panose="02020404030301010803" pitchFamily="18"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Garamond" panose="02020404030301010803" pitchFamily="18" charset="0"/>
              </a:defRPr>
            </a:lvl9pPr>
          </a:lstStyle>
          <a:p>
            <a:pPr eaLnBrk="1" hangingPunct="1">
              <a:spcBef>
                <a:spcPct val="0"/>
              </a:spcBef>
              <a:buClrTx/>
              <a:buSzTx/>
              <a:buFontTx/>
              <a:buNone/>
            </a:pPr>
            <a:r>
              <a:rPr lang="en-US" altLang="hu-HU" sz="5400">
                <a:solidFill>
                  <a:schemeClr val="tx2"/>
                </a:solidFill>
              </a:rPr>
              <a:t>Rolle’s Theorem</a:t>
            </a:r>
          </a:p>
        </p:txBody>
      </p:sp>
      <p:sp>
        <p:nvSpPr>
          <p:cNvPr id="3" name="Rectangle 6" descr="Rectangle: Click to edit Master text styles&#10;Second level&#10;Third level&#10;Fourth level&#10;Fifth level"/>
          <p:cNvSpPr>
            <a:spLocks noChangeArrowheads="1"/>
          </p:cNvSpPr>
          <p:nvPr/>
        </p:nvSpPr>
        <p:spPr bwMode="auto">
          <a:xfrm>
            <a:off x="838200" y="1752600"/>
            <a:ext cx="7086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sz="3200">
                <a:solidFill>
                  <a:schemeClr val="tx1"/>
                </a:solidFill>
                <a:latin typeface="Garamond" panose="02020404030301010803" pitchFamily="18" charset="0"/>
              </a:defRPr>
            </a:lvl1pPr>
            <a:lvl2pPr marL="742950" indent="-285750">
              <a:spcBef>
                <a:spcPct val="20000"/>
              </a:spcBef>
              <a:buClr>
                <a:schemeClr val="tx1"/>
              </a:buClr>
              <a:buSzPct val="6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Garamond" panose="02020404030301010803" pitchFamily="18"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Garamond" panose="02020404030301010803" pitchFamily="18" charset="0"/>
              </a:defRPr>
            </a:lvl9pPr>
          </a:lstStyle>
          <a:p>
            <a:pPr eaLnBrk="1" hangingPunct="1">
              <a:buFont typeface="Wingdings" panose="05000000000000000000" pitchFamily="2" charset="2"/>
              <a:buNone/>
            </a:pPr>
            <a:r>
              <a:rPr lang="en-US" altLang="hu-HU" sz="2800" b="1" dirty="0"/>
              <a:t>If	1)  </a:t>
            </a:r>
            <a:r>
              <a:rPr lang="en-US" altLang="hu-HU" sz="2800" b="1" i="1" dirty="0">
                <a:latin typeface="CG Times" pitchFamily="18" charset="0"/>
              </a:rPr>
              <a:t>f </a:t>
            </a:r>
            <a:r>
              <a:rPr lang="en-US" altLang="hu-HU" sz="2800" b="1" dirty="0"/>
              <a:t>(</a:t>
            </a:r>
            <a:r>
              <a:rPr lang="en-US" altLang="hu-HU" sz="2800" b="1" i="1" dirty="0">
                <a:latin typeface="CG Times" pitchFamily="18" charset="0"/>
              </a:rPr>
              <a:t>x</a:t>
            </a:r>
            <a:r>
              <a:rPr lang="en-US" altLang="hu-HU" sz="2800" b="1" dirty="0"/>
              <a:t>) is continuous on [</a:t>
            </a:r>
            <a:r>
              <a:rPr lang="en-US" altLang="hu-HU" sz="2800" b="1" i="1" dirty="0">
                <a:latin typeface="CG Times" pitchFamily="18" charset="0"/>
              </a:rPr>
              <a:t>a, b</a:t>
            </a:r>
            <a:r>
              <a:rPr lang="en-US" altLang="hu-HU" sz="2800" b="1" dirty="0"/>
              <a:t>],</a:t>
            </a:r>
          </a:p>
          <a:p>
            <a:pPr eaLnBrk="1" hangingPunct="1">
              <a:buFont typeface="Wingdings" panose="05000000000000000000" pitchFamily="2" charset="2"/>
              <a:buNone/>
            </a:pPr>
            <a:r>
              <a:rPr lang="en-US" altLang="hu-HU" sz="2800" b="1" dirty="0"/>
              <a:t>	2)  </a:t>
            </a:r>
            <a:r>
              <a:rPr lang="en-US" altLang="hu-HU" sz="2800" b="1" i="1" dirty="0">
                <a:latin typeface="CG Times" pitchFamily="18" charset="0"/>
              </a:rPr>
              <a:t>f </a:t>
            </a:r>
            <a:r>
              <a:rPr lang="en-US" altLang="hu-HU" sz="2800" b="1" dirty="0"/>
              <a:t>(</a:t>
            </a:r>
            <a:r>
              <a:rPr lang="en-US" altLang="hu-HU" sz="2800" b="1" i="1" dirty="0">
                <a:latin typeface="CG Times" pitchFamily="18" charset="0"/>
              </a:rPr>
              <a:t>x</a:t>
            </a:r>
            <a:r>
              <a:rPr lang="en-US" altLang="hu-HU" sz="2800" b="1" dirty="0"/>
              <a:t>) is differentiable on (</a:t>
            </a:r>
            <a:r>
              <a:rPr lang="en-US" altLang="hu-HU" sz="2800" b="1" i="1" dirty="0">
                <a:latin typeface="CG Times" pitchFamily="18" charset="0"/>
              </a:rPr>
              <a:t>a, b</a:t>
            </a:r>
            <a:r>
              <a:rPr lang="en-US" altLang="hu-HU" sz="2800" b="1" dirty="0"/>
              <a:t>),  and</a:t>
            </a:r>
          </a:p>
          <a:p>
            <a:pPr eaLnBrk="1" hangingPunct="1">
              <a:buFont typeface="Wingdings" panose="05000000000000000000" pitchFamily="2" charset="2"/>
              <a:buNone/>
            </a:pPr>
            <a:r>
              <a:rPr lang="en-US" altLang="hu-HU" sz="2800" b="1" dirty="0"/>
              <a:t>	3)  </a:t>
            </a:r>
            <a:r>
              <a:rPr lang="en-US" altLang="hu-HU" sz="2800" b="1" i="1" dirty="0">
                <a:latin typeface="CG Times" pitchFamily="18" charset="0"/>
              </a:rPr>
              <a:t>f </a:t>
            </a:r>
            <a:r>
              <a:rPr lang="en-US" altLang="hu-HU" sz="2800" b="1" dirty="0"/>
              <a:t>(</a:t>
            </a:r>
            <a:r>
              <a:rPr lang="en-US" altLang="hu-HU" sz="2800" b="1" i="1" dirty="0">
                <a:latin typeface="CG Times" pitchFamily="18" charset="0"/>
              </a:rPr>
              <a:t>a</a:t>
            </a:r>
            <a:r>
              <a:rPr lang="en-US" altLang="hu-HU" sz="2800" b="1" dirty="0"/>
              <a:t>) = </a:t>
            </a:r>
            <a:r>
              <a:rPr lang="en-US" altLang="hu-HU" sz="2800" b="1" i="1" dirty="0">
                <a:latin typeface="CG Times" pitchFamily="18" charset="0"/>
              </a:rPr>
              <a:t>f </a:t>
            </a:r>
            <a:r>
              <a:rPr lang="en-US" altLang="hu-HU" sz="2800" b="1" dirty="0"/>
              <a:t>(</a:t>
            </a:r>
            <a:r>
              <a:rPr lang="en-US" altLang="hu-HU" sz="2800" b="1" i="1" dirty="0">
                <a:latin typeface="CG Times" pitchFamily="18" charset="0"/>
              </a:rPr>
              <a:t>b</a:t>
            </a:r>
            <a:r>
              <a:rPr lang="en-US" altLang="hu-HU" sz="2800" b="1" dirty="0"/>
              <a:t>)</a:t>
            </a:r>
          </a:p>
          <a:p>
            <a:pPr eaLnBrk="1" hangingPunct="1">
              <a:buFont typeface="Wingdings" panose="05000000000000000000" pitchFamily="2" charset="2"/>
              <a:buNone/>
            </a:pPr>
            <a:endParaRPr lang="en-US" altLang="hu-HU" sz="2800" b="1" dirty="0">
              <a:solidFill>
                <a:srgbClr val="990000"/>
              </a:solidFill>
            </a:endParaRPr>
          </a:p>
          <a:p>
            <a:pPr eaLnBrk="1" hangingPunct="1">
              <a:buFont typeface="Wingdings" panose="05000000000000000000" pitchFamily="2" charset="2"/>
              <a:buNone/>
            </a:pPr>
            <a:r>
              <a:rPr lang="en-US" altLang="hu-HU" sz="2800" b="1" dirty="0">
                <a:solidFill>
                  <a:schemeClr val="tx2"/>
                </a:solidFill>
              </a:rPr>
              <a:t>then there is at least one value of </a:t>
            </a:r>
            <a:r>
              <a:rPr lang="en-US" altLang="hu-HU" sz="2800" b="1" i="1" dirty="0">
                <a:solidFill>
                  <a:schemeClr val="tx2"/>
                </a:solidFill>
                <a:latin typeface="CG Times" pitchFamily="18" charset="0"/>
              </a:rPr>
              <a:t>x </a:t>
            </a:r>
            <a:r>
              <a:rPr lang="en-US" altLang="hu-HU" sz="2800" b="1" dirty="0">
                <a:solidFill>
                  <a:schemeClr val="tx2"/>
                </a:solidFill>
              </a:rPr>
              <a:t>on (</a:t>
            </a:r>
            <a:r>
              <a:rPr lang="en-US" altLang="hu-HU" sz="2800" b="1" i="1" dirty="0">
                <a:solidFill>
                  <a:schemeClr val="tx2"/>
                </a:solidFill>
                <a:latin typeface="CG Times" pitchFamily="18" charset="0"/>
              </a:rPr>
              <a:t>a, b</a:t>
            </a:r>
            <a:r>
              <a:rPr lang="en-US" altLang="hu-HU" sz="2800" b="1" dirty="0">
                <a:solidFill>
                  <a:schemeClr val="tx2"/>
                </a:solidFill>
              </a:rPr>
              <a:t>), call it </a:t>
            </a:r>
            <a:r>
              <a:rPr lang="en-US" altLang="hu-HU" sz="2800" b="1" i="1" dirty="0">
                <a:solidFill>
                  <a:schemeClr val="tx2"/>
                </a:solidFill>
                <a:latin typeface="CG Times" pitchFamily="18" charset="0"/>
              </a:rPr>
              <a:t>c</a:t>
            </a:r>
            <a:r>
              <a:rPr lang="en-US" altLang="hu-HU" sz="2800" b="1" dirty="0">
                <a:solidFill>
                  <a:schemeClr val="tx2"/>
                </a:solidFill>
              </a:rPr>
              <a:t>, such that  </a:t>
            </a:r>
          </a:p>
          <a:p>
            <a:pPr eaLnBrk="1" hangingPunct="1">
              <a:buFont typeface="Wingdings" panose="05000000000000000000" pitchFamily="2" charset="2"/>
              <a:buNone/>
            </a:pPr>
            <a:r>
              <a:rPr lang="en-US" altLang="hu-HU" sz="2800" b="1" i="1" dirty="0">
                <a:solidFill>
                  <a:schemeClr val="tx2"/>
                </a:solidFill>
                <a:latin typeface="CG Times" pitchFamily="18" charset="0"/>
              </a:rPr>
              <a:t>f</a:t>
            </a:r>
            <a:r>
              <a:rPr lang="en-US" altLang="hu-HU" sz="2800" b="1" dirty="0">
                <a:solidFill>
                  <a:schemeClr val="tx2"/>
                </a:solidFill>
              </a:rPr>
              <a:t> ’(</a:t>
            </a:r>
            <a:r>
              <a:rPr lang="en-US" altLang="hu-HU" sz="2800" b="1" i="1" dirty="0">
                <a:solidFill>
                  <a:schemeClr val="tx2"/>
                </a:solidFill>
                <a:latin typeface="CG Times" pitchFamily="18" charset="0"/>
              </a:rPr>
              <a:t>c</a:t>
            </a:r>
            <a:r>
              <a:rPr lang="en-US" altLang="hu-HU" sz="2800" b="1" dirty="0">
                <a:solidFill>
                  <a:schemeClr val="tx2"/>
                </a:solidFill>
              </a:rPr>
              <a:t>) = 0.</a:t>
            </a:r>
          </a:p>
        </p:txBody>
      </p:sp>
      <p:sp>
        <p:nvSpPr>
          <p:cNvPr id="4" name="Line 7"/>
          <p:cNvSpPr>
            <a:spLocks noChangeShapeType="1"/>
          </p:cNvSpPr>
          <p:nvPr/>
        </p:nvSpPr>
        <p:spPr bwMode="auto">
          <a:xfrm>
            <a:off x="4724400" y="4357688"/>
            <a:ext cx="0" cy="2209800"/>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lstStyle/>
          <a:p>
            <a:endParaRPr lang="hu-HU"/>
          </a:p>
        </p:txBody>
      </p:sp>
      <p:sp>
        <p:nvSpPr>
          <p:cNvPr id="5" name="Line 8"/>
          <p:cNvSpPr>
            <a:spLocks noChangeShapeType="1"/>
          </p:cNvSpPr>
          <p:nvPr/>
        </p:nvSpPr>
        <p:spPr bwMode="auto">
          <a:xfrm>
            <a:off x="4343400" y="6338888"/>
            <a:ext cx="2438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hu-HU"/>
          </a:p>
        </p:txBody>
      </p:sp>
      <p:sp>
        <p:nvSpPr>
          <p:cNvPr id="6" name="Freeform 9"/>
          <p:cNvSpPr>
            <a:spLocks/>
          </p:cNvSpPr>
          <p:nvPr/>
        </p:nvSpPr>
        <p:spPr bwMode="auto">
          <a:xfrm>
            <a:off x="4876800" y="5068888"/>
            <a:ext cx="1528763" cy="742950"/>
          </a:xfrm>
          <a:custGeom>
            <a:avLst/>
            <a:gdLst>
              <a:gd name="T0" fmla="*/ 0 w 963"/>
              <a:gd name="T1" fmla="*/ 355600 h 468"/>
              <a:gd name="T2" fmla="*/ 152400 w 963"/>
              <a:gd name="T3" fmla="*/ 127000 h 468"/>
              <a:gd name="T4" fmla="*/ 385763 w 963"/>
              <a:gd name="T5" fmla="*/ 12700 h 468"/>
              <a:gd name="T6" fmla="*/ 533400 w 963"/>
              <a:gd name="T7" fmla="*/ 203200 h 468"/>
              <a:gd name="T8" fmla="*/ 609600 w 963"/>
              <a:gd name="T9" fmla="*/ 431800 h 468"/>
              <a:gd name="T10" fmla="*/ 800100 w 963"/>
              <a:gd name="T11" fmla="*/ 612775 h 468"/>
              <a:gd name="T12" fmla="*/ 1071563 w 963"/>
              <a:gd name="T13" fmla="*/ 727075 h 468"/>
              <a:gd name="T14" fmla="*/ 1243013 w 963"/>
              <a:gd name="T15" fmla="*/ 712788 h 468"/>
              <a:gd name="T16" fmla="*/ 1371600 w 963"/>
              <a:gd name="T17" fmla="*/ 584200 h 468"/>
              <a:gd name="T18" fmla="*/ 1528763 w 963"/>
              <a:gd name="T19" fmla="*/ 355600 h 4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63"/>
              <a:gd name="T31" fmla="*/ 0 h 468"/>
              <a:gd name="T32" fmla="*/ 963 w 963"/>
              <a:gd name="T33" fmla="*/ 468 h 4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63" h="468">
                <a:moveTo>
                  <a:pt x="0" y="224"/>
                </a:moveTo>
                <a:cubicBezTo>
                  <a:pt x="28" y="164"/>
                  <a:pt x="56" y="116"/>
                  <a:pt x="96" y="80"/>
                </a:cubicBezTo>
                <a:cubicBezTo>
                  <a:pt x="136" y="44"/>
                  <a:pt x="203" y="0"/>
                  <a:pt x="243" y="8"/>
                </a:cubicBezTo>
                <a:cubicBezTo>
                  <a:pt x="283" y="16"/>
                  <a:pt x="312" y="84"/>
                  <a:pt x="336" y="128"/>
                </a:cubicBezTo>
                <a:cubicBezTo>
                  <a:pt x="360" y="172"/>
                  <a:pt x="356" y="229"/>
                  <a:pt x="384" y="272"/>
                </a:cubicBezTo>
                <a:cubicBezTo>
                  <a:pt x="412" y="315"/>
                  <a:pt x="456" y="355"/>
                  <a:pt x="504" y="386"/>
                </a:cubicBezTo>
                <a:cubicBezTo>
                  <a:pt x="552" y="417"/>
                  <a:pt x="629" y="448"/>
                  <a:pt x="675" y="458"/>
                </a:cubicBezTo>
                <a:cubicBezTo>
                  <a:pt x="721" y="468"/>
                  <a:pt x="752" y="464"/>
                  <a:pt x="783" y="449"/>
                </a:cubicBezTo>
                <a:cubicBezTo>
                  <a:pt x="814" y="434"/>
                  <a:pt x="834" y="405"/>
                  <a:pt x="864" y="368"/>
                </a:cubicBezTo>
                <a:cubicBezTo>
                  <a:pt x="894" y="331"/>
                  <a:pt x="942" y="254"/>
                  <a:pt x="963" y="224"/>
                </a:cubicBezTo>
              </a:path>
            </a:pathLst>
          </a:custGeom>
          <a:noFill/>
          <a:ln w="28575" cmpd="sng">
            <a:solidFill>
              <a:schemeClr val="tx1"/>
            </a:solidFill>
            <a:round/>
            <a:headEnd type="oval" w="med" len="med"/>
            <a:tailEnd type="oval" w="med" len="med"/>
          </a:ln>
          <a:extLst>
            <a:ext uri="{909E8E84-426E-40DD-AFC4-6F175D3DCCD1}">
              <a14:hiddenFill xmlns:a14="http://schemas.microsoft.com/office/drawing/2010/main">
                <a:solidFill>
                  <a:srgbClr val="FFFFFF"/>
                </a:solidFill>
              </a14:hiddenFill>
            </a:ext>
          </a:extLst>
        </p:spPr>
        <p:txBody>
          <a:bodyPr wrap="none"/>
          <a:lstStyle/>
          <a:p>
            <a:endParaRPr lang="hu-HU"/>
          </a:p>
        </p:txBody>
      </p:sp>
      <p:sp>
        <p:nvSpPr>
          <p:cNvPr id="7" name="Line 10"/>
          <p:cNvSpPr>
            <a:spLocks noChangeShapeType="1"/>
          </p:cNvSpPr>
          <p:nvPr/>
        </p:nvSpPr>
        <p:spPr bwMode="auto">
          <a:xfrm>
            <a:off x="4876800" y="6338888"/>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hu-HU"/>
          </a:p>
        </p:txBody>
      </p:sp>
      <p:sp>
        <p:nvSpPr>
          <p:cNvPr id="8" name="Line 11"/>
          <p:cNvSpPr>
            <a:spLocks noChangeShapeType="1"/>
          </p:cNvSpPr>
          <p:nvPr/>
        </p:nvSpPr>
        <p:spPr bwMode="auto">
          <a:xfrm>
            <a:off x="6400800" y="6338888"/>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hu-HU"/>
          </a:p>
        </p:txBody>
      </p:sp>
      <p:sp>
        <p:nvSpPr>
          <p:cNvPr id="9" name="Text Box 12"/>
          <p:cNvSpPr txBox="1">
            <a:spLocks noChangeArrowheads="1"/>
          </p:cNvSpPr>
          <p:nvPr/>
        </p:nvSpPr>
        <p:spPr bwMode="auto">
          <a:xfrm>
            <a:off x="4724400" y="6491288"/>
            <a:ext cx="457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10000"/>
              <a:buFont typeface="Wingdings" panose="05000000000000000000" pitchFamily="2" charset="2"/>
              <a:buBlip>
                <a:blip r:embed="rId2"/>
              </a:buBlip>
              <a:defRPr sz="3200">
                <a:solidFill>
                  <a:schemeClr val="tx1"/>
                </a:solidFill>
                <a:latin typeface="Garamond" panose="02020404030301010803" pitchFamily="18" charset="0"/>
              </a:defRPr>
            </a:lvl1pPr>
            <a:lvl2pPr marL="742950" indent="-285750">
              <a:spcBef>
                <a:spcPct val="20000"/>
              </a:spcBef>
              <a:buClr>
                <a:schemeClr val="tx1"/>
              </a:buClr>
              <a:buSzPct val="6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Garamond" panose="02020404030301010803" pitchFamily="18"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Garamond" panose="02020404030301010803" pitchFamily="18" charset="0"/>
              </a:defRPr>
            </a:lvl9pPr>
          </a:lstStyle>
          <a:p>
            <a:pPr eaLnBrk="1" hangingPunct="1">
              <a:spcBef>
                <a:spcPct val="50000"/>
              </a:spcBef>
              <a:buClrTx/>
              <a:buSzTx/>
              <a:buFontTx/>
              <a:buNone/>
            </a:pPr>
            <a:r>
              <a:rPr lang="en-US" altLang="hu-HU" sz="2000" b="1" i="1">
                <a:latin typeface="CG Times" pitchFamily="18" charset="0"/>
              </a:rPr>
              <a:t>a</a:t>
            </a:r>
          </a:p>
        </p:txBody>
      </p:sp>
      <p:sp>
        <p:nvSpPr>
          <p:cNvPr id="10" name="Text Box 13"/>
          <p:cNvSpPr txBox="1">
            <a:spLocks noChangeArrowheads="1"/>
          </p:cNvSpPr>
          <p:nvPr/>
        </p:nvSpPr>
        <p:spPr bwMode="auto">
          <a:xfrm>
            <a:off x="6324600" y="6491288"/>
            <a:ext cx="457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10000"/>
              <a:buFont typeface="Wingdings" panose="05000000000000000000" pitchFamily="2" charset="2"/>
              <a:buBlip>
                <a:blip r:embed="rId2"/>
              </a:buBlip>
              <a:defRPr sz="3200">
                <a:solidFill>
                  <a:schemeClr val="tx1"/>
                </a:solidFill>
                <a:latin typeface="Garamond" panose="02020404030301010803" pitchFamily="18" charset="0"/>
              </a:defRPr>
            </a:lvl1pPr>
            <a:lvl2pPr marL="742950" indent="-285750">
              <a:spcBef>
                <a:spcPct val="20000"/>
              </a:spcBef>
              <a:buClr>
                <a:schemeClr val="tx1"/>
              </a:buClr>
              <a:buSzPct val="6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Garamond" panose="02020404030301010803" pitchFamily="18"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Garamond" panose="02020404030301010803" pitchFamily="18" charset="0"/>
              </a:defRPr>
            </a:lvl9pPr>
          </a:lstStyle>
          <a:p>
            <a:pPr eaLnBrk="1" hangingPunct="1">
              <a:spcBef>
                <a:spcPct val="50000"/>
              </a:spcBef>
              <a:buClrTx/>
              <a:buSzTx/>
              <a:buFontTx/>
              <a:buNone/>
            </a:pPr>
            <a:r>
              <a:rPr lang="en-US" altLang="hu-HU" sz="2000" b="1" i="1">
                <a:latin typeface="CG Times" pitchFamily="18" charset="0"/>
              </a:rPr>
              <a:t>b</a:t>
            </a:r>
          </a:p>
        </p:txBody>
      </p:sp>
      <p:sp>
        <p:nvSpPr>
          <p:cNvPr id="11" name="Text Box 15"/>
          <p:cNvSpPr txBox="1">
            <a:spLocks noChangeArrowheads="1"/>
          </p:cNvSpPr>
          <p:nvPr/>
        </p:nvSpPr>
        <p:spPr bwMode="auto">
          <a:xfrm>
            <a:off x="6324600" y="4479925"/>
            <a:ext cx="3048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10000"/>
              <a:buFont typeface="Wingdings" panose="05000000000000000000" pitchFamily="2" charset="2"/>
              <a:buBlip>
                <a:blip r:embed="rId2"/>
              </a:buBlip>
              <a:defRPr sz="3200">
                <a:solidFill>
                  <a:schemeClr val="tx1"/>
                </a:solidFill>
                <a:latin typeface="Garamond" panose="02020404030301010803" pitchFamily="18" charset="0"/>
              </a:defRPr>
            </a:lvl1pPr>
            <a:lvl2pPr marL="742950" indent="-285750">
              <a:spcBef>
                <a:spcPct val="20000"/>
              </a:spcBef>
              <a:buClr>
                <a:schemeClr val="tx1"/>
              </a:buClr>
              <a:buSzPct val="6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Garamond" panose="02020404030301010803" pitchFamily="18"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Garamond" panose="02020404030301010803" pitchFamily="18" charset="0"/>
              </a:defRPr>
            </a:lvl9pPr>
          </a:lstStyle>
          <a:p>
            <a:pPr eaLnBrk="1" hangingPunct="1">
              <a:spcBef>
                <a:spcPct val="50000"/>
              </a:spcBef>
              <a:buClrTx/>
              <a:buSzTx/>
              <a:buFontTx/>
              <a:buNone/>
            </a:pPr>
            <a:r>
              <a:rPr lang="en-US" altLang="hu-HU" sz="2000" b="1" i="1" dirty="0">
                <a:solidFill>
                  <a:schemeClr val="tx2"/>
                </a:solidFill>
                <a:latin typeface="CG Times" pitchFamily="18" charset="0"/>
              </a:rPr>
              <a:t>f</a:t>
            </a:r>
            <a:r>
              <a:rPr lang="en-US" altLang="hu-HU" sz="2000" b="1" dirty="0">
                <a:solidFill>
                  <a:schemeClr val="tx2"/>
                </a:solidFill>
              </a:rPr>
              <a:t> is continuous on [</a:t>
            </a:r>
            <a:r>
              <a:rPr lang="en-US" altLang="hu-HU" sz="2000" b="1" i="1" dirty="0">
                <a:solidFill>
                  <a:schemeClr val="tx2"/>
                </a:solidFill>
                <a:latin typeface="CG Times" pitchFamily="18" charset="0"/>
              </a:rPr>
              <a:t>a, b</a:t>
            </a:r>
            <a:r>
              <a:rPr lang="en-US" altLang="hu-HU" sz="2000" b="1" dirty="0">
                <a:solidFill>
                  <a:schemeClr val="tx2"/>
                </a:solidFill>
              </a:rPr>
              <a:t>]</a:t>
            </a:r>
          </a:p>
        </p:txBody>
      </p:sp>
      <p:sp>
        <p:nvSpPr>
          <p:cNvPr id="12" name="Freeform 16"/>
          <p:cNvSpPr>
            <a:spLocks/>
          </p:cNvSpPr>
          <p:nvPr/>
        </p:nvSpPr>
        <p:spPr bwMode="auto">
          <a:xfrm>
            <a:off x="5638800" y="4694237"/>
            <a:ext cx="762000" cy="609600"/>
          </a:xfrm>
          <a:custGeom>
            <a:avLst/>
            <a:gdLst>
              <a:gd name="T0" fmla="*/ 762000 w 480"/>
              <a:gd name="T1" fmla="*/ 0 h 384"/>
              <a:gd name="T2" fmla="*/ 152400 w 480"/>
              <a:gd name="T3" fmla="*/ 152400 h 384"/>
              <a:gd name="T4" fmla="*/ 0 w 480"/>
              <a:gd name="T5" fmla="*/ 609600 h 384"/>
              <a:gd name="T6" fmla="*/ 0 60000 65536"/>
              <a:gd name="T7" fmla="*/ 0 60000 65536"/>
              <a:gd name="T8" fmla="*/ 0 60000 65536"/>
              <a:gd name="T9" fmla="*/ 0 w 480"/>
              <a:gd name="T10" fmla="*/ 0 h 384"/>
              <a:gd name="T11" fmla="*/ 480 w 480"/>
              <a:gd name="T12" fmla="*/ 384 h 384"/>
            </a:gdLst>
            <a:ahLst/>
            <a:cxnLst>
              <a:cxn ang="T6">
                <a:pos x="T0" y="T1"/>
              </a:cxn>
              <a:cxn ang="T7">
                <a:pos x="T2" y="T3"/>
              </a:cxn>
              <a:cxn ang="T8">
                <a:pos x="T4" y="T5"/>
              </a:cxn>
            </a:cxnLst>
            <a:rect l="T9" t="T10" r="T11" b="T12"/>
            <a:pathLst>
              <a:path w="480" h="384">
                <a:moveTo>
                  <a:pt x="480" y="0"/>
                </a:moveTo>
                <a:cubicBezTo>
                  <a:pt x="328" y="16"/>
                  <a:pt x="176" y="32"/>
                  <a:pt x="96" y="96"/>
                </a:cubicBezTo>
                <a:cubicBezTo>
                  <a:pt x="16" y="160"/>
                  <a:pt x="8" y="272"/>
                  <a:pt x="0" y="384"/>
                </a:cubicBezTo>
              </a:path>
            </a:pathLst>
          </a:custGeom>
          <a:noFill/>
          <a:ln w="9525">
            <a:solidFill>
              <a:schemeClr val="tx2"/>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lstStyle/>
          <a:p>
            <a:endParaRPr lang="hu-HU"/>
          </a:p>
        </p:txBody>
      </p:sp>
      <p:sp>
        <p:nvSpPr>
          <p:cNvPr id="13" name="Text Box 17"/>
          <p:cNvSpPr txBox="1">
            <a:spLocks noChangeArrowheads="1"/>
          </p:cNvSpPr>
          <p:nvPr/>
        </p:nvSpPr>
        <p:spPr bwMode="auto">
          <a:xfrm>
            <a:off x="6324600" y="4937125"/>
            <a:ext cx="2743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10000"/>
              <a:buFont typeface="Wingdings" panose="05000000000000000000" pitchFamily="2" charset="2"/>
              <a:buBlip>
                <a:blip r:embed="rId2"/>
              </a:buBlip>
              <a:defRPr sz="3200">
                <a:solidFill>
                  <a:schemeClr val="tx1"/>
                </a:solidFill>
                <a:latin typeface="Garamond" panose="02020404030301010803" pitchFamily="18" charset="0"/>
              </a:defRPr>
            </a:lvl1pPr>
            <a:lvl2pPr marL="742950" indent="-285750">
              <a:spcBef>
                <a:spcPct val="20000"/>
              </a:spcBef>
              <a:buClr>
                <a:schemeClr val="tx1"/>
              </a:buClr>
              <a:buSzPct val="6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Garamond" panose="02020404030301010803" pitchFamily="18"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Garamond" panose="02020404030301010803" pitchFamily="18" charset="0"/>
              </a:defRPr>
            </a:lvl9pPr>
          </a:lstStyle>
          <a:p>
            <a:pPr eaLnBrk="1" hangingPunct="1">
              <a:spcBef>
                <a:spcPct val="50000"/>
              </a:spcBef>
              <a:buClrTx/>
              <a:buSzTx/>
              <a:buFontTx/>
              <a:buNone/>
            </a:pPr>
            <a:r>
              <a:rPr lang="en-US" altLang="hu-HU" sz="2000" b="1">
                <a:solidFill>
                  <a:schemeClr val="tx2"/>
                </a:solidFill>
              </a:rPr>
              <a:t>differentiable on (</a:t>
            </a:r>
            <a:r>
              <a:rPr lang="en-US" altLang="hu-HU" sz="2000" b="1" i="1">
                <a:solidFill>
                  <a:schemeClr val="tx2"/>
                </a:solidFill>
                <a:latin typeface="CG Times" pitchFamily="18" charset="0"/>
              </a:rPr>
              <a:t>a, b</a:t>
            </a:r>
            <a:r>
              <a:rPr lang="en-US" altLang="hu-HU" sz="2000" b="1">
                <a:solidFill>
                  <a:schemeClr val="tx2"/>
                </a:solidFill>
              </a:rPr>
              <a:t>)</a:t>
            </a:r>
          </a:p>
        </p:txBody>
      </p:sp>
      <p:sp>
        <p:nvSpPr>
          <p:cNvPr id="14" name="Line 18"/>
          <p:cNvSpPr>
            <a:spLocks noChangeShapeType="1"/>
          </p:cNvSpPr>
          <p:nvPr/>
        </p:nvSpPr>
        <p:spPr bwMode="auto">
          <a:xfrm>
            <a:off x="4267200" y="5410200"/>
            <a:ext cx="2667000" cy="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wrap="none"/>
          <a:lstStyle/>
          <a:p>
            <a:endParaRPr lang="hu-HU"/>
          </a:p>
        </p:txBody>
      </p:sp>
      <p:sp>
        <p:nvSpPr>
          <p:cNvPr id="15" name="Text Box 19"/>
          <p:cNvSpPr txBox="1">
            <a:spLocks noChangeArrowheads="1"/>
          </p:cNvSpPr>
          <p:nvPr/>
        </p:nvSpPr>
        <p:spPr bwMode="auto">
          <a:xfrm>
            <a:off x="7086600" y="5257800"/>
            <a:ext cx="1327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10000"/>
              <a:buFont typeface="Wingdings" panose="05000000000000000000" pitchFamily="2" charset="2"/>
              <a:buBlip>
                <a:blip r:embed="rId2"/>
              </a:buBlip>
              <a:defRPr sz="3200">
                <a:solidFill>
                  <a:schemeClr val="tx1"/>
                </a:solidFill>
                <a:latin typeface="Garamond" panose="02020404030301010803" pitchFamily="18" charset="0"/>
              </a:defRPr>
            </a:lvl1pPr>
            <a:lvl2pPr marL="742950" indent="-285750">
              <a:spcBef>
                <a:spcPct val="20000"/>
              </a:spcBef>
              <a:buClr>
                <a:schemeClr val="tx1"/>
              </a:buClr>
              <a:buSzPct val="6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Garamond" panose="02020404030301010803" pitchFamily="18"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Garamond" panose="02020404030301010803" pitchFamily="18" charset="0"/>
              </a:defRPr>
            </a:lvl9pPr>
          </a:lstStyle>
          <a:p>
            <a:pPr eaLnBrk="1" hangingPunct="1">
              <a:spcBef>
                <a:spcPct val="0"/>
              </a:spcBef>
              <a:buClrTx/>
              <a:buSzTx/>
              <a:buFontTx/>
              <a:buNone/>
            </a:pPr>
            <a:r>
              <a:rPr lang="en-US" altLang="hu-HU" sz="2000" b="1" i="1">
                <a:latin typeface="CG Times" pitchFamily="18" charset="0"/>
              </a:rPr>
              <a:t>f</a:t>
            </a:r>
            <a:r>
              <a:rPr lang="en-US" altLang="hu-HU" sz="2000" b="1">
                <a:latin typeface="CG Times" pitchFamily="18" charset="0"/>
              </a:rPr>
              <a:t>(</a:t>
            </a:r>
            <a:r>
              <a:rPr lang="en-US" altLang="hu-HU" sz="2000" b="1" i="1">
                <a:latin typeface="CG Times" pitchFamily="18" charset="0"/>
              </a:rPr>
              <a:t>a</a:t>
            </a:r>
            <a:r>
              <a:rPr lang="en-US" altLang="hu-HU" sz="2000" b="1">
                <a:latin typeface="CG Times" pitchFamily="18" charset="0"/>
              </a:rPr>
              <a:t>) = </a:t>
            </a:r>
            <a:r>
              <a:rPr lang="en-US" altLang="hu-HU" sz="2000" b="1" i="1">
                <a:latin typeface="CG Times" pitchFamily="18" charset="0"/>
              </a:rPr>
              <a:t>f</a:t>
            </a:r>
            <a:r>
              <a:rPr lang="en-US" altLang="hu-HU" sz="2000" b="1">
                <a:latin typeface="CG Times" pitchFamily="18" charset="0"/>
              </a:rPr>
              <a:t>(</a:t>
            </a:r>
            <a:r>
              <a:rPr lang="en-US" altLang="hu-HU" sz="2000" b="1" i="1">
                <a:latin typeface="CG Times" pitchFamily="18" charset="0"/>
              </a:rPr>
              <a:t>b</a:t>
            </a:r>
            <a:r>
              <a:rPr lang="en-US" altLang="hu-HU" sz="2000" b="1">
                <a:latin typeface="CG Times" pitchFamily="18" charset="0"/>
              </a:rPr>
              <a:t>)</a:t>
            </a:r>
          </a:p>
        </p:txBody>
      </p:sp>
      <p:cxnSp>
        <p:nvCxnSpPr>
          <p:cNvPr id="17" name="Egyenes összekötő 16"/>
          <p:cNvCxnSpPr/>
          <p:nvPr/>
        </p:nvCxnSpPr>
        <p:spPr>
          <a:xfrm>
            <a:off x="4057650" y="5068888"/>
            <a:ext cx="1828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Egyenes összekötő 18"/>
          <p:cNvCxnSpPr/>
          <p:nvPr/>
        </p:nvCxnSpPr>
        <p:spPr>
          <a:xfrm>
            <a:off x="4267200" y="5811838"/>
            <a:ext cx="226218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1894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500" fill="hold"/>
                                        <p:tgtEl>
                                          <p:spTgt spid="4"/>
                                        </p:tgtEl>
                                        <p:attrNameLst>
                                          <p:attrName>ppt_x</p:attrName>
                                        </p:attrNameLst>
                                      </p:cBhvr>
                                      <p:tavLst>
                                        <p:tav tm="0">
                                          <p:val>
                                            <p:strVal val="#ppt_x"/>
                                          </p:val>
                                        </p:tav>
                                        <p:tav tm="100000">
                                          <p:val>
                                            <p:strVal val="#ppt_x"/>
                                          </p:val>
                                        </p:tav>
                                      </p:tavLst>
                                    </p:anim>
                                    <p:anim calcmode="lin" valueType="num">
                                      <p:cBhvr additive="base">
                                        <p:cTn id="11" dur="500" fill="hold"/>
                                        <p:tgtEl>
                                          <p:spTgt spid="4"/>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ppt_x"/>
                                          </p:val>
                                        </p:tav>
                                        <p:tav tm="100000">
                                          <p:val>
                                            <p:strVal val="#ppt_x"/>
                                          </p:val>
                                        </p:tav>
                                      </p:tavLst>
                                    </p:anim>
                                    <p:anim calcmode="lin" valueType="num">
                                      <p:cBhvr additive="base">
                                        <p:cTn id="3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0-#ppt_w/2"/>
                                          </p:val>
                                        </p:tav>
                                        <p:tav tm="100000">
                                          <p:val>
                                            <p:strVal val="#ppt_x"/>
                                          </p:val>
                                        </p:tav>
                                      </p:tavLst>
                                    </p:anim>
                                    <p:anim calcmode="lin" valueType="num">
                                      <p:cBhvr additive="base">
                                        <p:cTn id="45"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3">
                                            <p:txEl>
                                              <p:pRg st="1" end="1"/>
                                            </p:txEl>
                                          </p:spTgt>
                                        </p:tgtEl>
                                        <p:attrNameLst>
                                          <p:attrName>style.visibility</p:attrName>
                                        </p:attrNameLst>
                                      </p:cBhvr>
                                      <p:to>
                                        <p:strVal val="visible"/>
                                      </p:to>
                                    </p:set>
                                    <p:animEffect transition="in" filter="wipe(down)">
                                      <p:cBhvr>
                                        <p:cTn id="50" dur="500"/>
                                        <p:tgtEl>
                                          <p:spTgt spid="3">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0-#ppt_w/2"/>
                                          </p:val>
                                        </p:tav>
                                        <p:tav tm="100000">
                                          <p:val>
                                            <p:strVal val="#ppt_x"/>
                                          </p:val>
                                        </p:tav>
                                      </p:tavLst>
                                    </p:anim>
                                    <p:anim calcmode="lin" valueType="num">
                                      <p:cBhvr additive="base">
                                        <p:cTn id="56"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3">
                                            <p:txEl>
                                              <p:pRg st="2" end="2"/>
                                            </p:txEl>
                                          </p:spTgt>
                                        </p:tgtEl>
                                        <p:attrNameLst>
                                          <p:attrName>style.visibility</p:attrName>
                                        </p:attrNameLst>
                                      </p:cBhvr>
                                      <p:to>
                                        <p:strVal val="visible"/>
                                      </p:to>
                                    </p:set>
                                    <p:animEffect transition="in" filter="wipe(down)">
                                      <p:cBhvr>
                                        <p:cTn id="61" dur="500"/>
                                        <p:tgtEl>
                                          <p:spTgt spid="3">
                                            <p:txEl>
                                              <p:pRg st="2" end="2"/>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8" fill="hold" nodeType="click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0-#ppt_w/2"/>
                                          </p:val>
                                        </p:tav>
                                        <p:tav tm="100000">
                                          <p:val>
                                            <p:strVal val="#ppt_x"/>
                                          </p:val>
                                        </p:tav>
                                      </p:tavLst>
                                    </p:anim>
                                    <p:anim calcmode="lin" valueType="num">
                                      <p:cBhvr additive="base">
                                        <p:cTn id="67" dur="500" fill="hold"/>
                                        <p:tgtEl>
                                          <p:spTgt spid="14"/>
                                        </p:tgtEl>
                                        <p:attrNameLst>
                                          <p:attrName>ppt_y</p:attrName>
                                        </p:attrNameLst>
                                      </p:cBhvr>
                                      <p:tavLst>
                                        <p:tav tm="0">
                                          <p:val>
                                            <p:strVal val="#ppt_y"/>
                                          </p:val>
                                        </p:tav>
                                        <p:tav tm="100000">
                                          <p:val>
                                            <p:strVal val="#ppt_y"/>
                                          </p:val>
                                        </p:tav>
                                      </p:tavLst>
                                    </p:anim>
                                  </p:childTnLst>
                                </p:cTn>
                              </p:par>
                              <p:par>
                                <p:cTn id="68" presetID="2" presetClass="entr" presetSubtype="8" fill="hold" grpId="0" nodeType="with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additive="base">
                                        <p:cTn id="70" dur="500" fill="hold"/>
                                        <p:tgtEl>
                                          <p:spTgt spid="15"/>
                                        </p:tgtEl>
                                        <p:attrNameLst>
                                          <p:attrName>ppt_x</p:attrName>
                                        </p:attrNameLst>
                                      </p:cBhvr>
                                      <p:tavLst>
                                        <p:tav tm="0">
                                          <p:val>
                                            <p:strVal val="0-#ppt_w/2"/>
                                          </p:val>
                                        </p:tav>
                                        <p:tav tm="100000">
                                          <p:val>
                                            <p:strVal val="#ppt_x"/>
                                          </p:val>
                                        </p:tav>
                                      </p:tavLst>
                                    </p:anim>
                                    <p:anim calcmode="lin" valueType="num">
                                      <p:cBhvr additive="base">
                                        <p:cTn id="71"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3">
                                            <p:txEl>
                                              <p:pRg st="4" end="4"/>
                                            </p:txEl>
                                          </p:spTgt>
                                        </p:tgtEl>
                                        <p:attrNameLst>
                                          <p:attrName>style.visibility</p:attrName>
                                        </p:attrNameLst>
                                      </p:cBhvr>
                                      <p:to>
                                        <p:strVal val="visible"/>
                                      </p:to>
                                    </p:set>
                                    <p:animEffect transition="in" filter="wipe(down)">
                                      <p:cBhvr>
                                        <p:cTn id="76" dur="500"/>
                                        <p:tgtEl>
                                          <p:spTgt spid="3">
                                            <p:txEl>
                                              <p:pRg st="4" end="4"/>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grpId="0" nodeType="clickEffect">
                                  <p:stCondLst>
                                    <p:cond delay="0"/>
                                  </p:stCondLst>
                                  <p:childTnLst>
                                    <p:set>
                                      <p:cBhvr>
                                        <p:cTn id="80" dur="1" fill="hold">
                                          <p:stCondLst>
                                            <p:cond delay="0"/>
                                          </p:stCondLst>
                                        </p:cTn>
                                        <p:tgtEl>
                                          <p:spTgt spid="3">
                                            <p:txEl>
                                              <p:pRg st="5" end="5"/>
                                            </p:txEl>
                                          </p:spTgt>
                                        </p:tgtEl>
                                        <p:attrNameLst>
                                          <p:attrName>style.visibility</p:attrName>
                                        </p:attrNameLst>
                                      </p:cBhvr>
                                      <p:to>
                                        <p:strVal val="visible"/>
                                      </p:to>
                                    </p:set>
                                    <p:animEffect transition="in" filter="wipe(down)">
                                      <p:cBhvr>
                                        <p:cTn id="8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P spid="10" grpId="0"/>
      <p:bldP spid="11" grpId="0" autoUpdateAnimBg="0"/>
      <p:bldP spid="13" grpId="0" autoUpdateAnimBg="0"/>
      <p:bldP spid="15"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542925" y="846138"/>
            <a:ext cx="8572500" cy="5865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indent="3175" algn="l" rtl="0" eaLnBrk="0" fontAlgn="base" hangingPunct="0">
              <a:lnSpc>
                <a:spcPct val="130000"/>
              </a:lnSpc>
              <a:spcBef>
                <a:spcPct val="20000"/>
              </a:spcBef>
              <a:spcAft>
                <a:spcPct val="0"/>
              </a:spcAft>
              <a:defRPr sz="3200" kern="1200">
                <a:solidFill>
                  <a:srgbClr val="800000"/>
                </a:solidFill>
                <a:latin typeface="+mn-lt"/>
                <a:ea typeface="+mn-ea"/>
                <a:cs typeface="+mn-cs"/>
              </a:defRPr>
            </a:lvl1pPr>
            <a:lvl2pPr marL="741363" indent="-284163" algn="l" rtl="0" eaLnBrk="0" fontAlgn="base" hangingPunct="0">
              <a:spcBef>
                <a:spcPct val="20000"/>
              </a:spcBef>
              <a:spcAft>
                <a:spcPct val="0"/>
              </a:spcAft>
              <a:buFont typeface="Wingdings" panose="05000000000000000000" pitchFamily="2" charset="2"/>
              <a:buChar char="§"/>
              <a:defRPr sz="2800" kern="1200">
                <a:solidFill>
                  <a:srgbClr val="AC4600"/>
                </a:solidFill>
                <a:latin typeface="+mn-lt"/>
                <a:ea typeface="+mn-ea"/>
                <a:cs typeface="+mn-cs"/>
              </a:defRPr>
            </a:lvl2pPr>
            <a:lvl3pPr marL="1431925" indent="-228600" algn="l" rtl="0" eaLnBrk="0" fontAlgn="base" hangingPunct="0">
              <a:spcBef>
                <a:spcPct val="20000"/>
              </a:spcBef>
              <a:spcAft>
                <a:spcPct val="0"/>
              </a:spcAft>
              <a:defRPr sz="2800" kern="1200">
                <a:solidFill>
                  <a:srgbClr val="AC4600"/>
                </a:solidFill>
                <a:latin typeface="+mn-lt"/>
                <a:ea typeface="+mn-ea"/>
                <a:cs typeface="+mn-cs"/>
              </a:defRPr>
            </a:lvl3pPr>
            <a:lvl4pPr marL="1774825"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117725"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3175" algn="l" defTabSz="914400" rtl="0" eaLnBrk="1" fontAlgn="base" latinLnBrk="0" hangingPunct="1">
              <a:lnSpc>
                <a:spcPct val="130000"/>
              </a:lnSpc>
              <a:spcBef>
                <a:spcPct val="20000"/>
              </a:spcBef>
              <a:spcAft>
                <a:spcPct val="0"/>
              </a:spcAft>
              <a:buClrTx/>
              <a:buSzTx/>
              <a:buFontTx/>
              <a:buNone/>
              <a:tabLst/>
              <a:defRPr/>
            </a:pPr>
            <a:r>
              <a:rPr kumimoji="0" lang="en-US" altLang="hu-HU" sz="3600" b="0" i="0" u="none" strike="noStrike" kern="1200" cap="none" spc="0" normalizeH="0" baseline="0" noProof="0" smtClean="0">
                <a:ln>
                  <a:noFill/>
                </a:ln>
                <a:solidFill>
                  <a:srgbClr val="800000"/>
                </a:solidFill>
                <a:effectLst/>
                <a:uLnTx/>
                <a:uFillTx/>
                <a:latin typeface="Arial"/>
                <a:ea typeface="+mn-ea"/>
                <a:cs typeface="+mn-cs"/>
              </a:rPr>
              <a:t>Find the critical numbers of </a:t>
            </a:r>
            <a:br>
              <a:rPr kumimoji="0" lang="en-US" altLang="hu-HU" sz="3600" b="0" i="0" u="none" strike="noStrike" kern="1200" cap="none" spc="0" normalizeH="0" baseline="0" noProof="0" smtClean="0">
                <a:ln>
                  <a:noFill/>
                </a:ln>
                <a:solidFill>
                  <a:srgbClr val="800000"/>
                </a:solidFill>
                <a:effectLst/>
                <a:uLnTx/>
                <a:uFillTx/>
                <a:latin typeface="Arial"/>
                <a:ea typeface="+mn-ea"/>
                <a:cs typeface="+mn-cs"/>
              </a:rPr>
            </a:br>
            <a:r>
              <a:rPr kumimoji="0" lang="en-US" altLang="hu-HU" sz="3600" b="0" i="0" u="none" strike="noStrike" kern="1200" cap="none" spc="0" normalizeH="0" baseline="0" noProof="0" smtClean="0">
                <a:ln>
                  <a:noFill/>
                </a:ln>
                <a:solidFill>
                  <a:srgbClr val="800000"/>
                </a:solidFill>
                <a:effectLst/>
                <a:uLnTx/>
                <a:uFillTx/>
                <a:latin typeface="Arial"/>
                <a:ea typeface="+mn-ea"/>
                <a:cs typeface="+mn-cs"/>
              </a:rPr>
              <a:t>					</a:t>
            </a:r>
            <a:r>
              <a:rPr kumimoji="0" lang="en-US" altLang="hu-HU" sz="3600" b="0" i="1" u="none" strike="noStrike" kern="1200" cap="none" spc="0" normalizeH="0" baseline="0" noProof="0" smtClean="0">
                <a:ln>
                  <a:noFill/>
                </a:ln>
                <a:solidFill>
                  <a:srgbClr val="800000"/>
                </a:solidFill>
                <a:effectLst/>
                <a:uLnTx/>
                <a:uFillTx/>
                <a:latin typeface="Arial"/>
                <a:ea typeface="+mn-ea"/>
                <a:cs typeface="+mn-cs"/>
              </a:rPr>
              <a:t>f</a:t>
            </a:r>
            <a:r>
              <a:rPr kumimoji="0" lang="en-US" altLang="hu-HU" sz="3600" b="0" i="0" u="none" strike="noStrike" kern="1200" cap="none" spc="0" normalizeH="0" baseline="0" noProof="0" smtClean="0">
                <a:ln>
                  <a:noFill/>
                </a:ln>
                <a:solidFill>
                  <a:srgbClr val="800000"/>
                </a:solidFill>
                <a:effectLst/>
                <a:uLnTx/>
                <a:uFillTx/>
                <a:latin typeface="Arial"/>
                <a:ea typeface="+mn-ea"/>
                <a:cs typeface="+mn-cs"/>
              </a:rPr>
              <a:t>(</a:t>
            </a:r>
            <a:r>
              <a:rPr kumimoji="0" lang="en-US" altLang="hu-HU" sz="3600" b="0" i="1" u="none" strike="noStrike" kern="1200" cap="none" spc="0" normalizeH="0" baseline="0" noProof="0" smtClean="0">
                <a:ln>
                  <a:noFill/>
                </a:ln>
                <a:solidFill>
                  <a:srgbClr val="800000"/>
                </a:solidFill>
                <a:effectLst/>
                <a:uLnTx/>
                <a:uFillTx/>
                <a:latin typeface="Arial"/>
                <a:ea typeface="+mn-ea"/>
                <a:cs typeface="+mn-cs"/>
              </a:rPr>
              <a:t>x</a:t>
            </a:r>
            <a:r>
              <a:rPr kumimoji="0" lang="en-US" altLang="hu-HU" sz="3600" b="0" i="0" u="none" strike="noStrike" kern="1200" cap="none" spc="0" normalizeH="0" baseline="0" noProof="0" smtClean="0">
                <a:ln>
                  <a:noFill/>
                </a:ln>
                <a:solidFill>
                  <a:srgbClr val="800000"/>
                </a:solidFill>
                <a:effectLst/>
                <a:uLnTx/>
                <a:uFillTx/>
                <a:latin typeface="Arial"/>
                <a:ea typeface="+mn-ea"/>
                <a:cs typeface="+mn-cs"/>
              </a:rPr>
              <a:t>) = </a:t>
            </a:r>
            <a:r>
              <a:rPr kumimoji="0" lang="en-US" altLang="hu-HU" sz="3600" b="0" i="1" u="none" strike="noStrike" kern="1200" cap="none" spc="0" normalizeH="0" baseline="0" noProof="0" smtClean="0">
                <a:ln>
                  <a:noFill/>
                </a:ln>
                <a:solidFill>
                  <a:srgbClr val="800000"/>
                </a:solidFill>
                <a:effectLst/>
                <a:uLnTx/>
                <a:uFillTx/>
                <a:latin typeface="Arial"/>
                <a:ea typeface="+mn-ea"/>
                <a:cs typeface="+mn-cs"/>
              </a:rPr>
              <a:t>x</a:t>
            </a:r>
            <a:r>
              <a:rPr kumimoji="0" lang="en-US" altLang="hu-HU" sz="3600" b="0" i="0" u="none" strike="noStrike" kern="1200" cap="none" spc="0" normalizeH="0" baseline="30000" noProof="0" smtClean="0">
                <a:ln>
                  <a:noFill/>
                </a:ln>
                <a:solidFill>
                  <a:srgbClr val="800000"/>
                </a:solidFill>
                <a:effectLst/>
                <a:uLnTx/>
                <a:uFillTx/>
                <a:latin typeface="Arial"/>
                <a:ea typeface="+mn-ea"/>
                <a:cs typeface="+mn-cs"/>
              </a:rPr>
              <a:t>3/5</a:t>
            </a:r>
            <a:r>
              <a:rPr kumimoji="0" lang="en-US" altLang="hu-HU" sz="3600" b="0" i="0" u="none" strike="noStrike" kern="1200" cap="none" spc="0" normalizeH="0" baseline="0" noProof="0" smtClean="0">
                <a:ln>
                  <a:noFill/>
                </a:ln>
                <a:solidFill>
                  <a:srgbClr val="800000"/>
                </a:solidFill>
                <a:effectLst/>
                <a:uLnTx/>
                <a:uFillTx/>
                <a:latin typeface="Arial"/>
                <a:ea typeface="+mn-ea"/>
                <a:cs typeface="+mn-cs"/>
              </a:rPr>
              <a:t>(4 - </a:t>
            </a:r>
            <a:r>
              <a:rPr kumimoji="0" lang="en-US" altLang="hu-HU" sz="3600" b="0" i="1" u="none" strike="noStrike" kern="1200" cap="none" spc="0" normalizeH="0" baseline="0" noProof="0" smtClean="0">
                <a:ln>
                  <a:noFill/>
                </a:ln>
                <a:solidFill>
                  <a:srgbClr val="800000"/>
                </a:solidFill>
                <a:effectLst/>
                <a:uLnTx/>
                <a:uFillTx/>
                <a:latin typeface="Arial"/>
                <a:ea typeface="+mn-ea"/>
                <a:cs typeface="+mn-cs"/>
              </a:rPr>
              <a:t>x</a:t>
            </a:r>
            <a:r>
              <a:rPr kumimoji="0" lang="en-US" altLang="hu-HU" sz="3600" b="0" i="0" u="none" strike="noStrike" kern="1200" cap="none" spc="0" normalizeH="0" baseline="0" noProof="0" smtClean="0">
                <a:ln>
                  <a:noFill/>
                </a:ln>
                <a:solidFill>
                  <a:srgbClr val="800000"/>
                </a:solidFill>
                <a:effectLst/>
                <a:uLnTx/>
                <a:uFillTx/>
                <a:latin typeface="Arial"/>
                <a:ea typeface="+mn-ea"/>
                <a:cs typeface="+mn-cs"/>
              </a:rPr>
              <a:t>).</a:t>
            </a:r>
          </a:p>
          <a:p>
            <a:pPr marL="741363" marR="0" lvl="1" indent="-284163"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endParaRPr kumimoji="0" lang="en-US" altLang="hu-HU" sz="2600" b="0" i="0" u="none" strike="noStrike" kern="1200" cap="none" spc="0" normalizeH="0" baseline="0" noProof="0" smtClean="0">
              <a:ln>
                <a:noFill/>
              </a:ln>
              <a:solidFill>
                <a:srgbClr val="AC4600"/>
              </a:solidFill>
              <a:effectLst/>
              <a:uLnTx/>
              <a:uFillTx/>
              <a:latin typeface="Arial"/>
              <a:ea typeface="+mn-ea"/>
              <a:cs typeface="+mn-cs"/>
            </a:endParaRPr>
          </a:p>
          <a:p>
            <a:pPr marL="741363" marR="0" lvl="1" indent="-284163"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n-US" altLang="hu-HU" sz="2600" b="0" i="0" u="none" strike="noStrike" kern="1200" cap="none" spc="0" normalizeH="0" baseline="0" noProof="0" smtClean="0">
                <a:ln>
                  <a:noFill/>
                </a:ln>
                <a:solidFill>
                  <a:srgbClr val="AC4600"/>
                </a:solidFill>
                <a:effectLst/>
                <a:uLnTx/>
                <a:uFillTx/>
                <a:latin typeface="Arial"/>
                <a:ea typeface="+mn-ea"/>
                <a:cs typeface="+mn-cs"/>
              </a:rPr>
              <a:t>The Product Rule gives:</a:t>
            </a:r>
          </a:p>
        </p:txBody>
      </p:sp>
      <p:graphicFrame>
        <p:nvGraphicFramePr>
          <p:cNvPr id="3" name="Object 5"/>
          <p:cNvGraphicFramePr>
            <a:graphicFrameLocks noChangeAspect="1"/>
          </p:cNvGraphicFramePr>
          <p:nvPr/>
        </p:nvGraphicFramePr>
        <p:xfrm>
          <a:off x="1919288" y="3481388"/>
          <a:ext cx="5486400" cy="2881312"/>
        </p:xfrm>
        <a:graphic>
          <a:graphicData uri="http://schemas.openxmlformats.org/presentationml/2006/ole">
            <mc:AlternateContent xmlns:mc="http://schemas.openxmlformats.org/markup-compatibility/2006">
              <mc:Choice xmlns:v="urn:schemas-microsoft-com:vml" Requires="v">
                <p:oleObj spid="_x0000_s10258" name="Equation" r:id="rId3" imgW="2006600" imgH="1054100" progId="Equation.DSMT4">
                  <p:embed/>
                </p:oleObj>
              </mc:Choice>
              <mc:Fallback>
                <p:oleObj name="Equation" r:id="rId3" imgW="2006600" imgH="1054100" progId="Equation.DSMT4">
                  <p:embed/>
                  <p:pic>
                    <p:nvPicPr>
                      <p:cNvPr id="58371"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9288" y="3481388"/>
                        <a:ext cx="5486400" cy="2881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 name="Text Box 6"/>
          <p:cNvSpPr txBox="1">
            <a:spLocks noChangeArrowheads="1"/>
          </p:cNvSpPr>
          <p:nvPr/>
        </p:nvSpPr>
        <p:spPr bwMode="auto">
          <a:xfrm>
            <a:off x="5867400" y="457200"/>
            <a:ext cx="281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hu-HU" sz="2400" b="1" i="0" u="none" strike="noStrike" kern="0" cap="none" spc="0" normalizeH="0" baseline="0" noProof="0" smtClean="0">
                <a:ln>
                  <a:noFill/>
                </a:ln>
                <a:solidFill>
                  <a:srgbClr val="800000"/>
                </a:solidFill>
                <a:effectLst/>
                <a:uLnTx/>
                <a:uFillTx/>
                <a:latin typeface="Arial" panose="020B0604020202020204" pitchFamily="34" charset="0"/>
              </a:rPr>
              <a:t>Example 7</a:t>
            </a:r>
          </a:p>
        </p:txBody>
      </p:sp>
      <p:sp>
        <p:nvSpPr>
          <p:cNvPr id="5" name="Rectangle 8"/>
          <p:cNvSpPr txBox="1">
            <a:spLocks noChangeArrowheads="1"/>
          </p:cNvSpPr>
          <p:nvPr/>
        </p:nvSpPr>
        <p:spPr bwMode="auto">
          <a:xfrm>
            <a:off x="609600" y="371475"/>
            <a:ext cx="5791200"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E45C00"/>
                </a:solidFill>
                <a:latin typeface="+mj-lt"/>
                <a:ea typeface="+mj-ea"/>
                <a:cs typeface="+mj-cs"/>
              </a:defRPr>
            </a:lvl1pPr>
            <a:lvl2pPr algn="l" rtl="0" eaLnBrk="0" fontAlgn="base" hangingPunct="0">
              <a:spcBef>
                <a:spcPct val="0"/>
              </a:spcBef>
              <a:spcAft>
                <a:spcPct val="0"/>
              </a:spcAft>
              <a:defRPr sz="2400" b="1">
                <a:solidFill>
                  <a:srgbClr val="E45C00"/>
                </a:solidFill>
                <a:latin typeface="Arial" panose="020B0604020202020204" pitchFamily="34" charset="0"/>
              </a:defRPr>
            </a:lvl2pPr>
            <a:lvl3pPr algn="l" rtl="0" eaLnBrk="0" fontAlgn="base" hangingPunct="0">
              <a:spcBef>
                <a:spcPct val="0"/>
              </a:spcBef>
              <a:spcAft>
                <a:spcPct val="0"/>
              </a:spcAft>
              <a:defRPr sz="2400" b="1">
                <a:solidFill>
                  <a:srgbClr val="E45C00"/>
                </a:solidFill>
                <a:latin typeface="Arial" panose="020B0604020202020204" pitchFamily="34" charset="0"/>
              </a:defRPr>
            </a:lvl3pPr>
            <a:lvl4pPr algn="l" rtl="0" eaLnBrk="0" fontAlgn="base" hangingPunct="0">
              <a:spcBef>
                <a:spcPct val="0"/>
              </a:spcBef>
              <a:spcAft>
                <a:spcPct val="0"/>
              </a:spcAft>
              <a:defRPr sz="2400" b="1">
                <a:solidFill>
                  <a:srgbClr val="E45C00"/>
                </a:solidFill>
                <a:latin typeface="Arial" panose="020B0604020202020204" pitchFamily="34" charset="0"/>
              </a:defRPr>
            </a:lvl4pPr>
            <a:lvl5pPr algn="l" rtl="0" eaLnBrk="0" fontAlgn="base" hangingPunct="0">
              <a:spcBef>
                <a:spcPct val="0"/>
              </a:spcBef>
              <a:spcAft>
                <a:spcPct val="0"/>
              </a:spcAft>
              <a:defRPr sz="2400" b="1">
                <a:solidFill>
                  <a:srgbClr val="E45C00"/>
                </a:solidFill>
                <a:latin typeface="Arial" panose="020B0604020202020204" pitchFamily="34" charset="0"/>
              </a:defRPr>
            </a:lvl5pPr>
            <a:lvl6pPr marL="457200" algn="l" rtl="0" fontAlgn="base">
              <a:spcBef>
                <a:spcPct val="0"/>
              </a:spcBef>
              <a:spcAft>
                <a:spcPct val="0"/>
              </a:spcAft>
              <a:defRPr sz="2400" b="1">
                <a:solidFill>
                  <a:srgbClr val="E45C00"/>
                </a:solidFill>
                <a:latin typeface="Arial" panose="020B0604020202020204" pitchFamily="34" charset="0"/>
              </a:defRPr>
            </a:lvl6pPr>
            <a:lvl7pPr marL="914400" algn="l" rtl="0" fontAlgn="base">
              <a:spcBef>
                <a:spcPct val="0"/>
              </a:spcBef>
              <a:spcAft>
                <a:spcPct val="0"/>
              </a:spcAft>
              <a:defRPr sz="2400" b="1">
                <a:solidFill>
                  <a:srgbClr val="E45C00"/>
                </a:solidFill>
                <a:latin typeface="Arial" panose="020B0604020202020204" pitchFamily="34" charset="0"/>
              </a:defRPr>
            </a:lvl7pPr>
            <a:lvl8pPr marL="1371600" algn="l" rtl="0" fontAlgn="base">
              <a:spcBef>
                <a:spcPct val="0"/>
              </a:spcBef>
              <a:spcAft>
                <a:spcPct val="0"/>
              </a:spcAft>
              <a:defRPr sz="2400" b="1">
                <a:solidFill>
                  <a:srgbClr val="E45C00"/>
                </a:solidFill>
                <a:latin typeface="Arial" panose="020B0604020202020204" pitchFamily="34" charset="0"/>
              </a:defRPr>
            </a:lvl8pPr>
            <a:lvl9pPr marL="1828800" algn="l" rtl="0" fontAlgn="base">
              <a:spcBef>
                <a:spcPct val="0"/>
              </a:spcBef>
              <a:spcAft>
                <a:spcPct val="0"/>
              </a:spcAft>
              <a:defRPr sz="2400" b="1">
                <a:solidFill>
                  <a:srgbClr val="E45C00"/>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hu-HU" sz="2400" b="1" i="0" u="none" strike="noStrike" kern="1200" cap="none" spc="0" normalizeH="0" baseline="0" noProof="0" smtClean="0">
                <a:ln>
                  <a:noFill/>
                </a:ln>
                <a:solidFill>
                  <a:srgbClr val="E45C00"/>
                </a:solidFill>
                <a:effectLst/>
                <a:uLnTx/>
                <a:uFillTx/>
                <a:latin typeface="Arial"/>
                <a:ea typeface="+mj-ea"/>
                <a:cs typeface="+mj-cs"/>
              </a:rPr>
              <a:t>CRITICAL NUMBERS</a:t>
            </a:r>
          </a:p>
        </p:txBody>
      </p:sp>
    </p:spTree>
    <p:extLst>
      <p:ext uri="{BB962C8B-B14F-4D97-AF65-F5344CB8AC3E}">
        <p14:creationId xmlns:p14="http://schemas.microsoft.com/office/powerpoint/2010/main" val="297865886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100013" y="1017588"/>
            <a:ext cx="9043987" cy="5865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indent="3175" algn="l" rtl="0" eaLnBrk="0" fontAlgn="base" hangingPunct="0">
              <a:lnSpc>
                <a:spcPct val="130000"/>
              </a:lnSpc>
              <a:spcBef>
                <a:spcPct val="20000"/>
              </a:spcBef>
              <a:spcAft>
                <a:spcPct val="0"/>
              </a:spcAft>
              <a:defRPr sz="3200" kern="1200">
                <a:solidFill>
                  <a:srgbClr val="800000"/>
                </a:solidFill>
                <a:latin typeface="+mn-lt"/>
                <a:ea typeface="+mn-ea"/>
                <a:cs typeface="+mn-cs"/>
              </a:defRPr>
            </a:lvl1pPr>
            <a:lvl2pPr marL="741363" indent="-284163" algn="l" rtl="0" eaLnBrk="0" fontAlgn="base" hangingPunct="0">
              <a:spcBef>
                <a:spcPct val="20000"/>
              </a:spcBef>
              <a:spcAft>
                <a:spcPct val="0"/>
              </a:spcAft>
              <a:buFont typeface="Wingdings" panose="05000000000000000000" pitchFamily="2" charset="2"/>
              <a:buChar char="§"/>
              <a:defRPr sz="2800" kern="1200">
                <a:solidFill>
                  <a:srgbClr val="AC4600"/>
                </a:solidFill>
                <a:latin typeface="+mn-lt"/>
                <a:ea typeface="+mn-ea"/>
                <a:cs typeface="+mn-cs"/>
              </a:defRPr>
            </a:lvl2pPr>
            <a:lvl3pPr marL="1431925" indent="-228600" algn="l" rtl="0" eaLnBrk="0" fontAlgn="base" hangingPunct="0">
              <a:spcBef>
                <a:spcPct val="20000"/>
              </a:spcBef>
              <a:spcAft>
                <a:spcPct val="0"/>
              </a:spcAft>
              <a:defRPr sz="2800" kern="1200">
                <a:solidFill>
                  <a:srgbClr val="AC4600"/>
                </a:solidFill>
                <a:latin typeface="+mn-lt"/>
                <a:ea typeface="+mn-ea"/>
                <a:cs typeface="+mn-cs"/>
              </a:defRPr>
            </a:lvl3pPr>
            <a:lvl4pPr marL="1774825"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117725"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1363" marR="0" lvl="1" indent="-284163"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n-US" altLang="hu-HU" sz="2800" b="0" i="0" u="none" strike="noStrike" kern="1200" cap="none" spc="0" normalizeH="0" baseline="0" noProof="0" smtClean="0">
                <a:ln>
                  <a:noFill/>
                </a:ln>
                <a:solidFill>
                  <a:srgbClr val="AC4600"/>
                </a:solidFill>
                <a:effectLst/>
                <a:uLnTx/>
                <a:uFillTx/>
                <a:latin typeface="Arial"/>
                <a:ea typeface="+mn-ea"/>
                <a:cs typeface="+mn-cs"/>
              </a:rPr>
              <a:t>The same result could be obtained by </a:t>
            </a:r>
            <a:br>
              <a:rPr kumimoji="0" lang="en-US" altLang="hu-HU" sz="2800" b="0" i="0" u="none" strike="noStrike" kern="1200" cap="none" spc="0" normalizeH="0" baseline="0" noProof="0" smtClean="0">
                <a:ln>
                  <a:noFill/>
                </a:ln>
                <a:solidFill>
                  <a:srgbClr val="AC4600"/>
                </a:solidFill>
                <a:effectLst/>
                <a:uLnTx/>
                <a:uFillTx/>
                <a:latin typeface="Arial"/>
                <a:ea typeface="+mn-ea"/>
                <a:cs typeface="+mn-cs"/>
              </a:rPr>
            </a:br>
            <a:r>
              <a:rPr kumimoji="0" lang="en-US" altLang="hu-HU" sz="2800" b="0" i="0" u="none" strike="noStrike" kern="1200" cap="none" spc="0" normalizeH="0" baseline="0" noProof="0" smtClean="0">
                <a:ln>
                  <a:noFill/>
                </a:ln>
                <a:solidFill>
                  <a:srgbClr val="AC4600"/>
                </a:solidFill>
                <a:effectLst/>
                <a:uLnTx/>
                <a:uFillTx/>
                <a:latin typeface="Arial"/>
                <a:ea typeface="+mn-ea"/>
                <a:cs typeface="+mn-cs"/>
              </a:rPr>
              <a:t>first writing </a:t>
            </a:r>
            <a:r>
              <a:rPr kumimoji="0" lang="en-US" altLang="hu-HU" sz="2800" b="0" i="1" u="none" strike="noStrike" kern="1200" cap="none" spc="0" normalizeH="0" baseline="0" noProof="0" smtClean="0">
                <a:ln>
                  <a:noFill/>
                </a:ln>
                <a:solidFill>
                  <a:srgbClr val="AC4600"/>
                </a:solidFill>
                <a:effectLst/>
                <a:uLnTx/>
                <a:uFillTx/>
                <a:latin typeface="Arial"/>
                <a:ea typeface="+mn-ea"/>
                <a:cs typeface="+mn-cs"/>
              </a:rPr>
              <a:t>f</a:t>
            </a:r>
            <a:r>
              <a:rPr kumimoji="0" lang="en-US" altLang="hu-HU" sz="2800" b="0" i="0" u="none" strike="noStrike" kern="1200" cap="none" spc="0" normalizeH="0" baseline="0" noProof="0" smtClean="0">
                <a:ln>
                  <a:noFill/>
                </a:ln>
                <a:solidFill>
                  <a:srgbClr val="AC4600"/>
                </a:solidFill>
                <a:effectLst/>
                <a:uLnTx/>
                <a:uFillTx/>
                <a:latin typeface="Arial"/>
                <a:ea typeface="+mn-ea"/>
                <a:cs typeface="+mn-cs"/>
              </a:rPr>
              <a:t>(</a:t>
            </a:r>
            <a:r>
              <a:rPr kumimoji="0" lang="en-US" altLang="hu-HU" sz="2800" b="0" i="1" u="none" strike="noStrike" kern="1200" cap="none" spc="0" normalizeH="0" baseline="0" noProof="0" smtClean="0">
                <a:ln>
                  <a:noFill/>
                </a:ln>
                <a:solidFill>
                  <a:srgbClr val="AC4600"/>
                </a:solidFill>
                <a:effectLst/>
                <a:uLnTx/>
                <a:uFillTx/>
                <a:latin typeface="Arial"/>
                <a:ea typeface="+mn-ea"/>
                <a:cs typeface="+mn-cs"/>
              </a:rPr>
              <a:t>x</a:t>
            </a:r>
            <a:r>
              <a:rPr kumimoji="0" lang="en-US" altLang="hu-HU" sz="2800" b="0" i="0" u="none" strike="noStrike" kern="1200" cap="none" spc="0" normalizeH="0" baseline="0" noProof="0" smtClean="0">
                <a:ln>
                  <a:noFill/>
                </a:ln>
                <a:solidFill>
                  <a:srgbClr val="AC4600"/>
                </a:solidFill>
                <a:effectLst/>
                <a:uLnTx/>
                <a:uFillTx/>
                <a:latin typeface="Arial"/>
                <a:ea typeface="+mn-ea"/>
                <a:cs typeface="+mn-cs"/>
              </a:rPr>
              <a:t>) = 4</a:t>
            </a:r>
            <a:r>
              <a:rPr kumimoji="0" lang="en-US" altLang="hu-HU" sz="2800" b="0" i="1" u="none" strike="noStrike" kern="1200" cap="none" spc="0" normalizeH="0" baseline="0" noProof="0" smtClean="0">
                <a:ln>
                  <a:noFill/>
                </a:ln>
                <a:solidFill>
                  <a:srgbClr val="AC4600"/>
                </a:solidFill>
                <a:effectLst/>
                <a:uLnTx/>
                <a:uFillTx/>
                <a:latin typeface="Arial"/>
                <a:ea typeface="+mn-ea"/>
                <a:cs typeface="+mn-cs"/>
              </a:rPr>
              <a:t>x</a:t>
            </a:r>
            <a:r>
              <a:rPr kumimoji="0" lang="en-US" altLang="hu-HU" sz="2800" b="0" i="0" u="none" strike="noStrike" kern="1200" cap="none" spc="0" normalizeH="0" baseline="30000" noProof="0" smtClean="0">
                <a:ln>
                  <a:noFill/>
                </a:ln>
                <a:solidFill>
                  <a:srgbClr val="AC4600"/>
                </a:solidFill>
                <a:effectLst/>
                <a:uLnTx/>
                <a:uFillTx/>
                <a:latin typeface="Arial"/>
                <a:ea typeface="+mn-ea"/>
                <a:cs typeface="+mn-cs"/>
              </a:rPr>
              <a:t>3/5</a:t>
            </a:r>
            <a:r>
              <a:rPr kumimoji="0" lang="en-US" altLang="hu-HU" sz="2800" b="0" i="0" u="none" strike="noStrike" kern="1200" cap="none" spc="0" normalizeH="0" baseline="0" noProof="0" smtClean="0">
                <a:ln>
                  <a:noFill/>
                </a:ln>
                <a:solidFill>
                  <a:srgbClr val="AC4600"/>
                </a:solidFill>
                <a:effectLst/>
                <a:uLnTx/>
                <a:uFillTx/>
                <a:latin typeface="Arial"/>
                <a:ea typeface="+mn-ea"/>
                <a:cs typeface="+mn-cs"/>
              </a:rPr>
              <a:t> – </a:t>
            </a:r>
            <a:r>
              <a:rPr kumimoji="0" lang="en-US" altLang="hu-HU" sz="2800" b="0" i="1" u="none" strike="noStrike" kern="1200" cap="none" spc="0" normalizeH="0" baseline="0" noProof="0" smtClean="0">
                <a:ln>
                  <a:noFill/>
                </a:ln>
                <a:solidFill>
                  <a:srgbClr val="AC4600"/>
                </a:solidFill>
                <a:effectLst/>
                <a:uLnTx/>
                <a:uFillTx/>
                <a:latin typeface="Arial"/>
                <a:ea typeface="+mn-ea"/>
                <a:cs typeface="+mn-cs"/>
              </a:rPr>
              <a:t>x</a:t>
            </a:r>
            <a:r>
              <a:rPr kumimoji="0" lang="en-US" altLang="hu-HU" sz="2800" b="0" i="0" u="none" strike="noStrike" kern="1200" cap="none" spc="0" normalizeH="0" baseline="30000" noProof="0" smtClean="0">
                <a:ln>
                  <a:noFill/>
                </a:ln>
                <a:solidFill>
                  <a:srgbClr val="AC4600"/>
                </a:solidFill>
                <a:effectLst/>
                <a:uLnTx/>
                <a:uFillTx/>
                <a:latin typeface="Arial"/>
                <a:ea typeface="+mn-ea"/>
                <a:cs typeface="+mn-cs"/>
              </a:rPr>
              <a:t>8/5</a:t>
            </a:r>
            <a:r>
              <a:rPr kumimoji="0" lang="en-US" altLang="hu-HU" sz="2800" b="0" i="0" u="none" strike="noStrike" kern="1200" cap="none" spc="0" normalizeH="0" baseline="0" noProof="0" smtClean="0">
                <a:ln>
                  <a:noFill/>
                </a:ln>
                <a:solidFill>
                  <a:srgbClr val="AC4600"/>
                </a:solidFill>
                <a:effectLst/>
                <a:uLnTx/>
                <a:uFillTx/>
                <a:latin typeface="Arial"/>
                <a:ea typeface="+mn-ea"/>
                <a:cs typeface="+mn-cs"/>
              </a:rPr>
              <a:t>.</a:t>
            </a:r>
            <a:endParaRPr kumimoji="0" lang="en-US" altLang="hu-HU" sz="2800" b="0" i="0" u="none" strike="noStrike" kern="1200" cap="none" spc="0" normalizeH="0" baseline="30000" noProof="0" smtClean="0">
              <a:ln>
                <a:noFill/>
              </a:ln>
              <a:solidFill>
                <a:srgbClr val="AC4600"/>
              </a:solidFill>
              <a:effectLst/>
              <a:uLnTx/>
              <a:uFillTx/>
              <a:latin typeface="Arial"/>
              <a:ea typeface="+mn-ea"/>
              <a:cs typeface="+mn-cs"/>
            </a:endParaRPr>
          </a:p>
          <a:p>
            <a:pPr marL="741363" marR="0" lvl="1" indent="-284163"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endParaRPr kumimoji="0" lang="en-US" altLang="hu-HU" sz="2800" b="0" i="0" u="none" strike="noStrike" kern="1200" cap="none" spc="0" normalizeH="0" baseline="0" noProof="0" smtClean="0">
              <a:ln>
                <a:noFill/>
              </a:ln>
              <a:solidFill>
                <a:srgbClr val="AC4600"/>
              </a:solidFill>
              <a:effectLst/>
              <a:uLnTx/>
              <a:uFillTx/>
              <a:latin typeface="Arial"/>
              <a:ea typeface="+mn-ea"/>
              <a:cs typeface="+mn-cs"/>
            </a:endParaRPr>
          </a:p>
          <a:p>
            <a:pPr marL="741363" marR="0" lvl="1" indent="-284163"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n-US" altLang="hu-HU" sz="2800" b="0" i="0" u="none" strike="noStrike" kern="1200" cap="none" spc="0" normalizeH="0" baseline="0" noProof="0" smtClean="0">
                <a:ln>
                  <a:noFill/>
                </a:ln>
                <a:solidFill>
                  <a:srgbClr val="AC4600"/>
                </a:solidFill>
                <a:effectLst/>
                <a:uLnTx/>
                <a:uFillTx/>
                <a:latin typeface="Arial"/>
                <a:ea typeface="+mn-ea"/>
                <a:cs typeface="+mn-cs"/>
              </a:rPr>
              <a:t>Therefore, </a:t>
            </a:r>
            <a:r>
              <a:rPr kumimoji="0" lang="en-US" altLang="hu-HU" sz="2800" b="0" i="1" u="none" strike="noStrike" kern="1200" cap="none" spc="0" normalizeH="0" baseline="0" noProof="0" smtClean="0">
                <a:ln>
                  <a:noFill/>
                </a:ln>
                <a:solidFill>
                  <a:srgbClr val="AC4600"/>
                </a:solidFill>
                <a:effectLst/>
                <a:uLnTx/>
                <a:uFillTx/>
                <a:latin typeface="Arial"/>
                <a:ea typeface="+mn-ea"/>
                <a:cs typeface="+mn-cs"/>
              </a:rPr>
              <a:t>f</a:t>
            </a:r>
            <a:r>
              <a:rPr kumimoji="0" lang="en-US" altLang="hu-HU" sz="2800" b="0" i="0" u="none" strike="noStrike" kern="1200" cap="none" spc="0" normalizeH="0" baseline="0" noProof="0" smtClean="0">
                <a:ln>
                  <a:noFill/>
                </a:ln>
                <a:solidFill>
                  <a:srgbClr val="AC4600"/>
                </a:solidFill>
                <a:effectLst/>
                <a:uLnTx/>
                <a:uFillTx/>
                <a:latin typeface="Arial"/>
                <a:ea typeface="+mn-ea"/>
                <a:cs typeface="+mn-cs"/>
              </a:rPr>
              <a:t> </a:t>
            </a:r>
            <a:r>
              <a:rPr kumimoji="0" lang="en-US" altLang="hu-HU" sz="2800" b="0" i="1" u="none" strike="noStrike" kern="1200" cap="none" spc="0" normalizeH="0" baseline="0" noProof="0" smtClean="0">
                <a:ln>
                  <a:noFill/>
                </a:ln>
                <a:solidFill>
                  <a:srgbClr val="AC4600"/>
                </a:solidFill>
                <a:effectLst/>
                <a:uLnTx/>
                <a:uFillTx/>
                <a:latin typeface="Arial"/>
                <a:ea typeface="+mn-ea"/>
                <a:cs typeface="+mn-cs"/>
              </a:rPr>
              <a:t>’</a:t>
            </a:r>
            <a:r>
              <a:rPr kumimoji="0" lang="en-US" altLang="hu-HU" sz="2800" b="0" i="0" u="none" strike="noStrike" kern="1200" cap="none" spc="0" normalizeH="0" baseline="0" noProof="0" smtClean="0">
                <a:ln>
                  <a:noFill/>
                </a:ln>
                <a:solidFill>
                  <a:srgbClr val="AC4600"/>
                </a:solidFill>
                <a:effectLst/>
                <a:uLnTx/>
                <a:uFillTx/>
                <a:latin typeface="Arial"/>
                <a:ea typeface="+mn-ea"/>
                <a:cs typeface="+mn-cs"/>
              </a:rPr>
              <a:t>(</a:t>
            </a:r>
            <a:r>
              <a:rPr kumimoji="0" lang="en-US" altLang="hu-HU" sz="2800" b="0" i="1" u="none" strike="noStrike" kern="1200" cap="none" spc="0" normalizeH="0" baseline="0" noProof="0" smtClean="0">
                <a:ln>
                  <a:noFill/>
                </a:ln>
                <a:solidFill>
                  <a:srgbClr val="AC4600"/>
                </a:solidFill>
                <a:effectLst/>
                <a:uLnTx/>
                <a:uFillTx/>
                <a:latin typeface="Arial"/>
                <a:ea typeface="+mn-ea"/>
                <a:cs typeface="+mn-cs"/>
              </a:rPr>
              <a:t>x</a:t>
            </a:r>
            <a:r>
              <a:rPr kumimoji="0" lang="en-US" altLang="hu-HU" sz="2800" b="0" i="0" u="none" strike="noStrike" kern="1200" cap="none" spc="0" normalizeH="0" baseline="0" noProof="0" smtClean="0">
                <a:ln>
                  <a:noFill/>
                </a:ln>
                <a:solidFill>
                  <a:srgbClr val="AC4600"/>
                </a:solidFill>
                <a:effectLst/>
                <a:uLnTx/>
                <a:uFillTx/>
                <a:latin typeface="Arial"/>
                <a:ea typeface="+mn-ea"/>
                <a:cs typeface="+mn-cs"/>
              </a:rPr>
              <a:t>) = 0 if 12 – 8</a:t>
            </a:r>
            <a:r>
              <a:rPr kumimoji="0" lang="en-US" altLang="hu-HU" sz="2800" b="0" i="1" u="none" strike="noStrike" kern="1200" cap="none" spc="0" normalizeH="0" baseline="0" noProof="0" smtClean="0">
                <a:ln>
                  <a:noFill/>
                </a:ln>
                <a:solidFill>
                  <a:srgbClr val="AC4600"/>
                </a:solidFill>
                <a:effectLst/>
                <a:uLnTx/>
                <a:uFillTx/>
                <a:latin typeface="Arial"/>
                <a:ea typeface="+mn-ea"/>
                <a:cs typeface="+mn-cs"/>
              </a:rPr>
              <a:t>x</a:t>
            </a:r>
            <a:r>
              <a:rPr kumimoji="0" lang="en-US" altLang="hu-HU" sz="2800" b="0" i="0" u="none" strike="noStrike" kern="1200" cap="none" spc="0" normalizeH="0" baseline="0" noProof="0" smtClean="0">
                <a:ln>
                  <a:noFill/>
                </a:ln>
                <a:solidFill>
                  <a:srgbClr val="AC4600"/>
                </a:solidFill>
                <a:effectLst/>
                <a:uLnTx/>
                <a:uFillTx/>
                <a:latin typeface="Arial"/>
                <a:ea typeface="+mn-ea"/>
                <a:cs typeface="+mn-cs"/>
              </a:rPr>
              <a:t> = 0.</a:t>
            </a:r>
          </a:p>
          <a:p>
            <a:pPr marL="741363" marR="0" lvl="1" indent="-284163"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endParaRPr kumimoji="0" lang="en-US" altLang="hu-HU" sz="2800" b="0" i="0" u="none" strike="noStrike" kern="1200" cap="none" spc="0" normalizeH="0" baseline="0" noProof="0" smtClean="0">
              <a:ln>
                <a:noFill/>
              </a:ln>
              <a:solidFill>
                <a:srgbClr val="AC4600"/>
              </a:solidFill>
              <a:effectLst/>
              <a:uLnTx/>
              <a:uFillTx/>
              <a:latin typeface="Arial"/>
              <a:ea typeface="+mn-ea"/>
              <a:cs typeface="+mn-cs"/>
            </a:endParaRPr>
          </a:p>
          <a:p>
            <a:pPr marL="741363" marR="0" lvl="1" indent="-284163"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n-US" altLang="hu-HU" sz="2800" b="0" i="0" u="none" strike="noStrike" kern="1200" cap="none" spc="0" normalizeH="0" baseline="0" noProof="0" smtClean="0">
                <a:ln>
                  <a:noFill/>
                </a:ln>
                <a:solidFill>
                  <a:srgbClr val="AC4600"/>
                </a:solidFill>
                <a:effectLst/>
                <a:uLnTx/>
                <a:uFillTx/>
                <a:latin typeface="Arial"/>
                <a:ea typeface="+mn-ea"/>
                <a:cs typeface="+mn-cs"/>
              </a:rPr>
              <a:t>That is, </a:t>
            </a:r>
            <a:r>
              <a:rPr kumimoji="0" lang="en-US" altLang="hu-HU" sz="2800" b="0" i="1" u="none" strike="noStrike" kern="1200" cap="none" spc="0" normalizeH="0" baseline="0" noProof="0" smtClean="0">
                <a:ln>
                  <a:noFill/>
                </a:ln>
                <a:solidFill>
                  <a:srgbClr val="AC4600"/>
                </a:solidFill>
                <a:effectLst/>
                <a:uLnTx/>
                <a:uFillTx/>
                <a:latin typeface="Arial"/>
                <a:ea typeface="+mn-ea"/>
                <a:cs typeface="+mn-cs"/>
              </a:rPr>
              <a:t>x</a:t>
            </a:r>
            <a:r>
              <a:rPr kumimoji="0" lang="en-US" altLang="hu-HU" sz="2800" b="0" i="0" u="none" strike="noStrike" kern="1200" cap="none" spc="0" normalizeH="0" baseline="0" noProof="0" smtClean="0">
                <a:ln>
                  <a:noFill/>
                </a:ln>
                <a:solidFill>
                  <a:srgbClr val="AC4600"/>
                </a:solidFill>
                <a:effectLst/>
                <a:uLnTx/>
                <a:uFillTx/>
                <a:latin typeface="Arial"/>
                <a:ea typeface="+mn-ea"/>
                <a:cs typeface="+mn-cs"/>
              </a:rPr>
              <a:t> =    , and </a:t>
            </a:r>
            <a:r>
              <a:rPr kumimoji="0" lang="en-US" altLang="hu-HU" sz="2800" b="0" i="1" u="none" strike="noStrike" kern="1200" cap="none" spc="0" normalizeH="0" baseline="0" noProof="0" smtClean="0">
                <a:ln>
                  <a:noFill/>
                </a:ln>
                <a:solidFill>
                  <a:srgbClr val="AC4600"/>
                </a:solidFill>
                <a:effectLst/>
                <a:uLnTx/>
                <a:uFillTx/>
                <a:latin typeface="Arial"/>
                <a:ea typeface="+mn-ea"/>
                <a:cs typeface="+mn-cs"/>
              </a:rPr>
              <a:t>f</a:t>
            </a:r>
            <a:r>
              <a:rPr kumimoji="0" lang="en-US" altLang="hu-HU" sz="2800" b="0" i="0" u="none" strike="noStrike" kern="1200" cap="none" spc="0" normalizeH="0" baseline="0" noProof="0" smtClean="0">
                <a:ln>
                  <a:noFill/>
                </a:ln>
                <a:solidFill>
                  <a:srgbClr val="AC4600"/>
                </a:solidFill>
                <a:effectLst/>
                <a:uLnTx/>
                <a:uFillTx/>
                <a:latin typeface="Arial"/>
                <a:ea typeface="+mn-ea"/>
                <a:cs typeface="+mn-cs"/>
              </a:rPr>
              <a:t> </a:t>
            </a:r>
            <a:r>
              <a:rPr kumimoji="0" lang="en-US" altLang="hu-HU" sz="2800" b="0" i="1" u="none" strike="noStrike" kern="1200" cap="none" spc="0" normalizeH="0" baseline="0" noProof="0" smtClean="0">
                <a:ln>
                  <a:noFill/>
                </a:ln>
                <a:solidFill>
                  <a:srgbClr val="AC4600"/>
                </a:solidFill>
                <a:effectLst/>
                <a:uLnTx/>
                <a:uFillTx/>
                <a:latin typeface="Arial"/>
                <a:ea typeface="+mn-ea"/>
                <a:cs typeface="+mn-cs"/>
              </a:rPr>
              <a:t>’</a:t>
            </a:r>
            <a:r>
              <a:rPr kumimoji="0" lang="en-US" altLang="hu-HU" sz="2800" b="0" i="0" u="none" strike="noStrike" kern="1200" cap="none" spc="0" normalizeH="0" baseline="0" noProof="0" smtClean="0">
                <a:ln>
                  <a:noFill/>
                </a:ln>
                <a:solidFill>
                  <a:srgbClr val="AC4600"/>
                </a:solidFill>
                <a:effectLst/>
                <a:uLnTx/>
                <a:uFillTx/>
                <a:latin typeface="Arial"/>
                <a:ea typeface="+mn-ea"/>
                <a:cs typeface="+mn-cs"/>
              </a:rPr>
              <a:t>(</a:t>
            </a:r>
            <a:r>
              <a:rPr kumimoji="0" lang="en-US" altLang="hu-HU" sz="2800" b="0" i="1" u="none" strike="noStrike" kern="1200" cap="none" spc="0" normalizeH="0" baseline="0" noProof="0" smtClean="0">
                <a:ln>
                  <a:noFill/>
                </a:ln>
                <a:solidFill>
                  <a:srgbClr val="AC4600"/>
                </a:solidFill>
                <a:effectLst/>
                <a:uLnTx/>
                <a:uFillTx/>
                <a:latin typeface="Arial"/>
                <a:ea typeface="+mn-ea"/>
                <a:cs typeface="+mn-cs"/>
              </a:rPr>
              <a:t>x</a:t>
            </a:r>
            <a:r>
              <a:rPr kumimoji="0" lang="en-US" altLang="hu-HU" sz="2800" b="0" i="0" u="none" strike="noStrike" kern="1200" cap="none" spc="0" normalizeH="0" baseline="0" noProof="0" smtClean="0">
                <a:ln>
                  <a:noFill/>
                </a:ln>
                <a:solidFill>
                  <a:srgbClr val="AC4600"/>
                </a:solidFill>
                <a:effectLst/>
                <a:uLnTx/>
                <a:uFillTx/>
                <a:latin typeface="Arial"/>
                <a:ea typeface="+mn-ea"/>
                <a:cs typeface="+mn-cs"/>
              </a:rPr>
              <a:t>) does not exist </a:t>
            </a:r>
            <a:br>
              <a:rPr kumimoji="0" lang="en-US" altLang="hu-HU" sz="2800" b="0" i="0" u="none" strike="noStrike" kern="1200" cap="none" spc="0" normalizeH="0" baseline="0" noProof="0" smtClean="0">
                <a:ln>
                  <a:noFill/>
                </a:ln>
                <a:solidFill>
                  <a:srgbClr val="AC4600"/>
                </a:solidFill>
                <a:effectLst/>
                <a:uLnTx/>
                <a:uFillTx/>
                <a:latin typeface="Arial"/>
                <a:ea typeface="+mn-ea"/>
                <a:cs typeface="+mn-cs"/>
              </a:rPr>
            </a:br>
            <a:r>
              <a:rPr kumimoji="0" lang="en-US" altLang="hu-HU" sz="2800" b="0" i="0" u="none" strike="noStrike" kern="1200" cap="none" spc="0" normalizeH="0" baseline="0" noProof="0" smtClean="0">
                <a:ln>
                  <a:noFill/>
                </a:ln>
                <a:solidFill>
                  <a:srgbClr val="AC4600"/>
                </a:solidFill>
                <a:effectLst/>
                <a:uLnTx/>
                <a:uFillTx/>
                <a:latin typeface="Arial"/>
                <a:ea typeface="+mn-ea"/>
                <a:cs typeface="+mn-cs"/>
              </a:rPr>
              <a:t>when </a:t>
            </a:r>
            <a:r>
              <a:rPr kumimoji="0" lang="en-US" altLang="hu-HU" sz="2800" b="0" i="1" u="none" strike="noStrike" kern="1200" cap="none" spc="0" normalizeH="0" baseline="0" noProof="0" smtClean="0">
                <a:ln>
                  <a:noFill/>
                </a:ln>
                <a:solidFill>
                  <a:srgbClr val="AC4600"/>
                </a:solidFill>
                <a:effectLst/>
                <a:uLnTx/>
                <a:uFillTx/>
                <a:latin typeface="Arial"/>
                <a:ea typeface="+mn-ea"/>
                <a:cs typeface="+mn-cs"/>
              </a:rPr>
              <a:t>x</a:t>
            </a:r>
            <a:r>
              <a:rPr kumimoji="0" lang="en-US" altLang="hu-HU" sz="2800" b="0" i="0" u="none" strike="noStrike" kern="1200" cap="none" spc="0" normalizeH="0" baseline="0" noProof="0" smtClean="0">
                <a:ln>
                  <a:noFill/>
                </a:ln>
                <a:solidFill>
                  <a:srgbClr val="AC4600"/>
                </a:solidFill>
                <a:effectLst/>
                <a:uLnTx/>
                <a:uFillTx/>
                <a:latin typeface="Arial"/>
                <a:ea typeface="+mn-ea"/>
                <a:cs typeface="+mn-cs"/>
              </a:rPr>
              <a:t> = 0. </a:t>
            </a:r>
          </a:p>
          <a:p>
            <a:pPr marL="0" marR="0" lvl="0" indent="3175" algn="l" defTabSz="914400" rtl="0" eaLnBrk="1" fontAlgn="base" latinLnBrk="0" hangingPunct="1">
              <a:lnSpc>
                <a:spcPct val="130000"/>
              </a:lnSpc>
              <a:spcBef>
                <a:spcPct val="20000"/>
              </a:spcBef>
              <a:spcAft>
                <a:spcPct val="0"/>
              </a:spcAft>
              <a:buClrTx/>
              <a:buSzTx/>
              <a:buFontTx/>
              <a:buNone/>
              <a:tabLst/>
              <a:defRPr/>
            </a:pPr>
            <a:endParaRPr kumimoji="0" lang="en-US" altLang="hu-HU" sz="3200" b="0" i="0" u="none" strike="noStrike" kern="1200" cap="none" spc="0" normalizeH="0" baseline="0" noProof="0" smtClean="0">
              <a:ln>
                <a:noFill/>
              </a:ln>
              <a:solidFill>
                <a:srgbClr val="800000"/>
              </a:solidFill>
              <a:effectLst/>
              <a:uLnTx/>
              <a:uFillTx/>
              <a:latin typeface="Arial"/>
              <a:ea typeface="+mn-ea"/>
              <a:cs typeface="+mn-cs"/>
            </a:endParaRPr>
          </a:p>
          <a:p>
            <a:pPr marL="741363" marR="0" lvl="1" indent="-284163"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n-US" altLang="hu-HU" sz="2800" b="0" i="0" u="none" strike="noStrike" kern="1200" cap="none" spc="0" normalizeH="0" baseline="0" noProof="0" smtClean="0">
                <a:ln>
                  <a:noFill/>
                </a:ln>
                <a:solidFill>
                  <a:srgbClr val="AC4600"/>
                </a:solidFill>
                <a:effectLst/>
                <a:uLnTx/>
                <a:uFillTx/>
                <a:latin typeface="Arial"/>
                <a:ea typeface="+mn-ea"/>
                <a:cs typeface="+mn-cs"/>
              </a:rPr>
              <a:t>Thus, the critical numbers are     and 0.</a:t>
            </a:r>
          </a:p>
        </p:txBody>
      </p:sp>
      <p:sp>
        <p:nvSpPr>
          <p:cNvPr id="3" name="Text Box 5"/>
          <p:cNvSpPr txBox="1">
            <a:spLocks noChangeArrowheads="1"/>
          </p:cNvSpPr>
          <p:nvPr/>
        </p:nvSpPr>
        <p:spPr bwMode="auto">
          <a:xfrm>
            <a:off x="5867400" y="457200"/>
            <a:ext cx="281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hu-HU" sz="2400" b="1" i="0" u="none" strike="noStrike" kern="0" cap="none" spc="0" normalizeH="0" baseline="0" noProof="0" smtClean="0">
                <a:ln>
                  <a:noFill/>
                </a:ln>
                <a:solidFill>
                  <a:srgbClr val="800000"/>
                </a:solidFill>
                <a:effectLst/>
                <a:uLnTx/>
                <a:uFillTx/>
                <a:latin typeface="Arial" panose="020B0604020202020204" pitchFamily="34" charset="0"/>
              </a:rPr>
              <a:t>Example 7</a:t>
            </a:r>
          </a:p>
        </p:txBody>
      </p:sp>
      <p:sp>
        <p:nvSpPr>
          <p:cNvPr id="4" name="Rectangle 7"/>
          <p:cNvSpPr txBox="1">
            <a:spLocks noChangeArrowheads="1"/>
          </p:cNvSpPr>
          <p:nvPr/>
        </p:nvSpPr>
        <p:spPr bwMode="auto">
          <a:xfrm>
            <a:off x="609600" y="371475"/>
            <a:ext cx="5791200"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E45C00"/>
                </a:solidFill>
                <a:latin typeface="+mj-lt"/>
                <a:ea typeface="+mj-ea"/>
                <a:cs typeface="+mj-cs"/>
              </a:defRPr>
            </a:lvl1pPr>
            <a:lvl2pPr algn="l" rtl="0" eaLnBrk="0" fontAlgn="base" hangingPunct="0">
              <a:spcBef>
                <a:spcPct val="0"/>
              </a:spcBef>
              <a:spcAft>
                <a:spcPct val="0"/>
              </a:spcAft>
              <a:defRPr sz="2400" b="1">
                <a:solidFill>
                  <a:srgbClr val="E45C00"/>
                </a:solidFill>
                <a:latin typeface="Arial" panose="020B0604020202020204" pitchFamily="34" charset="0"/>
              </a:defRPr>
            </a:lvl2pPr>
            <a:lvl3pPr algn="l" rtl="0" eaLnBrk="0" fontAlgn="base" hangingPunct="0">
              <a:spcBef>
                <a:spcPct val="0"/>
              </a:spcBef>
              <a:spcAft>
                <a:spcPct val="0"/>
              </a:spcAft>
              <a:defRPr sz="2400" b="1">
                <a:solidFill>
                  <a:srgbClr val="E45C00"/>
                </a:solidFill>
                <a:latin typeface="Arial" panose="020B0604020202020204" pitchFamily="34" charset="0"/>
              </a:defRPr>
            </a:lvl3pPr>
            <a:lvl4pPr algn="l" rtl="0" eaLnBrk="0" fontAlgn="base" hangingPunct="0">
              <a:spcBef>
                <a:spcPct val="0"/>
              </a:spcBef>
              <a:spcAft>
                <a:spcPct val="0"/>
              </a:spcAft>
              <a:defRPr sz="2400" b="1">
                <a:solidFill>
                  <a:srgbClr val="E45C00"/>
                </a:solidFill>
                <a:latin typeface="Arial" panose="020B0604020202020204" pitchFamily="34" charset="0"/>
              </a:defRPr>
            </a:lvl4pPr>
            <a:lvl5pPr algn="l" rtl="0" eaLnBrk="0" fontAlgn="base" hangingPunct="0">
              <a:spcBef>
                <a:spcPct val="0"/>
              </a:spcBef>
              <a:spcAft>
                <a:spcPct val="0"/>
              </a:spcAft>
              <a:defRPr sz="2400" b="1">
                <a:solidFill>
                  <a:srgbClr val="E45C00"/>
                </a:solidFill>
                <a:latin typeface="Arial" panose="020B0604020202020204" pitchFamily="34" charset="0"/>
              </a:defRPr>
            </a:lvl5pPr>
            <a:lvl6pPr marL="457200" algn="l" rtl="0" fontAlgn="base">
              <a:spcBef>
                <a:spcPct val="0"/>
              </a:spcBef>
              <a:spcAft>
                <a:spcPct val="0"/>
              </a:spcAft>
              <a:defRPr sz="2400" b="1">
                <a:solidFill>
                  <a:srgbClr val="E45C00"/>
                </a:solidFill>
                <a:latin typeface="Arial" panose="020B0604020202020204" pitchFamily="34" charset="0"/>
              </a:defRPr>
            </a:lvl6pPr>
            <a:lvl7pPr marL="914400" algn="l" rtl="0" fontAlgn="base">
              <a:spcBef>
                <a:spcPct val="0"/>
              </a:spcBef>
              <a:spcAft>
                <a:spcPct val="0"/>
              </a:spcAft>
              <a:defRPr sz="2400" b="1">
                <a:solidFill>
                  <a:srgbClr val="E45C00"/>
                </a:solidFill>
                <a:latin typeface="Arial" panose="020B0604020202020204" pitchFamily="34" charset="0"/>
              </a:defRPr>
            </a:lvl7pPr>
            <a:lvl8pPr marL="1371600" algn="l" rtl="0" fontAlgn="base">
              <a:spcBef>
                <a:spcPct val="0"/>
              </a:spcBef>
              <a:spcAft>
                <a:spcPct val="0"/>
              </a:spcAft>
              <a:defRPr sz="2400" b="1">
                <a:solidFill>
                  <a:srgbClr val="E45C00"/>
                </a:solidFill>
                <a:latin typeface="Arial" panose="020B0604020202020204" pitchFamily="34" charset="0"/>
              </a:defRPr>
            </a:lvl8pPr>
            <a:lvl9pPr marL="1828800" algn="l" rtl="0" fontAlgn="base">
              <a:spcBef>
                <a:spcPct val="0"/>
              </a:spcBef>
              <a:spcAft>
                <a:spcPct val="0"/>
              </a:spcAft>
              <a:defRPr sz="2400" b="1">
                <a:solidFill>
                  <a:srgbClr val="E45C00"/>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hu-HU" sz="2400" b="1" i="0" u="none" strike="noStrike" kern="1200" cap="none" spc="0" normalizeH="0" baseline="0" noProof="0" smtClean="0">
                <a:ln>
                  <a:noFill/>
                </a:ln>
                <a:solidFill>
                  <a:srgbClr val="E45C00"/>
                </a:solidFill>
                <a:effectLst/>
                <a:uLnTx/>
                <a:uFillTx/>
                <a:latin typeface="Arial"/>
                <a:ea typeface="+mj-ea"/>
                <a:cs typeface="+mj-cs"/>
              </a:rPr>
              <a:t>CRITICAL NUMBERS</a:t>
            </a:r>
          </a:p>
        </p:txBody>
      </p:sp>
      <p:graphicFrame>
        <p:nvGraphicFramePr>
          <p:cNvPr id="5" name="Object 8"/>
          <p:cNvGraphicFramePr>
            <a:graphicFrameLocks noChangeAspect="1"/>
          </p:cNvGraphicFramePr>
          <p:nvPr/>
        </p:nvGraphicFramePr>
        <p:xfrm>
          <a:off x="2738438" y="3376613"/>
          <a:ext cx="363537" cy="725487"/>
        </p:xfrm>
        <a:graphic>
          <a:graphicData uri="http://schemas.openxmlformats.org/presentationml/2006/ole">
            <mc:AlternateContent xmlns:mc="http://schemas.openxmlformats.org/markup-compatibility/2006">
              <mc:Choice xmlns:v="urn:schemas-microsoft-com:vml" Requires="v">
                <p:oleObj spid="_x0000_s11298" name="Equation" r:id="rId3" imgW="114250" imgH="228501" progId="Equation.DSMT4">
                  <p:embed/>
                </p:oleObj>
              </mc:Choice>
              <mc:Fallback>
                <p:oleObj name="Equation" r:id="rId3" imgW="114250" imgH="228501" progId="Equation.DSMT4">
                  <p:embed/>
                  <p:pic>
                    <p:nvPicPr>
                      <p:cNvPr id="59397"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8438" y="3376613"/>
                        <a:ext cx="363537" cy="725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 name="Object 9"/>
          <p:cNvGraphicFramePr>
            <a:graphicFrameLocks noChangeAspect="1"/>
          </p:cNvGraphicFramePr>
          <p:nvPr/>
        </p:nvGraphicFramePr>
        <p:xfrm>
          <a:off x="5667375" y="5105400"/>
          <a:ext cx="363538" cy="725488"/>
        </p:xfrm>
        <a:graphic>
          <a:graphicData uri="http://schemas.openxmlformats.org/presentationml/2006/ole">
            <mc:AlternateContent xmlns:mc="http://schemas.openxmlformats.org/markup-compatibility/2006">
              <mc:Choice xmlns:v="urn:schemas-microsoft-com:vml" Requires="v">
                <p:oleObj spid="_x0000_s11299" name="Equation" r:id="rId5" imgW="114250" imgH="228501" progId="Equation.DSMT4">
                  <p:embed/>
                </p:oleObj>
              </mc:Choice>
              <mc:Fallback>
                <p:oleObj name="Equation" r:id="rId5" imgW="114250" imgH="228501" progId="Equation.DSMT4">
                  <p:embed/>
                  <p:pic>
                    <p:nvPicPr>
                      <p:cNvPr id="59398"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67375" y="5105400"/>
                        <a:ext cx="363538" cy="725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33179472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609600" y="371475"/>
            <a:ext cx="5791200"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E45C00"/>
                </a:solidFill>
                <a:latin typeface="+mj-lt"/>
                <a:ea typeface="+mj-ea"/>
                <a:cs typeface="+mj-cs"/>
              </a:defRPr>
            </a:lvl1pPr>
            <a:lvl2pPr algn="l" rtl="0" eaLnBrk="0" fontAlgn="base" hangingPunct="0">
              <a:spcBef>
                <a:spcPct val="0"/>
              </a:spcBef>
              <a:spcAft>
                <a:spcPct val="0"/>
              </a:spcAft>
              <a:defRPr sz="2400" b="1">
                <a:solidFill>
                  <a:srgbClr val="E45C00"/>
                </a:solidFill>
                <a:latin typeface="Arial" panose="020B0604020202020204" pitchFamily="34" charset="0"/>
              </a:defRPr>
            </a:lvl2pPr>
            <a:lvl3pPr algn="l" rtl="0" eaLnBrk="0" fontAlgn="base" hangingPunct="0">
              <a:spcBef>
                <a:spcPct val="0"/>
              </a:spcBef>
              <a:spcAft>
                <a:spcPct val="0"/>
              </a:spcAft>
              <a:defRPr sz="2400" b="1">
                <a:solidFill>
                  <a:srgbClr val="E45C00"/>
                </a:solidFill>
                <a:latin typeface="Arial" panose="020B0604020202020204" pitchFamily="34" charset="0"/>
              </a:defRPr>
            </a:lvl3pPr>
            <a:lvl4pPr algn="l" rtl="0" eaLnBrk="0" fontAlgn="base" hangingPunct="0">
              <a:spcBef>
                <a:spcPct val="0"/>
              </a:spcBef>
              <a:spcAft>
                <a:spcPct val="0"/>
              </a:spcAft>
              <a:defRPr sz="2400" b="1">
                <a:solidFill>
                  <a:srgbClr val="E45C00"/>
                </a:solidFill>
                <a:latin typeface="Arial" panose="020B0604020202020204" pitchFamily="34" charset="0"/>
              </a:defRPr>
            </a:lvl4pPr>
            <a:lvl5pPr algn="l" rtl="0" eaLnBrk="0" fontAlgn="base" hangingPunct="0">
              <a:spcBef>
                <a:spcPct val="0"/>
              </a:spcBef>
              <a:spcAft>
                <a:spcPct val="0"/>
              </a:spcAft>
              <a:defRPr sz="2400" b="1">
                <a:solidFill>
                  <a:srgbClr val="E45C00"/>
                </a:solidFill>
                <a:latin typeface="Arial" panose="020B0604020202020204" pitchFamily="34" charset="0"/>
              </a:defRPr>
            </a:lvl5pPr>
            <a:lvl6pPr marL="457200" algn="l" rtl="0" fontAlgn="base">
              <a:spcBef>
                <a:spcPct val="0"/>
              </a:spcBef>
              <a:spcAft>
                <a:spcPct val="0"/>
              </a:spcAft>
              <a:defRPr sz="2400" b="1">
                <a:solidFill>
                  <a:srgbClr val="E45C00"/>
                </a:solidFill>
                <a:latin typeface="Arial" panose="020B0604020202020204" pitchFamily="34" charset="0"/>
              </a:defRPr>
            </a:lvl6pPr>
            <a:lvl7pPr marL="914400" algn="l" rtl="0" fontAlgn="base">
              <a:spcBef>
                <a:spcPct val="0"/>
              </a:spcBef>
              <a:spcAft>
                <a:spcPct val="0"/>
              </a:spcAft>
              <a:defRPr sz="2400" b="1">
                <a:solidFill>
                  <a:srgbClr val="E45C00"/>
                </a:solidFill>
                <a:latin typeface="Arial" panose="020B0604020202020204" pitchFamily="34" charset="0"/>
              </a:defRPr>
            </a:lvl7pPr>
            <a:lvl8pPr marL="1371600" algn="l" rtl="0" fontAlgn="base">
              <a:spcBef>
                <a:spcPct val="0"/>
              </a:spcBef>
              <a:spcAft>
                <a:spcPct val="0"/>
              </a:spcAft>
              <a:defRPr sz="2400" b="1">
                <a:solidFill>
                  <a:srgbClr val="E45C00"/>
                </a:solidFill>
                <a:latin typeface="Arial" panose="020B0604020202020204" pitchFamily="34" charset="0"/>
              </a:defRPr>
            </a:lvl8pPr>
            <a:lvl9pPr marL="1828800" algn="l" rtl="0" fontAlgn="base">
              <a:spcBef>
                <a:spcPct val="0"/>
              </a:spcBef>
              <a:spcAft>
                <a:spcPct val="0"/>
              </a:spcAft>
              <a:defRPr sz="2400" b="1">
                <a:solidFill>
                  <a:srgbClr val="E45C00"/>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hu-HU" sz="2400" b="1" i="0" u="none" strike="noStrike" kern="1200" cap="none" spc="0" normalizeH="0" baseline="0" noProof="0" smtClean="0">
                <a:ln>
                  <a:noFill/>
                </a:ln>
                <a:solidFill>
                  <a:srgbClr val="E45C00"/>
                </a:solidFill>
                <a:effectLst/>
                <a:uLnTx/>
                <a:uFillTx/>
                <a:latin typeface="Arial"/>
                <a:ea typeface="+mj-ea"/>
                <a:cs typeface="+mj-cs"/>
              </a:rPr>
              <a:t>CLOSED INTERVALS</a:t>
            </a:r>
          </a:p>
        </p:txBody>
      </p:sp>
      <p:sp>
        <p:nvSpPr>
          <p:cNvPr id="3" name="Rectangle 3"/>
          <p:cNvSpPr txBox="1">
            <a:spLocks noChangeArrowheads="1"/>
          </p:cNvSpPr>
          <p:nvPr/>
        </p:nvSpPr>
        <p:spPr bwMode="auto">
          <a:xfrm>
            <a:off x="585788" y="874713"/>
            <a:ext cx="8572500" cy="5865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indent="3175" algn="l" rtl="0" eaLnBrk="0" fontAlgn="base" hangingPunct="0">
              <a:lnSpc>
                <a:spcPct val="130000"/>
              </a:lnSpc>
              <a:spcBef>
                <a:spcPct val="20000"/>
              </a:spcBef>
              <a:spcAft>
                <a:spcPct val="0"/>
              </a:spcAft>
              <a:defRPr sz="3200" kern="1200">
                <a:solidFill>
                  <a:srgbClr val="800000"/>
                </a:solidFill>
                <a:latin typeface="+mn-lt"/>
                <a:ea typeface="+mn-ea"/>
                <a:cs typeface="+mn-cs"/>
              </a:defRPr>
            </a:lvl1pPr>
            <a:lvl2pPr marL="741363" indent="-284163" algn="l" rtl="0" eaLnBrk="0" fontAlgn="base" hangingPunct="0">
              <a:spcBef>
                <a:spcPct val="20000"/>
              </a:spcBef>
              <a:spcAft>
                <a:spcPct val="0"/>
              </a:spcAft>
              <a:buFont typeface="Wingdings" panose="05000000000000000000" pitchFamily="2" charset="2"/>
              <a:buChar char="§"/>
              <a:defRPr sz="2800" kern="1200">
                <a:solidFill>
                  <a:srgbClr val="AC4600"/>
                </a:solidFill>
                <a:latin typeface="+mn-lt"/>
                <a:ea typeface="+mn-ea"/>
                <a:cs typeface="+mn-cs"/>
              </a:defRPr>
            </a:lvl2pPr>
            <a:lvl3pPr marL="1431925" indent="-228600" algn="l" rtl="0" eaLnBrk="0" fontAlgn="base" hangingPunct="0">
              <a:spcBef>
                <a:spcPct val="20000"/>
              </a:spcBef>
              <a:spcAft>
                <a:spcPct val="0"/>
              </a:spcAft>
              <a:defRPr sz="2800" kern="1200">
                <a:solidFill>
                  <a:srgbClr val="AC4600"/>
                </a:solidFill>
                <a:latin typeface="+mn-lt"/>
                <a:ea typeface="+mn-ea"/>
                <a:cs typeface="+mn-cs"/>
              </a:defRPr>
            </a:lvl3pPr>
            <a:lvl4pPr marL="1774825"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117725"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3175" algn="l" defTabSz="914400" rtl="0" eaLnBrk="1" fontAlgn="base" latinLnBrk="0" hangingPunct="1">
              <a:lnSpc>
                <a:spcPct val="130000"/>
              </a:lnSpc>
              <a:spcBef>
                <a:spcPct val="20000"/>
              </a:spcBef>
              <a:spcAft>
                <a:spcPct val="0"/>
              </a:spcAft>
              <a:buClrTx/>
              <a:buSzTx/>
              <a:buFontTx/>
              <a:buNone/>
              <a:tabLst/>
              <a:defRPr/>
            </a:pPr>
            <a:r>
              <a:rPr kumimoji="0" lang="en-US" altLang="hu-HU" sz="3200" b="0" i="0" u="none" strike="noStrike" kern="1200" cap="none" spc="0" normalizeH="0" baseline="0" noProof="0" dirty="0" smtClean="0">
                <a:ln>
                  <a:noFill/>
                </a:ln>
                <a:solidFill>
                  <a:srgbClr val="800000"/>
                </a:solidFill>
                <a:effectLst/>
                <a:uLnTx/>
                <a:uFillTx/>
                <a:latin typeface="Arial"/>
                <a:ea typeface="+mn-ea"/>
                <a:cs typeface="+mn-cs"/>
              </a:rPr>
              <a:t>To find an absolute maximum or minimum </a:t>
            </a:r>
            <a:br>
              <a:rPr kumimoji="0" lang="en-US" altLang="hu-HU" sz="3200" b="0" i="0" u="none" strike="noStrike" kern="1200" cap="none" spc="0" normalizeH="0" baseline="0" noProof="0" dirty="0" smtClean="0">
                <a:ln>
                  <a:noFill/>
                </a:ln>
                <a:solidFill>
                  <a:srgbClr val="800000"/>
                </a:solidFill>
                <a:effectLst/>
                <a:uLnTx/>
                <a:uFillTx/>
                <a:latin typeface="Arial"/>
                <a:ea typeface="+mn-ea"/>
                <a:cs typeface="+mn-cs"/>
              </a:rPr>
            </a:br>
            <a:r>
              <a:rPr kumimoji="0" lang="en-US" altLang="hu-HU" sz="3200" b="0" i="0" u="none" strike="noStrike" kern="1200" cap="none" spc="0" normalizeH="0" baseline="0" noProof="0" dirty="0" smtClean="0">
                <a:ln>
                  <a:noFill/>
                </a:ln>
                <a:solidFill>
                  <a:srgbClr val="800000"/>
                </a:solidFill>
                <a:effectLst/>
                <a:uLnTx/>
                <a:uFillTx/>
                <a:latin typeface="Arial"/>
                <a:ea typeface="+mn-ea"/>
                <a:cs typeface="+mn-cs"/>
              </a:rPr>
              <a:t>of a continuous function on a closed interval, we note that either: </a:t>
            </a:r>
          </a:p>
          <a:p>
            <a:pPr marL="741363" marR="0" lvl="1" indent="-284163"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endParaRPr kumimoji="0" lang="en-US" altLang="hu-HU" sz="2600" b="0" i="0" u="none" strike="noStrike" kern="1200" cap="none" spc="0" normalizeH="0" baseline="0" noProof="0" dirty="0" smtClean="0">
              <a:ln>
                <a:noFill/>
              </a:ln>
              <a:solidFill>
                <a:srgbClr val="AC4600"/>
              </a:solidFill>
              <a:effectLst/>
              <a:uLnTx/>
              <a:uFillTx/>
              <a:latin typeface="Arial"/>
              <a:ea typeface="+mn-ea"/>
              <a:cs typeface="+mn-cs"/>
            </a:endParaRPr>
          </a:p>
          <a:p>
            <a:pPr marL="741363" marR="0" lvl="1" indent="-284163"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n-US" altLang="hu-HU" sz="2400" b="0" i="0" u="none" strike="noStrike" kern="1200" cap="none" spc="0" normalizeH="0" baseline="0" noProof="0" dirty="0" smtClean="0">
                <a:ln>
                  <a:noFill/>
                </a:ln>
                <a:solidFill>
                  <a:srgbClr val="AC4600"/>
                </a:solidFill>
                <a:effectLst/>
                <a:uLnTx/>
                <a:uFillTx/>
                <a:latin typeface="Arial"/>
                <a:ea typeface="+mn-ea"/>
                <a:cs typeface="+mn-cs"/>
              </a:rPr>
              <a:t>It is local (in which case, it occurs at </a:t>
            </a:r>
            <a:br>
              <a:rPr kumimoji="0" lang="en-US" altLang="hu-HU" sz="2400" b="0" i="0" u="none" strike="noStrike" kern="1200" cap="none" spc="0" normalizeH="0" baseline="0" noProof="0" dirty="0" smtClean="0">
                <a:ln>
                  <a:noFill/>
                </a:ln>
                <a:solidFill>
                  <a:srgbClr val="AC4600"/>
                </a:solidFill>
                <a:effectLst/>
                <a:uLnTx/>
                <a:uFillTx/>
                <a:latin typeface="Arial"/>
                <a:ea typeface="+mn-ea"/>
                <a:cs typeface="+mn-cs"/>
              </a:rPr>
            </a:br>
            <a:r>
              <a:rPr kumimoji="0" lang="en-US" altLang="hu-HU" sz="2400" b="0" i="0" u="none" strike="noStrike" kern="1200" cap="none" spc="0" normalizeH="0" baseline="0" noProof="0" dirty="0" smtClean="0">
                <a:ln>
                  <a:noFill/>
                </a:ln>
                <a:solidFill>
                  <a:srgbClr val="AC4600"/>
                </a:solidFill>
                <a:effectLst/>
                <a:uLnTx/>
                <a:uFillTx/>
                <a:latin typeface="Arial"/>
                <a:ea typeface="+mn-ea"/>
                <a:cs typeface="+mn-cs"/>
              </a:rPr>
              <a:t>a critical number). </a:t>
            </a:r>
          </a:p>
          <a:p>
            <a:pPr marL="741363" marR="0" lvl="1" indent="-284163"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endParaRPr kumimoji="0" lang="en-US" altLang="hu-HU" sz="2400" b="0" i="0" u="none" strike="noStrike" kern="1200" cap="none" spc="0" normalizeH="0" baseline="0" noProof="0" dirty="0" smtClean="0">
              <a:ln>
                <a:noFill/>
              </a:ln>
              <a:solidFill>
                <a:srgbClr val="AC4600"/>
              </a:solidFill>
              <a:effectLst/>
              <a:uLnTx/>
              <a:uFillTx/>
              <a:latin typeface="Arial"/>
              <a:ea typeface="+mn-ea"/>
              <a:cs typeface="+mn-cs"/>
            </a:endParaRPr>
          </a:p>
          <a:p>
            <a:pPr marL="741363" marR="0" lvl="1" indent="-284163"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n-US" altLang="hu-HU" sz="2400" b="0" i="0" u="none" strike="noStrike" kern="1200" cap="none" spc="0" normalizeH="0" baseline="0" noProof="0" dirty="0" smtClean="0">
                <a:ln>
                  <a:noFill/>
                </a:ln>
                <a:solidFill>
                  <a:srgbClr val="AC4600"/>
                </a:solidFill>
                <a:effectLst/>
                <a:uLnTx/>
                <a:uFillTx/>
                <a:latin typeface="Arial"/>
                <a:ea typeface="+mn-ea"/>
                <a:cs typeface="+mn-cs"/>
              </a:rPr>
              <a:t>It occurs at an endpoint of the interval. </a:t>
            </a:r>
          </a:p>
        </p:txBody>
      </p:sp>
    </p:spTree>
    <p:extLst>
      <p:ext uri="{BB962C8B-B14F-4D97-AF65-F5344CB8AC3E}">
        <p14:creationId xmlns:p14="http://schemas.microsoft.com/office/powerpoint/2010/main" val="100061828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609600" y="371475"/>
            <a:ext cx="5791200"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E45C00"/>
                </a:solidFill>
                <a:latin typeface="+mj-lt"/>
                <a:ea typeface="+mj-ea"/>
                <a:cs typeface="+mj-cs"/>
              </a:defRPr>
            </a:lvl1pPr>
            <a:lvl2pPr algn="l" rtl="0" eaLnBrk="0" fontAlgn="base" hangingPunct="0">
              <a:spcBef>
                <a:spcPct val="0"/>
              </a:spcBef>
              <a:spcAft>
                <a:spcPct val="0"/>
              </a:spcAft>
              <a:defRPr sz="2400" b="1">
                <a:solidFill>
                  <a:srgbClr val="E45C00"/>
                </a:solidFill>
                <a:latin typeface="Arial" panose="020B0604020202020204" pitchFamily="34" charset="0"/>
              </a:defRPr>
            </a:lvl2pPr>
            <a:lvl3pPr algn="l" rtl="0" eaLnBrk="0" fontAlgn="base" hangingPunct="0">
              <a:spcBef>
                <a:spcPct val="0"/>
              </a:spcBef>
              <a:spcAft>
                <a:spcPct val="0"/>
              </a:spcAft>
              <a:defRPr sz="2400" b="1">
                <a:solidFill>
                  <a:srgbClr val="E45C00"/>
                </a:solidFill>
                <a:latin typeface="Arial" panose="020B0604020202020204" pitchFamily="34" charset="0"/>
              </a:defRPr>
            </a:lvl3pPr>
            <a:lvl4pPr algn="l" rtl="0" eaLnBrk="0" fontAlgn="base" hangingPunct="0">
              <a:spcBef>
                <a:spcPct val="0"/>
              </a:spcBef>
              <a:spcAft>
                <a:spcPct val="0"/>
              </a:spcAft>
              <a:defRPr sz="2400" b="1">
                <a:solidFill>
                  <a:srgbClr val="E45C00"/>
                </a:solidFill>
                <a:latin typeface="Arial" panose="020B0604020202020204" pitchFamily="34" charset="0"/>
              </a:defRPr>
            </a:lvl4pPr>
            <a:lvl5pPr algn="l" rtl="0" eaLnBrk="0" fontAlgn="base" hangingPunct="0">
              <a:spcBef>
                <a:spcPct val="0"/>
              </a:spcBef>
              <a:spcAft>
                <a:spcPct val="0"/>
              </a:spcAft>
              <a:defRPr sz="2400" b="1">
                <a:solidFill>
                  <a:srgbClr val="E45C00"/>
                </a:solidFill>
                <a:latin typeface="Arial" panose="020B0604020202020204" pitchFamily="34" charset="0"/>
              </a:defRPr>
            </a:lvl5pPr>
            <a:lvl6pPr marL="457200" algn="l" rtl="0" fontAlgn="base">
              <a:spcBef>
                <a:spcPct val="0"/>
              </a:spcBef>
              <a:spcAft>
                <a:spcPct val="0"/>
              </a:spcAft>
              <a:defRPr sz="2400" b="1">
                <a:solidFill>
                  <a:srgbClr val="E45C00"/>
                </a:solidFill>
                <a:latin typeface="Arial" panose="020B0604020202020204" pitchFamily="34" charset="0"/>
              </a:defRPr>
            </a:lvl6pPr>
            <a:lvl7pPr marL="914400" algn="l" rtl="0" fontAlgn="base">
              <a:spcBef>
                <a:spcPct val="0"/>
              </a:spcBef>
              <a:spcAft>
                <a:spcPct val="0"/>
              </a:spcAft>
              <a:defRPr sz="2400" b="1">
                <a:solidFill>
                  <a:srgbClr val="E45C00"/>
                </a:solidFill>
                <a:latin typeface="Arial" panose="020B0604020202020204" pitchFamily="34" charset="0"/>
              </a:defRPr>
            </a:lvl7pPr>
            <a:lvl8pPr marL="1371600" algn="l" rtl="0" fontAlgn="base">
              <a:spcBef>
                <a:spcPct val="0"/>
              </a:spcBef>
              <a:spcAft>
                <a:spcPct val="0"/>
              </a:spcAft>
              <a:defRPr sz="2400" b="1">
                <a:solidFill>
                  <a:srgbClr val="E45C00"/>
                </a:solidFill>
                <a:latin typeface="Arial" panose="020B0604020202020204" pitchFamily="34" charset="0"/>
              </a:defRPr>
            </a:lvl8pPr>
            <a:lvl9pPr marL="1828800" algn="l" rtl="0" fontAlgn="base">
              <a:spcBef>
                <a:spcPct val="0"/>
              </a:spcBef>
              <a:spcAft>
                <a:spcPct val="0"/>
              </a:spcAft>
              <a:defRPr sz="2400" b="1">
                <a:solidFill>
                  <a:srgbClr val="E45C00"/>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hu-HU" sz="2400" b="1" i="0" u="none" strike="noStrike" kern="1200" cap="none" spc="0" normalizeH="0" baseline="0" noProof="0" smtClean="0">
                <a:ln>
                  <a:noFill/>
                </a:ln>
                <a:solidFill>
                  <a:srgbClr val="E45C00"/>
                </a:solidFill>
                <a:effectLst/>
                <a:uLnTx/>
                <a:uFillTx/>
                <a:latin typeface="Arial"/>
                <a:ea typeface="+mj-ea"/>
                <a:cs typeface="+mj-cs"/>
              </a:rPr>
              <a:t>CLOSED INTERVAL METHOD</a:t>
            </a:r>
            <a:endParaRPr kumimoji="0" lang="en-US" altLang="hu-HU" sz="2400" b="0" i="0" u="none" strike="noStrike" kern="1200" cap="none" spc="0" normalizeH="0" baseline="0" noProof="0" smtClean="0">
              <a:ln>
                <a:noFill/>
              </a:ln>
              <a:solidFill>
                <a:srgbClr val="E45C00"/>
              </a:solidFill>
              <a:effectLst/>
              <a:uLnTx/>
              <a:uFillTx/>
              <a:latin typeface="Arial"/>
              <a:ea typeface="+mj-ea"/>
              <a:cs typeface="+mj-cs"/>
            </a:endParaRPr>
          </a:p>
        </p:txBody>
      </p:sp>
      <p:sp>
        <p:nvSpPr>
          <p:cNvPr id="3" name="Rectangle 3"/>
          <p:cNvSpPr txBox="1">
            <a:spLocks noChangeArrowheads="1"/>
          </p:cNvSpPr>
          <p:nvPr/>
        </p:nvSpPr>
        <p:spPr bwMode="auto">
          <a:xfrm>
            <a:off x="585788" y="874713"/>
            <a:ext cx="8572500" cy="5865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indent="3175" algn="l" rtl="0" eaLnBrk="0" fontAlgn="base" hangingPunct="0">
              <a:lnSpc>
                <a:spcPct val="130000"/>
              </a:lnSpc>
              <a:spcBef>
                <a:spcPct val="20000"/>
              </a:spcBef>
              <a:spcAft>
                <a:spcPct val="0"/>
              </a:spcAft>
              <a:defRPr sz="3200" kern="1200">
                <a:solidFill>
                  <a:srgbClr val="800000"/>
                </a:solidFill>
                <a:latin typeface="+mn-lt"/>
                <a:ea typeface="+mn-ea"/>
                <a:cs typeface="+mn-cs"/>
              </a:defRPr>
            </a:lvl1pPr>
            <a:lvl2pPr marL="741363" indent="-284163" algn="l" rtl="0" eaLnBrk="0" fontAlgn="base" hangingPunct="0">
              <a:spcBef>
                <a:spcPct val="20000"/>
              </a:spcBef>
              <a:spcAft>
                <a:spcPct val="0"/>
              </a:spcAft>
              <a:buFont typeface="Wingdings" panose="05000000000000000000" pitchFamily="2" charset="2"/>
              <a:buChar char="§"/>
              <a:defRPr sz="2800" kern="1200">
                <a:solidFill>
                  <a:srgbClr val="AC4600"/>
                </a:solidFill>
                <a:latin typeface="+mn-lt"/>
                <a:ea typeface="+mn-ea"/>
                <a:cs typeface="+mn-cs"/>
              </a:defRPr>
            </a:lvl2pPr>
            <a:lvl3pPr marL="1431925" indent="-228600" algn="l" rtl="0" eaLnBrk="0" fontAlgn="base" hangingPunct="0">
              <a:spcBef>
                <a:spcPct val="20000"/>
              </a:spcBef>
              <a:spcAft>
                <a:spcPct val="0"/>
              </a:spcAft>
              <a:defRPr sz="2800" kern="1200">
                <a:solidFill>
                  <a:srgbClr val="AC4600"/>
                </a:solidFill>
                <a:latin typeface="+mn-lt"/>
                <a:ea typeface="+mn-ea"/>
                <a:cs typeface="+mn-cs"/>
              </a:defRPr>
            </a:lvl3pPr>
            <a:lvl4pPr marL="1774825"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117725"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3175" algn="l" defTabSz="914400" rtl="0" eaLnBrk="1" fontAlgn="base" latinLnBrk="0" hangingPunct="1">
              <a:lnSpc>
                <a:spcPct val="130000"/>
              </a:lnSpc>
              <a:spcBef>
                <a:spcPct val="20000"/>
              </a:spcBef>
              <a:spcAft>
                <a:spcPct val="0"/>
              </a:spcAft>
              <a:buClrTx/>
              <a:buSzTx/>
              <a:buFontTx/>
              <a:buNone/>
              <a:tabLst/>
              <a:defRPr/>
            </a:pPr>
            <a:r>
              <a:rPr kumimoji="0" lang="en-US" altLang="hu-HU" sz="3200" b="0" i="0" u="none" strike="noStrike" kern="1200" cap="none" spc="0" normalizeH="0" baseline="0" noProof="0" smtClean="0">
                <a:ln>
                  <a:noFill/>
                </a:ln>
                <a:solidFill>
                  <a:srgbClr val="800000"/>
                </a:solidFill>
                <a:effectLst/>
                <a:uLnTx/>
                <a:uFillTx/>
                <a:latin typeface="Arial"/>
                <a:ea typeface="+mn-ea"/>
                <a:cs typeface="+mn-cs"/>
              </a:rPr>
              <a:t>To find the absolute maximum and minimum values of a continuous function </a:t>
            </a:r>
            <a:r>
              <a:rPr kumimoji="0" lang="en-US" altLang="hu-HU" sz="3200" b="0" i="1" u="none" strike="noStrike" kern="1200" cap="none" spc="0" normalizeH="0" baseline="0" noProof="0" smtClean="0">
                <a:ln>
                  <a:noFill/>
                </a:ln>
                <a:solidFill>
                  <a:srgbClr val="800000"/>
                </a:solidFill>
                <a:effectLst/>
                <a:uLnTx/>
                <a:uFillTx/>
                <a:latin typeface="Arial"/>
                <a:ea typeface="+mn-ea"/>
                <a:cs typeface="+mn-cs"/>
              </a:rPr>
              <a:t>f</a:t>
            </a:r>
            <a:r>
              <a:rPr kumimoji="0" lang="en-US" altLang="hu-HU" sz="3200" b="0" i="0" u="none" strike="noStrike" kern="1200" cap="none" spc="0" normalizeH="0" baseline="0" noProof="0" smtClean="0">
                <a:ln>
                  <a:noFill/>
                </a:ln>
                <a:solidFill>
                  <a:srgbClr val="800000"/>
                </a:solidFill>
                <a:effectLst/>
                <a:uLnTx/>
                <a:uFillTx/>
                <a:latin typeface="Arial"/>
                <a:ea typeface="+mn-ea"/>
                <a:cs typeface="+mn-cs"/>
              </a:rPr>
              <a:t> on a closed interval [</a:t>
            </a:r>
            <a:r>
              <a:rPr kumimoji="0" lang="en-US" altLang="hu-HU" sz="3200" b="0" i="1" u="none" strike="noStrike" kern="1200" cap="none" spc="0" normalizeH="0" baseline="0" noProof="0" smtClean="0">
                <a:ln>
                  <a:noFill/>
                </a:ln>
                <a:solidFill>
                  <a:srgbClr val="800000"/>
                </a:solidFill>
                <a:effectLst/>
                <a:uLnTx/>
                <a:uFillTx/>
                <a:latin typeface="Arial"/>
                <a:ea typeface="+mn-ea"/>
                <a:cs typeface="+mn-cs"/>
              </a:rPr>
              <a:t>a</a:t>
            </a:r>
            <a:r>
              <a:rPr kumimoji="0" lang="en-US" altLang="hu-HU" sz="3200" b="0" i="0" u="none" strike="noStrike" kern="1200" cap="none" spc="0" normalizeH="0" baseline="0" noProof="0" smtClean="0">
                <a:ln>
                  <a:noFill/>
                </a:ln>
                <a:solidFill>
                  <a:srgbClr val="800000"/>
                </a:solidFill>
                <a:effectLst/>
                <a:uLnTx/>
                <a:uFillTx/>
                <a:latin typeface="Arial"/>
                <a:ea typeface="+mn-ea"/>
                <a:cs typeface="+mn-cs"/>
              </a:rPr>
              <a:t>, </a:t>
            </a:r>
            <a:r>
              <a:rPr kumimoji="0" lang="en-US" altLang="hu-HU" sz="3200" b="0" i="1" u="none" strike="noStrike" kern="1200" cap="none" spc="0" normalizeH="0" baseline="0" noProof="0" smtClean="0">
                <a:ln>
                  <a:noFill/>
                </a:ln>
                <a:solidFill>
                  <a:srgbClr val="800000"/>
                </a:solidFill>
                <a:effectLst/>
                <a:uLnTx/>
                <a:uFillTx/>
                <a:latin typeface="Arial"/>
                <a:ea typeface="+mn-ea"/>
                <a:cs typeface="+mn-cs"/>
              </a:rPr>
              <a:t>b</a:t>
            </a:r>
            <a:r>
              <a:rPr kumimoji="0" lang="en-US" altLang="hu-HU" sz="3200" b="0" i="0" u="none" strike="noStrike" kern="1200" cap="none" spc="0" normalizeH="0" baseline="0" noProof="0" smtClean="0">
                <a:ln>
                  <a:noFill/>
                </a:ln>
                <a:solidFill>
                  <a:srgbClr val="800000"/>
                </a:solidFill>
                <a:effectLst/>
                <a:uLnTx/>
                <a:uFillTx/>
                <a:latin typeface="Arial"/>
                <a:ea typeface="+mn-ea"/>
                <a:cs typeface="+mn-cs"/>
              </a:rPr>
              <a:t>]:</a:t>
            </a:r>
          </a:p>
          <a:p>
            <a:pPr marL="990600" marR="0" lvl="1" indent="-533400" algn="l" defTabSz="914400" rtl="0" eaLnBrk="1" fontAlgn="base" latinLnBrk="0" hangingPunct="1">
              <a:lnSpc>
                <a:spcPct val="100000"/>
              </a:lnSpc>
              <a:spcBef>
                <a:spcPct val="20000"/>
              </a:spcBef>
              <a:spcAft>
                <a:spcPct val="0"/>
              </a:spcAft>
              <a:buClrTx/>
              <a:buSzTx/>
              <a:buFontTx/>
              <a:buAutoNum type="arabicPeriod"/>
              <a:tabLst/>
              <a:defRPr/>
            </a:pPr>
            <a:endParaRPr kumimoji="0" lang="en-US" altLang="hu-HU" sz="2400" b="0" i="0" u="none" strike="noStrike" kern="1200" cap="none" spc="0" normalizeH="0" baseline="0" noProof="0" smtClean="0">
              <a:ln>
                <a:noFill/>
              </a:ln>
              <a:solidFill>
                <a:srgbClr val="AC4600"/>
              </a:solidFill>
              <a:effectLst/>
              <a:uLnTx/>
              <a:uFillTx/>
              <a:latin typeface="Arial"/>
              <a:ea typeface="+mn-ea"/>
              <a:cs typeface="+mn-cs"/>
            </a:endParaRPr>
          </a:p>
          <a:p>
            <a:pPr marL="990600" marR="0" lvl="1" indent="-533400" algn="l" defTabSz="914400" rtl="0" eaLnBrk="1" fontAlgn="base" latinLnBrk="0" hangingPunct="1">
              <a:lnSpc>
                <a:spcPct val="100000"/>
              </a:lnSpc>
              <a:spcBef>
                <a:spcPct val="20000"/>
              </a:spcBef>
              <a:spcAft>
                <a:spcPct val="0"/>
              </a:spcAft>
              <a:buClrTx/>
              <a:buSzTx/>
              <a:buFontTx/>
              <a:buAutoNum type="arabicPeriod"/>
              <a:tabLst/>
              <a:defRPr/>
            </a:pPr>
            <a:r>
              <a:rPr kumimoji="0" lang="en-US" altLang="hu-HU" sz="2400" b="0" i="0" u="none" strike="noStrike" kern="1200" cap="none" spc="0" normalizeH="0" baseline="0" noProof="0" smtClean="0">
                <a:ln>
                  <a:noFill/>
                </a:ln>
                <a:solidFill>
                  <a:srgbClr val="AC4600"/>
                </a:solidFill>
                <a:effectLst/>
                <a:uLnTx/>
                <a:uFillTx/>
                <a:latin typeface="Arial"/>
                <a:ea typeface="+mn-ea"/>
                <a:cs typeface="+mn-cs"/>
              </a:rPr>
              <a:t>Find the values of </a:t>
            </a:r>
            <a:r>
              <a:rPr kumimoji="0" lang="en-US" altLang="hu-HU" sz="2400" b="0" i="1" u="none" strike="noStrike" kern="1200" cap="none" spc="0" normalizeH="0" baseline="0" noProof="0" smtClean="0">
                <a:ln>
                  <a:noFill/>
                </a:ln>
                <a:solidFill>
                  <a:srgbClr val="AC4600"/>
                </a:solidFill>
                <a:effectLst/>
                <a:uLnTx/>
                <a:uFillTx/>
                <a:latin typeface="Arial"/>
                <a:ea typeface="+mn-ea"/>
                <a:cs typeface="+mn-cs"/>
              </a:rPr>
              <a:t>f</a:t>
            </a:r>
            <a:r>
              <a:rPr kumimoji="0" lang="en-US" altLang="hu-HU" sz="2400" b="0" i="0" u="none" strike="noStrike" kern="1200" cap="none" spc="0" normalizeH="0" baseline="0" noProof="0" smtClean="0">
                <a:ln>
                  <a:noFill/>
                </a:ln>
                <a:solidFill>
                  <a:srgbClr val="AC4600"/>
                </a:solidFill>
                <a:effectLst/>
                <a:uLnTx/>
                <a:uFillTx/>
                <a:latin typeface="Arial"/>
                <a:ea typeface="+mn-ea"/>
                <a:cs typeface="+mn-cs"/>
              </a:rPr>
              <a:t> at the critical numbers of </a:t>
            </a:r>
            <a:r>
              <a:rPr kumimoji="0" lang="en-US" altLang="hu-HU" sz="2400" b="0" i="1" u="none" strike="noStrike" kern="1200" cap="none" spc="0" normalizeH="0" baseline="0" noProof="0" smtClean="0">
                <a:ln>
                  <a:noFill/>
                </a:ln>
                <a:solidFill>
                  <a:srgbClr val="AC4600"/>
                </a:solidFill>
                <a:effectLst/>
                <a:uLnTx/>
                <a:uFillTx/>
                <a:latin typeface="Arial"/>
                <a:ea typeface="+mn-ea"/>
                <a:cs typeface="+mn-cs"/>
              </a:rPr>
              <a:t>f</a:t>
            </a:r>
            <a:r>
              <a:rPr kumimoji="0" lang="en-US" altLang="hu-HU" sz="2400" b="0" i="0" u="none" strike="noStrike" kern="1200" cap="none" spc="0" normalizeH="0" baseline="0" noProof="0" smtClean="0">
                <a:ln>
                  <a:noFill/>
                </a:ln>
                <a:solidFill>
                  <a:srgbClr val="AC4600"/>
                </a:solidFill>
                <a:effectLst/>
                <a:uLnTx/>
                <a:uFillTx/>
                <a:latin typeface="Arial"/>
                <a:ea typeface="+mn-ea"/>
                <a:cs typeface="+mn-cs"/>
              </a:rPr>
              <a:t> </a:t>
            </a:r>
            <a:br>
              <a:rPr kumimoji="0" lang="en-US" altLang="hu-HU" sz="2400" b="0" i="0" u="none" strike="noStrike" kern="1200" cap="none" spc="0" normalizeH="0" baseline="0" noProof="0" smtClean="0">
                <a:ln>
                  <a:noFill/>
                </a:ln>
                <a:solidFill>
                  <a:srgbClr val="AC4600"/>
                </a:solidFill>
                <a:effectLst/>
                <a:uLnTx/>
                <a:uFillTx/>
                <a:latin typeface="Arial"/>
                <a:ea typeface="+mn-ea"/>
                <a:cs typeface="+mn-cs"/>
              </a:rPr>
            </a:br>
            <a:r>
              <a:rPr kumimoji="0" lang="en-US" altLang="hu-HU" sz="2400" b="0" i="0" u="none" strike="noStrike" kern="1200" cap="none" spc="0" normalizeH="0" baseline="0" noProof="0" smtClean="0">
                <a:ln>
                  <a:noFill/>
                </a:ln>
                <a:solidFill>
                  <a:srgbClr val="AC4600"/>
                </a:solidFill>
                <a:effectLst/>
                <a:uLnTx/>
                <a:uFillTx/>
                <a:latin typeface="Arial"/>
                <a:ea typeface="+mn-ea"/>
                <a:cs typeface="+mn-cs"/>
              </a:rPr>
              <a:t>in (</a:t>
            </a:r>
            <a:r>
              <a:rPr kumimoji="0" lang="en-US" altLang="hu-HU" sz="2400" b="0" i="1" u="none" strike="noStrike" kern="1200" cap="none" spc="0" normalizeH="0" baseline="0" noProof="0" smtClean="0">
                <a:ln>
                  <a:noFill/>
                </a:ln>
                <a:solidFill>
                  <a:srgbClr val="AC4600"/>
                </a:solidFill>
                <a:effectLst/>
                <a:uLnTx/>
                <a:uFillTx/>
                <a:latin typeface="Arial"/>
                <a:ea typeface="+mn-ea"/>
                <a:cs typeface="+mn-cs"/>
              </a:rPr>
              <a:t>a</a:t>
            </a:r>
            <a:r>
              <a:rPr kumimoji="0" lang="en-US" altLang="hu-HU" sz="2400" b="0" i="0" u="none" strike="noStrike" kern="1200" cap="none" spc="0" normalizeH="0" baseline="0" noProof="0" smtClean="0">
                <a:ln>
                  <a:noFill/>
                </a:ln>
                <a:solidFill>
                  <a:srgbClr val="AC4600"/>
                </a:solidFill>
                <a:effectLst/>
                <a:uLnTx/>
                <a:uFillTx/>
                <a:latin typeface="Arial"/>
                <a:ea typeface="+mn-ea"/>
                <a:cs typeface="+mn-cs"/>
              </a:rPr>
              <a:t>, </a:t>
            </a:r>
            <a:r>
              <a:rPr kumimoji="0" lang="en-US" altLang="hu-HU" sz="2400" b="0" i="1" u="none" strike="noStrike" kern="1200" cap="none" spc="0" normalizeH="0" baseline="0" noProof="0" smtClean="0">
                <a:ln>
                  <a:noFill/>
                </a:ln>
                <a:solidFill>
                  <a:srgbClr val="AC4600"/>
                </a:solidFill>
                <a:effectLst/>
                <a:uLnTx/>
                <a:uFillTx/>
                <a:latin typeface="Arial"/>
                <a:ea typeface="+mn-ea"/>
                <a:cs typeface="+mn-cs"/>
              </a:rPr>
              <a:t>b</a:t>
            </a:r>
            <a:r>
              <a:rPr kumimoji="0" lang="en-US" altLang="hu-HU" sz="2400" b="0" i="0" u="none" strike="noStrike" kern="1200" cap="none" spc="0" normalizeH="0" baseline="0" noProof="0" smtClean="0">
                <a:ln>
                  <a:noFill/>
                </a:ln>
                <a:solidFill>
                  <a:srgbClr val="AC4600"/>
                </a:solidFill>
                <a:effectLst/>
                <a:uLnTx/>
                <a:uFillTx/>
                <a:latin typeface="Arial"/>
                <a:ea typeface="+mn-ea"/>
                <a:cs typeface="+mn-cs"/>
              </a:rPr>
              <a:t>).</a:t>
            </a:r>
          </a:p>
          <a:p>
            <a:pPr marL="990600" marR="0" lvl="1" indent="-533400" algn="l" defTabSz="914400" rtl="0" eaLnBrk="1" fontAlgn="base" latinLnBrk="0" hangingPunct="1">
              <a:lnSpc>
                <a:spcPct val="100000"/>
              </a:lnSpc>
              <a:spcBef>
                <a:spcPct val="20000"/>
              </a:spcBef>
              <a:spcAft>
                <a:spcPct val="0"/>
              </a:spcAft>
              <a:buClrTx/>
              <a:buSzTx/>
              <a:buFontTx/>
              <a:buAutoNum type="arabicPeriod"/>
              <a:tabLst/>
              <a:defRPr/>
            </a:pPr>
            <a:r>
              <a:rPr kumimoji="0" lang="en-US" altLang="hu-HU" sz="2400" b="0" i="0" u="none" strike="noStrike" kern="1200" cap="none" spc="0" normalizeH="0" baseline="0" noProof="0" smtClean="0">
                <a:ln>
                  <a:noFill/>
                </a:ln>
                <a:solidFill>
                  <a:srgbClr val="AC4600"/>
                </a:solidFill>
                <a:effectLst/>
                <a:uLnTx/>
                <a:uFillTx/>
                <a:latin typeface="Arial"/>
                <a:ea typeface="+mn-ea"/>
                <a:cs typeface="+mn-cs"/>
              </a:rPr>
              <a:t>Find the values of </a:t>
            </a:r>
            <a:r>
              <a:rPr kumimoji="0" lang="en-US" altLang="hu-HU" sz="2400" b="0" i="1" u="none" strike="noStrike" kern="1200" cap="none" spc="0" normalizeH="0" baseline="0" noProof="0" smtClean="0">
                <a:ln>
                  <a:noFill/>
                </a:ln>
                <a:solidFill>
                  <a:srgbClr val="AC4600"/>
                </a:solidFill>
                <a:effectLst/>
                <a:uLnTx/>
                <a:uFillTx/>
                <a:latin typeface="Arial"/>
                <a:ea typeface="+mn-ea"/>
                <a:cs typeface="+mn-cs"/>
              </a:rPr>
              <a:t>f</a:t>
            </a:r>
            <a:r>
              <a:rPr kumimoji="0" lang="en-US" altLang="hu-HU" sz="2400" b="0" i="0" u="none" strike="noStrike" kern="1200" cap="none" spc="0" normalizeH="0" baseline="0" noProof="0" smtClean="0">
                <a:ln>
                  <a:noFill/>
                </a:ln>
                <a:solidFill>
                  <a:srgbClr val="AC4600"/>
                </a:solidFill>
                <a:effectLst/>
                <a:uLnTx/>
                <a:uFillTx/>
                <a:latin typeface="Arial"/>
                <a:ea typeface="+mn-ea"/>
                <a:cs typeface="+mn-cs"/>
              </a:rPr>
              <a:t> at the endpoints of the interval.</a:t>
            </a:r>
          </a:p>
          <a:p>
            <a:pPr marL="990600" marR="0" lvl="1" indent="-533400" algn="l" defTabSz="914400" rtl="0" eaLnBrk="1" fontAlgn="base" latinLnBrk="0" hangingPunct="1">
              <a:lnSpc>
                <a:spcPct val="100000"/>
              </a:lnSpc>
              <a:spcBef>
                <a:spcPct val="20000"/>
              </a:spcBef>
              <a:spcAft>
                <a:spcPct val="0"/>
              </a:spcAft>
              <a:buClrTx/>
              <a:buSzTx/>
              <a:buFont typeface="Arial" panose="020B0604020202020204" pitchFamily="34" charset="0"/>
              <a:buAutoNum type="arabicPeriod"/>
              <a:tabLst/>
              <a:defRPr/>
            </a:pPr>
            <a:r>
              <a:rPr kumimoji="0" lang="en-US" altLang="hu-HU" sz="2400" b="0" i="0" u="none" strike="noStrike" kern="1200" cap="none" spc="0" normalizeH="0" baseline="0" noProof="0" smtClean="0">
                <a:ln>
                  <a:noFill/>
                </a:ln>
                <a:solidFill>
                  <a:srgbClr val="AC4600"/>
                </a:solidFill>
                <a:effectLst/>
                <a:uLnTx/>
                <a:uFillTx/>
                <a:latin typeface="Arial"/>
                <a:ea typeface="+mn-ea"/>
                <a:cs typeface="+mn-cs"/>
              </a:rPr>
              <a:t>The largest value from 1 and 2 is the absolute maximum value. The smallest is the absolute minimum value.</a:t>
            </a:r>
          </a:p>
        </p:txBody>
      </p:sp>
    </p:spTree>
    <p:extLst>
      <p:ext uri="{BB962C8B-B14F-4D97-AF65-F5344CB8AC3E}">
        <p14:creationId xmlns:p14="http://schemas.microsoft.com/office/powerpoint/2010/main" val="209268448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609600" y="371475"/>
            <a:ext cx="5791200"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E45C00"/>
                </a:solidFill>
                <a:latin typeface="+mj-lt"/>
                <a:ea typeface="+mj-ea"/>
                <a:cs typeface="+mj-cs"/>
              </a:defRPr>
            </a:lvl1pPr>
            <a:lvl2pPr algn="l" rtl="0" eaLnBrk="0" fontAlgn="base" hangingPunct="0">
              <a:spcBef>
                <a:spcPct val="0"/>
              </a:spcBef>
              <a:spcAft>
                <a:spcPct val="0"/>
              </a:spcAft>
              <a:defRPr sz="2400" b="1">
                <a:solidFill>
                  <a:srgbClr val="E45C00"/>
                </a:solidFill>
                <a:latin typeface="Arial" panose="020B0604020202020204" pitchFamily="34" charset="0"/>
              </a:defRPr>
            </a:lvl2pPr>
            <a:lvl3pPr algn="l" rtl="0" eaLnBrk="0" fontAlgn="base" hangingPunct="0">
              <a:spcBef>
                <a:spcPct val="0"/>
              </a:spcBef>
              <a:spcAft>
                <a:spcPct val="0"/>
              </a:spcAft>
              <a:defRPr sz="2400" b="1">
                <a:solidFill>
                  <a:srgbClr val="E45C00"/>
                </a:solidFill>
                <a:latin typeface="Arial" panose="020B0604020202020204" pitchFamily="34" charset="0"/>
              </a:defRPr>
            </a:lvl3pPr>
            <a:lvl4pPr algn="l" rtl="0" eaLnBrk="0" fontAlgn="base" hangingPunct="0">
              <a:spcBef>
                <a:spcPct val="0"/>
              </a:spcBef>
              <a:spcAft>
                <a:spcPct val="0"/>
              </a:spcAft>
              <a:defRPr sz="2400" b="1">
                <a:solidFill>
                  <a:srgbClr val="E45C00"/>
                </a:solidFill>
                <a:latin typeface="Arial" panose="020B0604020202020204" pitchFamily="34" charset="0"/>
              </a:defRPr>
            </a:lvl4pPr>
            <a:lvl5pPr algn="l" rtl="0" eaLnBrk="0" fontAlgn="base" hangingPunct="0">
              <a:spcBef>
                <a:spcPct val="0"/>
              </a:spcBef>
              <a:spcAft>
                <a:spcPct val="0"/>
              </a:spcAft>
              <a:defRPr sz="2400" b="1">
                <a:solidFill>
                  <a:srgbClr val="E45C00"/>
                </a:solidFill>
                <a:latin typeface="Arial" panose="020B0604020202020204" pitchFamily="34" charset="0"/>
              </a:defRPr>
            </a:lvl5pPr>
            <a:lvl6pPr marL="457200" algn="l" rtl="0" fontAlgn="base">
              <a:spcBef>
                <a:spcPct val="0"/>
              </a:spcBef>
              <a:spcAft>
                <a:spcPct val="0"/>
              </a:spcAft>
              <a:defRPr sz="2400" b="1">
                <a:solidFill>
                  <a:srgbClr val="E45C00"/>
                </a:solidFill>
                <a:latin typeface="Arial" panose="020B0604020202020204" pitchFamily="34" charset="0"/>
              </a:defRPr>
            </a:lvl6pPr>
            <a:lvl7pPr marL="914400" algn="l" rtl="0" fontAlgn="base">
              <a:spcBef>
                <a:spcPct val="0"/>
              </a:spcBef>
              <a:spcAft>
                <a:spcPct val="0"/>
              </a:spcAft>
              <a:defRPr sz="2400" b="1">
                <a:solidFill>
                  <a:srgbClr val="E45C00"/>
                </a:solidFill>
                <a:latin typeface="Arial" panose="020B0604020202020204" pitchFamily="34" charset="0"/>
              </a:defRPr>
            </a:lvl7pPr>
            <a:lvl8pPr marL="1371600" algn="l" rtl="0" fontAlgn="base">
              <a:spcBef>
                <a:spcPct val="0"/>
              </a:spcBef>
              <a:spcAft>
                <a:spcPct val="0"/>
              </a:spcAft>
              <a:defRPr sz="2400" b="1">
                <a:solidFill>
                  <a:srgbClr val="E45C00"/>
                </a:solidFill>
                <a:latin typeface="Arial" panose="020B0604020202020204" pitchFamily="34" charset="0"/>
              </a:defRPr>
            </a:lvl8pPr>
            <a:lvl9pPr marL="1828800" algn="l" rtl="0" fontAlgn="base">
              <a:spcBef>
                <a:spcPct val="0"/>
              </a:spcBef>
              <a:spcAft>
                <a:spcPct val="0"/>
              </a:spcAft>
              <a:defRPr sz="2400" b="1">
                <a:solidFill>
                  <a:srgbClr val="E45C00"/>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hu-HU" sz="2400" b="1" i="0" u="none" strike="noStrike" kern="1200" cap="none" spc="0" normalizeH="0" baseline="0" noProof="0" smtClean="0">
                <a:ln>
                  <a:noFill/>
                </a:ln>
                <a:solidFill>
                  <a:srgbClr val="E45C00"/>
                </a:solidFill>
                <a:effectLst/>
                <a:uLnTx/>
                <a:uFillTx/>
                <a:latin typeface="Arial"/>
                <a:ea typeface="+mj-ea"/>
                <a:cs typeface="+mj-cs"/>
              </a:rPr>
              <a:t>CLOSED INTERVAL METHOD</a:t>
            </a:r>
          </a:p>
        </p:txBody>
      </p:sp>
      <p:sp>
        <p:nvSpPr>
          <p:cNvPr id="5" name="Rectangle 3"/>
          <p:cNvSpPr txBox="1">
            <a:spLocks noChangeArrowheads="1"/>
          </p:cNvSpPr>
          <p:nvPr/>
        </p:nvSpPr>
        <p:spPr bwMode="auto">
          <a:xfrm>
            <a:off x="1543050" y="2146301"/>
            <a:ext cx="8572500" cy="2625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indent="3175" algn="l" rtl="0" eaLnBrk="0" fontAlgn="base" hangingPunct="0">
              <a:lnSpc>
                <a:spcPct val="130000"/>
              </a:lnSpc>
              <a:spcBef>
                <a:spcPct val="20000"/>
              </a:spcBef>
              <a:spcAft>
                <a:spcPct val="0"/>
              </a:spcAft>
              <a:defRPr sz="3200" kern="1200">
                <a:solidFill>
                  <a:srgbClr val="800000"/>
                </a:solidFill>
                <a:latin typeface="+mn-lt"/>
                <a:ea typeface="+mn-ea"/>
                <a:cs typeface="+mn-cs"/>
              </a:defRPr>
            </a:lvl1pPr>
            <a:lvl2pPr marL="741363" indent="-284163" algn="l" rtl="0" eaLnBrk="0" fontAlgn="base" hangingPunct="0">
              <a:spcBef>
                <a:spcPct val="20000"/>
              </a:spcBef>
              <a:spcAft>
                <a:spcPct val="0"/>
              </a:spcAft>
              <a:buFont typeface="Wingdings" panose="05000000000000000000" pitchFamily="2" charset="2"/>
              <a:buChar char="§"/>
              <a:defRPr sz="2800" kern="1200">
                <a:solidFill>
                  <a:srgbClr val="AC4600"/>
                </a:solidFill>
                <a:latin typeface="+mn-lt"/>
                <a:ea typeface="+mn-ea"/>
                <a:cs typeface="+mn-cs"/>
              </a:defRPr>
            </a:lvl2pPr>
            <a:lvl3pPr marL="1431925" indent="-228600" algn="l" rtl="0" eaLnBrk="0" fontAlgn="base" hangingPunct="0">
              <a:spcBef>
                <a:spcPct val="20000"/>
              </a:spcBef>
              <a:spcAft>
                <a:spcPct val="0"/>
              </a:spcAft>
              <a:defRPr sz="2800" kern="1200">
                <a:solidFill>
                  <a:srgbClr val="AC4600"/>
                </a:solidFill>
                <a:latin typeface="+mn-lt"/>
                <a:ea typeface="+mn-ea"/>
                <a:cs typeface="+mn-cs"/>
              </a:defRPr>
            </a:lvl3pPr>
            <a:lvl4pPr marL="1774825"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117725"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3175" algn="l" defTabSz="914400" rtl="0" eaLnBrk="1" fontAlgn="base" latinLnBrk="0" hangingPunct="1">
              <a:lnSpc>
                <a:spcPct val="130000"/>
              </a:lnSpc>
              <a:spcBef>
                <a:spcPct val="20000"/>
              </a:spcBef>
              <a:spcAft>
                <a:spcPct val="0"/>
              </a:spcAft>
              <a:buClrTx/>
              <a:buSzTx/>
              <a:buFontTx/>
              <a:buNone/>
              <a:tabLst/>
              <a:defRPr/>
            </a:pPr>
            <a:r>
              <a:rPr kumimoji="0" lang="en-US" altLang="hu-HU" sz="3600" b="0" i="0" u="none" strike="noStrike" kern="1200" cap="none" spc="0" normalizeH="0" baseline="0" noProof="0" dirty="0" smtClean="0">
                <a:ln>
                  <a:noFill/>
                </a:ln>
                <a:solidFill>
                  <a:srgbClr val="800000"/>
                </a:solidFill>
                <a:effectLst/>
                <a:uLnTx/>
                <a:uFillTx/>
                <a:latin typeface="Arial"/>
                <a:ea typeface="+mn-ea"/>
                <a:cs typeface="+mn-cs"/>
              </a:rPr>
              <a:t>Find the absolute maximum </a:t>
            </a:r>
            <a:br>
              <a:rPr kumimoji="0" lang="en-US" altLang="hu-HU" sz="3600" b="0" i="0" u="none" strike="noStrike" kern="1200" cap="none" spc="0" normalizeH="0" baseline="0" noProof="0" dirty="0" smtClean="0">
                <a:ln>
                  <a:noFill/>
                </a:ln>
                <a:solidFill>
                  <a:srgbClr val="800000"/>
                </a:solidFill>
                <a:effectLst/>
                <a:uLnTx/>
                <a:uFillTx/>
                <a:latin typeface="Arial"/>
                <a:ea typeface="+mn-ea"/>
                <a:cs typeface="+mn-cs"/>
              </a:rPr>
            </a:br>
            <a:r>
              <a:rPr kumimoji="0" lang="en-US" altLang="hu-HU" sz="3600" b="0" i="0" u="none" strike="noStrike" kern="1200" cap="none" spc="0" normalizeH="0" baseline="0" noProof="0" dirty="0" smtClean="0">
                <a:ln>
                  <a:noFill/>
                </a:ln>
                <a:solidFill>
                  <a:srgbClr val="800000"/>
                </a:solidFill>
                <a:effectLst/>
                <a:uLnTx/>
                <a:uFillTx/>
                <a:latin typeface="Arial"/>
                <a:ea typeface="+mn-ea"/>
                <a:cs typeface="+mn-cs"/>
              </a:rPr>
              <a:t>and minimum values of the function </a:t>
            </a:r>
            <a:br>
              <a:rPr kumimoji="0" lang="en-US" altLang="hu-HU" sz="3600" b="0" i="0" u="none" strike="noStrike" kern="1200" cap="none" spc="0" normalizeH="0" baseline="0" noProof="0" dirty="0" smtClean="0">
                <a:ln>
                  <a:noFill/>
                </a:ln>
                <a:solidFill>
                  <a:srgbClr val="800000"/>
                </a:solidFill>
                <a:effectLst/>
                <a:uLnTx/>
                <a:uFillTx/>
                <a:latin typeface="Arial"/>
                <a:ea typeface="+mn-ea"/>
                <a:cs typeface="+mn-cs"/>
              </a:rPr>
            </a:br>
            <a:r>
              <a:rPr kumimoji="0" lang="en-US" altLang="hu-HU" sz="3600" b="0" i="0" u="none" strike="noStrike" kern="1200" cap="none" spc="0" normalizeH="0" baseline="0" noProof="0" dirty="0" smtClean="0">
                <a:ln>
                  <a:noFill/>
                </a:ln>
                <a:solidFill>
                  <a:srgbClr val="800000"/>
                </a:solidFill>
                <a:effectLst/>
                <a:uLnTx/>
                <a:uFillTx/>
                <a:latin typeface="Arial"/>
                <a:ea typeface="+mn-ea"/>
                <a:cs typeface="+mn-cs"/>
              </a:rPr>
              <a:t>	</a:t>
            </a:r>
            <a:r>
              <a:rPr kumimoji="0" lang="en-US" altLang="hu-HU" sz="3600" b="0" i="1" u="none" strike="noStrike" kern="1200" cap="none" spc="0" normalizeH="0" baseline="0" noProof="0" dirty="0" smtClean="0">
                <a:ln>
                  <a:noFill/>
                </a:ln>
                <a:solidFill>
                  <a:srgbClr val="800000"/>
                </a:solidFill>
                <a:effectLst/>
                <a:uLnTx/>
                <a:uFillTx/>
                <a:latin typeface="Arial"/>
                <a:ea typeface="+mn-ea"/>
                <a:cs typeface="+mn-cs"/>
              </a:rPr>
              <a:t>f</a:t>
            </a:r>
            <a:r>
              <a:rPr kumimoji="0" lang="en-US" altLang="hu-HU" sz="3600" b="0" i="0" u="none" strike="noStrike" kern="1200" cap="none" spc="0" normalizeH="0" baseline="0" noProof="0" dirty="0" smtClean="0">
                <a:ln>
                  <a:noFill/>
                </a:ln>
                <a:solidFill>
                  <a:srgbClr val="800000"/>
                </a:solidFill>
                <a:effectLst/>
                <a:uLnTx/>
                <a:uFillTx/>
                <a:latin typeface="Arial"/>
                <a:ea typeface="+mn-ea"/>
                <a:cs typeface="+mn-cs"/>
              </a:rPr>
              <a:t>(</a:t>
            </a:r>
            <a:r>
              <a:rPr kumimoji="0" lang="en-US" altLang="hu-HU" sz="3600" b="0" i="1" u="none" strike="noStrike" kern="1200" cap="none" spc="0" normalizeH="0" baseline="0" noProof="0" dirty="0" smtClean="0">
                <a:ln>
                  <a:noFill/>
                </a:ln>
                <a:solidFill>
                  <a:srgbClr val="800000"/>
                </a:solidFill>
                <a:effectLst/>
                <a:uLnTx/>
                <a:uFillTx/>
                <a:latin typeface="Arial"/>
                <a:ea typeface="+mn-ea"/>
                <a:cs typeface="+mn-cs"/>
              </a:rPr>
              <a:t>x</a:t>
            </a:r>
            <a:r>
              <a:rPr kumimoji="0" lang="en-US" altLang="hu-HU" sz="3600" b="0" i="0" u="none" strike="noStrike" kern="1200" cap="none" spc="0" normalizeH="0" baseline="0" noProof="0" dirty="0" smtClean="0">
                <a:ln>
                  <a:noFill/>
                </a:ln>
                <a:solidFill>
                  <a:srgbClr val="800000"/>
                </a:solidFill>
                <a:effectLst/>
                <a:uLnTx/>
                <a:uFillTx/>
                <a:latin typeface="Arial"/>
                <a:ea typeface="+mn-ea"/>
                <a:cs typeface="+mn-cs"/>
              </a:rPr>
              <a:t>) = </a:t>
            </a:r>
            <a:r>
              <a:rPr kumimoji="0" lang="en-US" altLang="hu-HU" sz="3600" b="0" i="1" u="none" strike="noStrike" kern="1200" cap="none" spc="0" normalizeH="0" baseline="0" noProof="0" dirty="0" smtClean="0">
                <a:ln>
                  <a:noFill/>
                </a:ln>
                <a:solidFill>
                  <a:srgbClr val="800000"/>
                </a:solidFill>
                <a:effectLst/>
                <a:uLnTx/>
                <a:uFillTx/>
                <a:latin typeface="Arial"/>
                <a:ea typeface="+mn-ea"/>
                <a:cs typeface="+mn-cs"/>
              </a:rPr>
              <a:t>x</a:t>
            </a:r>
            <a:r>
              <a:rPr kumimoji="0" lang="en-US" altLang="hu-HU" sz="3600" b="0" i="0" u="none" strike="noStrike" kern="1200" cap="none" spc="0" normalizeH="0" baseline="30000" noProof="0" dirty="0" smtClean="0">
                <a:ln>
                  <a:noFill/>
                </a:ln>
                <a:solidFill>
                  <a:srgbClr val="800000"/>
                </a:solidFill>
                <a:effectLst/>
                <a:uLnTx/>
                <a:uFillTx/>
                <a:latin typeface="Arial"/>
                <a:ea typeface="+mn-ea"/>
                <a:cs typeface="+mn-cs"/>
              </a:rPr>
              <a:t>3</a:t>
            </a:r>
            <a:r>
              <a:rPr kumimoji="0" lang="en-US" altLang="hu-HU" sz="3600" b="0" i="0" u="none" strike="noStrike" kern="1200" cap="none" spc="0" normalizeH="0" baseline="0" noProof="0" dirty="0" smtClean="0">
                <a:ln>
                  <a:noFill/>
                </a:ln>
                <a:solidFill>
                  <a:srgbClr val="800000"/>
                </a:solidFill>
                <a:effectLst/>
                <a:uLnTx/>
                <a:uFillTx/>
                <a:latin typeface="Arial"/>
                <a:ea typeface="+mn-ea"/>
                <a:cs typeface="+mn-cs"/>
              </a:rPr>
              <a:t> – 3</a:t>
            </a:r>
            <a:r>
              <a:rPr kumimoji="0" lang="en-US" altLang="hu-HU" sz="3600" b="0" i="1" u="none" strike="noStrike" kern="1200" cap="none" spc="0" normalizeH="0" baseline="0" noProof="0" dirty="0" smtClean="0">
                <a:ln>
                  <a:noFill/>
                </a:ln>
                <a:solidFill>
                  <a:srgbClr val="800000"/>
                </a:solidFill>
                <a:effectLst/>
                <a:uLnTx/>
                <a:uFillTx/>
                <a:latin typeface="Arial"/>
                <a:ea typeface="+mn-ea"/>
                <a:cs typeface="+mn-cs"/>
              </a:rPr>
              <a:t>x</a:t>
            </a:r>
            <a:r>
              <a:rPr kumimoji="0" lang="en-US" altLang="hu-HU" sz="3600" b="0" i="0" u="none" strike="noStrike" kern="1200" cap="none" spc="0" normalizeH="0" baseline="30000" noProof="0" dirty="0" smtClean="0">
                <a:ln>
                  <a:noFill/>
                </a:ln>
                <a:solidFill>
                  <a:srgbClr val="800000"/>
                </a:solidFill>
                <a:effectLst/>
                <a:uLnTx/>
                <a:uFillTx/>
                <a:latin typeface="Arial"/>
                <a:ea typeface="+mn-ea"/>
                <a:cs typeface="+mn-cs"/>
              </a:rPr>
              <a:t>2</a:t>
            </a:r>
            <a:r>
              <a:rPr kumimoji="0" lang="en-US" altLang="hu-HU" sz="3600" b="0" i="0" u="none" strike="noStrike" kern="1200" cap="none" spc="0" normalizeH="0" baseline="0" noProof="0" dirty="0" smtClean="0">
                <a:ln>
                  <a:noFill/>
                </a:ln>
                <a:solidFill>
                  <a:srgbClr val="800000"/>
                </a:solidFill>
                <a:effectLst/>
                <a:uLnTx/>
                <a:uFillTx/>
                <a:latin typeface="Arial"/>
                <a:ea typeface="+mn-ea"/>
                <a:cs typeface="+mn-cs"/>
              </a:rPr>
              <a:t> + 1       -</a:t>
            </a:r>
            <a:r>
              <a:rPr kumimoji="0" lang="en-US" altLang="hu-HU" sz="3600" b="0" i="0" u="none" strike="noStrike" kern="1200" cap="none" spc="0" normalizeH="0" baseline="0" noProof="0" dirty="0" smtClean="0">
                <a:ln>
                  <a:noFill/>
                </a:ln>
                <a:solidFill>
                  <a:srgbClr val="800000"/>
                </a:solidFill>
                <a:effectLst/>
                <a:uLnTx/>
                <a:uFillTx/>
                <a:latin typeface="Arial"/>
                <a:ea typeface="+mn-ea"/>
                <a:cs typeface="Arial" panose="020B0604020202020204" pitchFamily="34" charset="0"/>
              </a:rPr>
              <a:t>½ ≤ </a:t>
            </a:r>
            <a:r>
              <a:rPr kumimoji="0" lang="en-US" altLang="hu-HU" sz="3600" b="0" i="1" u="none" strike="noStrike" kern="1200" cap="none" spc="0" normalizeH="0" baseline="0" noProof="0" dirty="0" smtClean="0">
                <a:ln>
                  <a:noFill/>
                </a:ln>
                <a:solidFill>
                  <a:srgbClr val="800000"/>
                </a:solidFill>
                <a:effectLst/>
                <a:uLnTx/>
                <a:uFillTx/>
                <a:latin typeface="Arial"/>
                <a:ea typeface="+mn-ea"/>
                <a:cs typeface="Arial" panose="020B0604020202020204" pitchFamily="34" charset="0"/>
              </a:rPr>
              <a:t>x</a:t>
            </a:r>
            <a:r>
              <a:rPr kumimoji="0" lang="en-US" altLang="hu-HU" sz="3600" b="0" i="0" u="none" strike="noStrike" kern="1200" cap="none" spc="0" normalizeH="0" baseline="0" noProof="0" dirty="0" smtClean="0">
                <a:ln>
                  <a:noFill/>
                </a:ln>
                <a:solidFill>
                  <a:srgbClr val="800000"/>
                </a:solidFill>
                <a:effectLst/>
                <a:uLnTx/>
                <a:uFillTx/>
                <a:latin typeface="Arial"/>
                <a:ea typeface="+mn-ea"/>
                <a:cs typeface="Arial" panose="020B0604020202020204" pitchFamily="34" charset="0"/>
              </a:rPr>
              <a:t> ≤ 4</a:t>
            </a:r>
          </a:p>
        </p:txBody>
      </p:sp>
      <p:sp>
        <p:nvSpPr>
          <p:cNvPr id="6" name="Text Box 5"/>
          <p:cNvSpPr txBox="1">
            <a:spLocks noChangeArrowheads="1"/>
          </p:cNvSpPr>
          <p:nvPr/>
        </p:nvSpPr>
        <p:spPr bwMode="auto">
          <a:xfrm>
            <a:off x="714375" y="1443038"/>
            <a:ext cx="281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hu-HU" sz="2400" b="1" i="0" u="none" strike="noStrike" kern="0" cap="none" spc="0" normalizeH="0" baseline="0" noProof="0" dirty="0" smtClean="0">
                <a:ln>
                  <a:noFill/>
                </a:ln>
                <a:solidFill>
                  <a:srgbClr val="800000"/>
                </a:solidFill>
                <a:effectLst/>
                <a:uLnTx/>
                <a:uFillTx/>
                <a:latin typeface="Arial" panose="020B0604020202020204" pitchFamily="34" charset="0"/>
              </a:rPr>
              <a:t>Example </a:t>
            </a:r>
          </a:p>
        </p:txBody>
      </p:sp>
    </p:spTree>
    <p:extLst>
      <p:ext uri="{BB962C8B-B14F-4D97-AF65-F5344CB8AC3E}">
        <p14:creationId xmlns:p14="http://schemas.microsoft.com/office/powerpoint/2010/main" val="401952998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728663" y="1817688"/>
            <a:ext cx="10901362" cy="421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indent="3175" algn="l" rtl="0" eaLnBrk="0" fontAlgn="base" hangingPunct="0">
              <a:lnSpc>
                <a:spcPct val="130000"/>
              </a:lnSpc>
              <a:spcBef>
                <a:spcPct val="20000"/>
              </a:spcBef>
              <a:spcAft>
                <a:spcPct val="0"/>
              </a:spcAft>
              <a:defRPr sz="3200" kern="1200">
                <a:solidFill>
                  <a:srgbClr val="800000"/>
                </a:solidFill>
                <a:latin typeface="+mn-lt"/>
                <a:ea typeface="+mn-ea"/>
                <a:cs typeface="+mn-cs"/>
              </a:defRPr>
            </a:lvl1pPr>
            <a:lvl2pPr marL="741363" indent="-284163" algn="l" rtl="0" eaLnBrk="0" fontAlgn="base" hangingPunct="0">
              <a:spcBef>
                <a:spcPct val="20000"/>
              </a:spcBef>
              <a:spcAft>
                <a:spcPct val="0"/>
              </a:spcAft>
              <a:buFont typeface="Wingdings" panose="05000000000000000000" pitchFamily="2" charset="2"/>
              <a:buChar char="§"/>
              <a:defRPr sz="2800" kern="1200">
                <a:solidFill>
                  <a:srgbClr val="AC4600"/>
                </a:solidFill>
                <a:latin typeface="+mn-lt"/>
                <a:ea typeface="+mn-ea"/>
                <a:cs typeface="+mn-cs"/>
              </a:defRPr>
            </a:lvl2pPr>
            <a:lvl3pPr marL="1431925" indent="-228600" algn="l" rtl="0" eaLnBrk="0" fontAlgn="base" hangingPunct="0">
              <a:spcBef>
                <a:spcPct val="20000"/>
              </a:spcBef>
              <a:spcAft>
                <a:spcPct val="0"/>
              </a:spcAft>
              <a:defRPr sz="2800" kern="1200">
                <a:solidFill>
                  <a:srgbClr val="AC4600"/>
                </a:solidFill>
                <a:latin typeface="+mn-lt"/>
                <a:ea typeface="+mn-ea"/>
                <a:cs typeface="+mn-cs"/>
              </a:defRPr>
            </a:lvl3pPr>
            <a:lvl4pPr marL="1774825"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117725"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3175" algn="l" defTabSz="914400" rtl="0" eaLnBrk="1" fontAlgn="base" latinLnBrk="0" hangingPunct="1">
              <a:lnSpc>
                <a:spcPct val="130000"/>
              </a:lnSpc>
              <a:spcBef>
                <a:spcPct val="20000"/>
              </a:spcBef>
              <a:spcAft>
                <a:spcPct val="0"/>
              </a:spcAft>
              <a:buClrTx/>
              <a:buSzTx/>
              <a:buFontTx/>
              <a:buNone/>
              <a:tabLst/>
              <a:defRPr/>
            </a:pPr>
            <a:r>
              <a:rPr kumimoji="0" lang="en-US" altLang="hu-HU" sz="3600" b="0" i="0" u="none" strike="noStrike" kern="1200" cap="none" spc="0" normalizeH="0" baseline="0" noProof="0" dirty="0" smtClean="0">
                <a:ln>
                  <a:noFill/>
                </a:ln>
                <a:solidFill>
                  <a:srgbClr val="800000"/>
                </a:solidFill>
                <a:effectLst/>
                <a:uLnTx/>
                <a:uFillTx/>
                <a:latin typeface="Arial"/>
                <a:ea typeface="+mn-ea"/>
                <a:cs typeface="+mn-cs"/>
              </a:rPr>
              <a:t>As </a:t>
            </a:r>
            <a:r>
              <a:rPr kumimoji="0" lang="en-US" altLang="hu-HU" sz="3600" b="0" i="1" u="none" strike="noStrike" kern="1200" cap="none" spc="0" normalizeH="0" baseline="0" noProof="0" dirty="0" smtClean="0">
                <a:ln>
                  <a:noFill/>
                </a:ln>
                <a:solidFill>
                  <a:srgbClr val="800000"/>
                </a:solidFill>
                <a:effectLst/>
                <a:uLnTx/>
                <a:uFillTx/>
                <a:latin typeface="Arial"/>
                <a:ea typeface="+mn-ea"/>
                <a:cs typeface="+mn-cs"/>
              </a:rPr>
              <a:t>f</a:t>
            </a:r>
            <a:r>
              <a:rPr kumimoji="0" lang="en-US" altLang="hu-HU" sz="3600" b="0" i="0" u="none" strike="noStrike" kern="1200" cap="none" spc="0" normalizeH="0" baseline="0" noProof="0" dirty="0" smtClean="0">
                <a:ln>
                  <a:noFill/>
                </a:ln>
                <a:solidFill>
                  <a:srgbClr val="800000"/>
                </a:solidFill>
                <a:effectLst/>
                <a:uLnTx/>
                <a:uFillTx/>
                <a:latin typeface="Arial"/>
                <a:ea typeface="+mn-ea"/>
                <a:cs typeface="+mn-cs"/>
              </a:rPr>
              <a:t> is continuous on [-</a:t>
            </a:r>
            <a:r>
              <a:rPr kumimoji="0" lang="en-US" altLang="hu-HU" sz="3600" b="0" i="0" u="none" strike="noStrike" kern="1200" cap="none" spc="0" normalizeH="0" baseline="0" noProof="0" dirty="0" smtClean="0">
                <a:ln>
                  <a:noFill/>
                </a:ln>
                <a:solidFill>
                  <a:srgbClr val="800000"/>
                </a:solidFill>
                <a:effectLst/>
                <a:uLnTx/>
                <a:uFillTx/>
                <a:latin typeface="Arial"/>
                <a:ea typeface="+mn-ea"/>
                <a:cs typeface="Arial" panose="020B0604020202020204" pitchFamily="34" charset="0"/>
              </a:rPr>
              <a:t>½, 4]</a:t>
            </a:r>
            <a:r>
              <a:rPr kumimoji="0" lang="en-US" altLang="hu-HU" sz="3600" b="0" i="0" u="none" strike="noStrike" kern="1200" cap="none" spc="0" normalizeH="0" baseline="0" noProof="0" dirty="0" smtClean="0">
                <a:ln>
                  <a:noFill/>
                </a:ln>
                <a:solidFill>
                  <a:srgbClr val="800000"/>
                </a:solidFill>
                <a:effectLst/>
                <a:uLnTx/>
                <a:uFillTx/>
                <a:latin typeface="Arial"/>
                <a:ea typeface="+mn-ea"/>
                <a:cs typeface="+mn-cs"/>
              </a:rPr>
              <a:t>, we </a:t>
            </a:r>
            <a:br>
              <a:rPr kumimoji="0" lang="en-US" altLang="hu-HU" sz="3600" b="0" i="0" u="none" strike="noStrike" kern="1200" cap="none" spc="0" normalizeH="0" baseline="0" noProof="0" dirty="0" smtClean="0">
                <a:ln>
                  <a:noFill/>
                </a:ln>
                <a:solidFill>
                  <a:srgbClr val="800000"/>
                </a:solidFill>
                <a:effectLst/>
                <a:uLnTx/>
                <a:uFillTx/>
                <a:latin typeface="Arial"/>
                <a:ea typeface="+mn-ea"/>
                <a:cs typeface="+mn-cs"/>
              </a:rPr>
            </a:br>
            <a:r>
              <a:rPr kumimoji="0" lang="en-US" altLang="hu-HU" sz="3600" b="0" i="0" u="none" strike="noStrike" kern="1200" cap="none" spc="0" normalizeH="0" baseline="0" noProof="0" dirty="0" smtClean="0">
                <a:ln>
                  <a:noFill/>
                </a:ln>
                <a:solidFill>
                  <a:srgbClr val="800000"/>
                </a:solidFill>
                <a:effectLst/>
                <a:uLnTx/>
                <a:uFillTx/>
                <a:latin typeface="Arial"/>
                <a:ea typeface="+mn-ea"/>
                <a:cs typeface="+mn-cs"/>
              </a:rPr>
              <a:t>can use the Closed Interval Method: </a:t>
            </a:r>
            <a:br>
              <a:rPr kumimoji="0" lang="en-US" altLang="hu-HU" sz="3600" b="0" i="0" u="none" strike="noStrike" kern="1200" cap="none" spc="0" normalizeH="0" baseline="0" noProof="0" dirty="0" smtClean="0">
                <a:ln>
                  <a:noFill/>
                </a:ln>
                <a:solidFill>
                  <a:srgbClr val="800000"/>
                </a:solidFill>
                <a:effectLst/>
                <a:uLnTx/>
                <a:uFillTx/>
                <a:latin typeface="Arial"/>
                <a:ea typeface="+mn-ea"/>
                <a:cs typeface="+mn-cs"/>
              </a:rPr>
            </a:br>
            <a:r>
              <a:rPr kumimoji="0" lang="en-US" altLang="hu-HU" sz="3600" b="0" i="0" u="none" strike="noStrike" kern="1200" cap="none" spc="0" normalizeH="0" baseline="0" noProof="0" dirty="0" smtClean="0">
                <a:ln>
                  <a:noFill/>
                </a:ln>
                <a:solidFill>
                  <a:srgbClr val="800000"/>
                </a:solidFill>
                <a:effectLst/>
                <a:uLnTx/>
                <a:uFillTx/>
                <a:latin typeface="Arial"/>
                <a:ea typeface="+mn-ea"/>
                <a:cs typeface="+mn-cs"/>
              </a:rPr>
              <a:t>		</a:t>
            </a:r>
          </a:p>
          <a:p>
            <a:pPr marL="0" marR="0" lvl="0" indent="3175" algn="l" defTabSz="914400" rtl="0" eaLnBrk="1" fontAlgn="base" latinLnBrk="0" hangingPunct="1">
              <a:lnSpc>
                <a:spcPct val="130000"/>
              </a:lnSpc>
              <a:spcBef>
                <a:spcPct val="20000"/>
              </a:spcBef>
              <a:spcAft>
                <a:spcPct val="0"/>
              </a:spcAft>
              <a:buClrTx/>
              <a:buSzTx/>
              <a:buFontTx/>
              <a:buNone/>
              <a:tabLst/>
              <a:defRPr/>
            </a:pPr>
            <a:r>
              <a:rPr kumimoji="0" lang="en-US" altLang="hu-HU" sz="3600" b="0" i="0" u="none" strike="noStrike" kern="1200" cap="none" spc="0" normalizeH="0" baseline="0" noProof="0" dirty="0" smtClean="0">
                <a:ln>
                  <a:noFill/>
                </a:ln>
                <a:solidFill>
                  <a:srgbClr val="800000"/>
                </a:solidFill>
                <a:effectLst/>
                <a:uLnTx/>
                <a:uFillTx/>
                <a:latin typeface="Arial"/>
                <a:ea typeface="+mn-ea"/>
                <a:cs typeface="+mn-cs"/>
              </a:rPr>
              <a:t>		</a:t>
            </a:r>
            <a:r>
              <a:rPr kumimoji="0" lang="en-US" altLang="hu-HU" sz="3600" b="0" i="1" u="none" strike="noStrike" kern="1200" cap="none" spc="0" normalizeH="0" baseline="0" noProof="0" dirty="0" smtClean="0">
                <a:ln>
                  <a:noFill/>
                </a:ln>
                <a:solidFill>
                  <a:srgbClr val="800000"/>
                </a:solidFill>
                <a:effectLst/>
                <a:uLnTx/>
                <a:uFillTx/>
                <a:latin typeface="Arial"/>
                <a:ea typeface="+mn-ea"/>
                <a:cs typeface="Arial" panose="020B0604020202020204" pitchFamily="34" charset="0"/>
              </a:rPr>
              <a:t>f</a:t>
            </a:r>
            <a:r>
              <a:rPr kumimoji="0" lang="en-US" altLang="hu-HU" sz="3600" b="0" i="0" u="none" strike="noStrike" kern="1200" cap="none" spc="0" normalizeH="0" baseline="0" noProof="0" dirty="0" smtClean="0">
                <a:ln>
                  <a:noFill/>
                </a:ln>
                <a:solidFill>
                  <a:srgbClr val="800000"/>
                </a:solidFill>
                <a:effectLst/>
                <a:uLnTx/>
                <a:uFillTx/>
                <a:latin typeface="Arial"/>
                <a:ea typeface="+mn-ea"/>
                <a:cs typeface="Arial" panose="020B0604020202020204" pitchFamily="34" charset="0"/>
              </a:rPr>
              <a:t>(</a:t>
            </a:r>
            <a:r>
              <a:rPr kumimoji="0" lang="en-US" altLang="hu-HU" sz="3600" b="0" i="1" u="none" strike="noStrike" kern="1200" cap="none" spc="0" normalizeH="0" baseline="0" noProof="0" dirty="0" smtClean="0">
                <a:ln>
                  <a:noFill/>
                </a:ln>
                <a:solidFill>
                  <a:srgbClr val="800000"/>
                </a:solidFill>
                <a:effectLst/>
                <a:uLnTx/>
                <a:uFillTx/>
                <a:latin typeface="Arial"/>
                <a:ea typeface="+mn-ea"/>
                <a:cs typeface="Arial" panose="020B0604020202020204" pitchFamily="34" charset="0"/>
              </a:rPr>
              <a:t>x</a:t>
            </a:r>
            <a:r>
              <a:rPr kumimoji="0" lang="en-US" altLang="hu-HU" sz="3600" b="0" i="0" u="none" strike="noStrike" kern="1200" cap="none" spc="0" normalizeH="0" baseline="0" noProof="0" dirty="0" smtClean="0">
                <a:ln>
                  <a:noFill/>
                </a:ln>
                <a:solidFill>
                  <a:srgbClr val="800000"/>
                </a:solidFill>
                <a:effectLst/>
                <a:uLnTx/>
                <a:uFillTx/>
                <a:latin typeface="Arial"/>
                <a:ea typeface="+mn-ea"/>
                <a:cs typeface="Arial" panose="020B0604020202020204" pitchFamily="34" charset="0"/>
              </a:rPr>
              <a:t>) = </a:t>
            </a:r>
            <a:r>
              <a:rPr kumimoji="0" lang="en-US" altLang="hu-HU" sz="3600" b="0" i="1" u="none" strike="noStrike" kern="1200" cap="none" spc="0" normalizeH="0" baseline="0" noProof="0" dirty="0" smtClean="0">
                <a:ln>
                  <a:noFill/>
                </a:ln>
                <a:solidFill>
                  <a:srgbClr val="800000"/>
                </a:solidFill>
                <a:effectLst/>
                <a:uLnTx/>
                <a:uFillTx/>
                <a:latin typeface="Arial"/>
                <a:ea typeface="+mn-ea"/>
                <a:cs typeface="+mn-cs"/>
              </a:rPr>
              <a:t>x</a:t>
            </a:r>
            <a:r>
              <a:rPr kumimoji="0" lang="en-US" altLang="hu-HU" sz="3600" b="0" i="0" u="none" strike="noStrike" kern="1200" cap="none" spc="0" normalizeH="0" baseline="30000" noProof="0" dirty="0" smtClean="0">
                <a:ln>
                  <a:noFill/>
                </a:ln>
                <a:solidFill>
                  <a:srgbClr val="800000"/>
                </a:solidFill>
                <a:effectLst/>
                <a:uLnTx/>
                <a:uFillTx/>
                <a:latin typeface="Arial"/>
                <a:ea typeface="+mn-ea"/>
                <a:cs typeface="+mn-cs"/>
              </a:rPr>
              <a:t>3</a:t>
            </a:r>
            <a:r>
              <a:rPr kumimoji="0" lang="en-US" altLang="hu-HU" sz="3600" b="0" i="0" u="none" strike="noStrike" kern="1200" cap="none" spc="0" normalizeH="0" baseline="0" noProof="0" dirty="0" smtClean="0">
                <a:ln>
                  <a:noFill/>
                </a:ln>
                <a:solidFill>
                  <a:srgbClr val="800000"/>
                </a:solidFill>
                <a:effectLst/>
                <a:uLnTx/>
                <a:uFillTx/>
                <a:latin typeface="Arial"/>
                <a:ea typeface="+mn-ea"/>
                <a:cs typeface="+mn-cs"/>
              </a:rPr>
              <a:t> – 3</a:t>
            </a:r>
            <a:r>
              <a:rPr kumimoji="0" lang="en-US" altLang="hu-HU" sz="3600" b="0" i="1" u="none" strike="noStrike" kern="1200" cap="none" spc="0" normalizeH="0" baseline="0" noProof="0" dirty="0" smtClean="0">
                <a:ln>
                  <a:noFill/>
                </a:ln>
                <a:solidFill>
                  <a:srgbClr val="800000"/>
                </a:solidFill>
                <a:effectLst/>
                <a:uLnTx/>
                <a:uFillTx/>
                <a:latin typeface="Arial"/>
                <a:ea typeface="+mn-ea"/>
                <a:cs typeface="+mn-cs"/>
              </a:rPr>
              <a:t>x</a:t>
            </a:r>
            <a:r>
              <a:rPr kumimoji="0" lang="en-US" altLang="hu-HU" sz="3600" b="0" i="0" u="none" strike="noStrike" kern="1200" cap="none" spc="0" normalizeH="0" baseline="30000" noProof="0" dirty="0" smtClean="0">
                <a:ln>
                  <a:noFill/>
                </a:ln>
                <a:solidFill>
                  <a:srgbClr val="800000"/>
                </a:solidFill>
                <a:effectLst/>
                <a:uLnTx/>
                <a:uFillTx/>
                <a:latin typeface="Arial"/>
                <a:ea typeface="+mn-ea"/>
                <a:cs typeface="+mn-cs"/>
              </a:rPr>
              <a:t>2</a:t>
            </a:r>
            <a:r>
              <a:rPr kumimoji="0" lang="en-US" altLang="hu-HU" sz="3600" b="0" i="0" u="none" strike="noStrike" kern="1200" cap="none" spc="0" normalizeH="0" baseline="0" noProof="0" dirty="0" smtClean="0">
                <a:ln>
                  <a:noFill/>
                </a:ln>
                <a:solidFill>
                  <a:srgbClr val="800000"/>
                </a:solidFill>
                <a:effectLst/>
                <a:uLnTx/>
                <a:uFillTx/>
                <a:latin typeface="Arial"/>
                <a:ea typeface="+mn-ea"/>
                <a:cs typeface="+mn-cs"/>
              </a:rPr>
              <a:t> + 1</a:t>
            </a:r>
            <a:br>
              <a:rPr kumimoji="0" lang="en-US" altLang="hu-HU" sz="3600" b="0" i="0" u="none" strike="noStrike" kern="1200" cap="none" spc="0" normalizeH="0" baseline="0" noProof="0" dirty="0" smtClean="0">
                <a:ln>
                  <a:noFill/>
                </a:ln>
                <a:solidFill>
                  <a:srgbClr val="800000"/>
                </a:solidFill>
                <a:effectLst/>
                <a:uLnTx/>
                <a:uFillTx/>
                <a:latin typeface="Arial"/>
                <a:ea typeface="+mn-ea"/>
                <a:cs typeface="+mn-cs"/>
              </a:rPr>
            </a:br>
            <a:r>
              <a:rPr kumimoji="0" lang="en-US" altLang="hu-HU" sz="3600" b="0" i="0" u="none" strike="noStrike" kern="1200" cap="none" spc="0" normalizeH="0" baseline="0" noProof="0" dirty="0" smtClean="0">
                <a:ln>
                  <a:noFill/>
                </a:ln>
                <a:solidFill>
                  <a:srgbClr val="800000"/>
                </a:solidFill>
                <a:effectLst/>
                <a:uLnTx/>
                <a:uFillTx/>
                <a:latin typeface="Arial"/>
                <a:ea typeface="+mn-ea"/>
                <a:cs typeface="+mn-cs"/>
              </a:rPr>
              <a:t>		</a:t>
            </a:r>
            <a:r>
              <a:rPr kumimoji="0" lang="en-US" altLang="hu-HU" sz="3600" b="0" i="1" u="none" strike="noStrike" kern="1200" cap="none" spc="0" normalizeH="0" baseline="0" noProof="0" dirty="0" smtClean="0">
                <a:ln>
                  <a:noFill/>
                </a:ln>
                <a:solidFill>
                  <a:srgbClr val="800000"/>
                </a:solidFill>
                <a:effectLst/>
                <a:uLnTx/>
                <a:uFillTx/>
                <a:latin typeface="Arial"/>
                <a:ea typeface="+mn-ea"/>
                <a:cs typeface="+mn-cs"/>
              </a:rPr>
              <a:t>f </a:t>
            </a:r>
            <a:r>
              <a:rPr kumimoji="0" lang="en-US" altLang="hu-HU" sz="3600" b="0" i="0" u="none" strike="noStrike" kern="1200" cap="none" spc="0" normalizeH="0" baseline="0" noProof="0" dirty="0" smtClean="0">
                <a:ln>
                  <a:noFill/>
                </a:ln>
                <a:solidFill>
                  <a:srgbClr val="800000"/>
                </a:solidFill>
                <a:effectLst/>
                <a:uLnTx/>
                <a:uFillTx/>
                <a:latin typeface="Arial"/>
                <a:ea typeface="+mn-ea"/>
                <a:cs typeface="+mn-cs"/>
              </a:rPr>
              <a:t>’(</a:t>
            </a:r>
            <a:r>
              <a:rPr kumimoji="0" lang="en-US" altLang="hu-HU" sz="3600" b="0" i="1" u="none" strike="noStrike" kern="1200" cap="none" spc="0" normalizeH="0" baseline="0" noProof="0" dirty="0" smtClean="0">
                <a:ln>
                  <a:noFill/>
                </a:ln>
                <a:solidFill>
                  <a:srgbClr val="800000"/>
                </a:solidFill>
                <a:effectLst/>
                <a:uLnTx/>
                <a:uFillTx/>
                <a:latin typeface="Arial"/>
                <a:ea typeface="+mn-ea"/>
                <a:cs typeface="+mn-cs"/>
              </a:rPr>
              <a:t>x</a:t>
            </a:r>
            <a:r>
              <a:rPr kumimoji="0" lang="en-US" altLang="hu-HU" sz="3600" b="0" i="0" u="none" strike="noStrike" kern="1200" cap="none" spc="0" normalizeH="0" baseline="0" noProof="0" dirty="0" smtClean="0">
                <a:ln>
                  <a:noFill/>
                </a:ln>
                <a:solidFill>
                  <a:srgbClr val="800000"/>
                </a:solidFill>
                <a:effectLst/>
                <a:uLnTx/>
                <a:uFillTx/>
                <a:latin typeface="Arial"/>
                <a:ea typeface="+mn-ea"/>
                <a:cs typeface="+mn-cs"/>
              </a:rPr>
              <a:t>) = 3</a:t>
            </a:r>
            <a:r>
              <a:rPr kumimoji="0" lang="en-US" altLang="hu-HU" sz="3600" b="0" i="1" u="none" strike="noStrike" kern="1200" cap="none" spc="0" normalizeH="0" baseline="0" noProof="0" dirty="0" smtClean="0">
                <a:ln>
                  <a:noFill/>
                </a:ln>
                <a:solidFill>
                  <a:srgbClr val="800000"/>
                </a:solidFill>
                <a:effectLst/>
                <a:uLnTx/>
                <a:uFillTx/>
                <a:latin typeface="Arial"/>
                <a:ea typeface="+mn-ea"/>
                <a:cs typeface="+mn-cs"/>
              </a:rPr>
              <a:t>x</a:t>
            </a:r>
            <a:r>
              <a:rPr kumimoji="0" lang="en-US" altLang="hu-HU" sz="3600" b="0" i="0" u="none" strike="noStrike" kern="1200" cap="none" spc="0" normalizeH="0" baseline="30000" noProof="0" dirty="0" smtClean="0">
                <a:ln>
                  <a:noFill/>
                </a:ln>
                <a:solidFill>
                  <a:srgbClr val="800000"/>
                </a:solidFill>
                <a:effectLst/>
                <a:uLnTx/>
                <a:uFillTx/>
                <a:latin typeface="Arial"/>
                <a:ea typeface="+mn-ea"/>
                <a:cs typeface="+mn-cs"/>
              </a:rPr>
              <a:t>2</a:t>
            </a:r>
            <a:r>
              <a:rPr kumimoji="0" lang="en-US" altLang="hu-HU" sz="3600" b="0" i="0" u="none" strike="noStrike" kern="1200" cap="none" spc="0" normalizeH="0" baseline="0" noProof="0" dirty="0" smtClean="0">
                <a:ln>
                  <a:noFill/>
                </a:ln>
                <a:solidFill>
                  <a:srgbClr val="800000"/>
                </a:solidFill>
                <a:effectLst/>
                <a:uLnTx/>
                <a:uFillTx/>
                <a:latin typeface="Arial"/>
                <a:ea typeface="+mn-ea"/>
                <a:cs typeface="+mn-cs"/>
              </a:rPr>
              <a:t> – 6</a:t>
            </a:r>
            <a:r>
              <a:rPr kumimoji="0" lang="en-US" altLang="hu-HU" sz="3600" b="0" i="1" u="none" strike="noStrike" kern="1200" cap="none" spc="0" normalizeH="0" baseline="0" noProof="0" dirty="0" smtClean="0">
                <a:ln>
                  <a:noFill/>
                </a:ln>
                <a:solidFill>
                  <a:srgbClr val="800000"/>
                </a:solidFill>
                <a:effectLst/>
                <a:uLnTx/>
                <a:uFillTx/>
                <a:latin typeface="Arial"/>
                <a:ea typeface="+mn-ea"/>
                <a:cs typeface="+mn-cs"/>
              </a:rPr>
              <a:t>x</a:t>
            </a:r>
            <a:r>
              <a:rPr kumimoji="0" lang="en-US" altLang="hu-HU" sz="3600" b="0" i="0" u="none" strike="noStrike" kern="1200" cap="none" spc="0" normalizeH="0" baseline="0" noProof="0" dirty="0" smtClean="0">
                <a:ln>
                  <a:noFill/>
                </a:ln>
                <a:solidFill>
                  <a:srgbClr val="800000"/>
                </a:solidFill>
                <a:effectLst/>
                <a:uLnTx/>
                <a:uFillTx/>
                <a:latin typeface="Arial"/>
                <a:ea typeface="+mn-ea"/>
                <a:cs typeface="+mn-cs"/>
              </a:rPr>
              <a:t> = 3</a:t>
            </a:r>
            <a:r>
              <a:rPr kumimoji="0" lang="en-US" altLang="hu-HU" sz="3600" b="0" i="1" u="none" strike="noStrike" kern="1200" cap="none" spc="0" normalizeH="0" baseline="0" noProof="0" dirty="0" smtClean="0">
                <a:ln>
                  <a:noFill/>
                </a:ln>
                <a:solidFill>
                  <a:srgbClr val="800000"/>
                </a:solidFill>
                <a:effectLst/>
                <a:uLnTx/>
                <a:uFillTx/>
                <a:latin typeface="Arial"/>
                <a:ea typeface="+mn-ea"/>
                <a:cs typeface="+mn-cs"/>
              </a:rPr>
              <a:t>x</a:t>
            </a:r>
            <a:r>
              <a:rPr kumimoji="0" lang="en-US" altLang="hu-HU" sz="3600" b="0" i="0" u="none" strike="noStrike" kern="1200" cap="none" spc="0" normalizeH="0" baseline="0" noProof="0" dirty="0" smtClean="0">
                <a:ln>
                  <a:noFill/>
                </a:ln>
                <a:solidFill>
                  <a:srgbClr val="800000"/>
                </a:solidFill>
                <a:effectLst/>
                <a:uLnTx/>
                <a:uFillTx/>
                <a:latin typeface="Arial"/>
                <a:ea typeface="+mn-ea"/>
                <a:cs typeface="+mn-cs"/>
              </a:rPr>
              <a:t>(</a:t>
            </a:r>
            <a:r>
              <a:rPr kumimoji="0" lang="en-US" altLang="hu-HU" sz="3600" b="0" i="1" u="none" strike="noStrike" kern="1200" cap="none" spc="0" normalizeH="0" baseline="0" noProof="0" dirty="0" smtClean="0">
                <a:ln>
                  <a:noFill/>
                </a:ln>
                <a:solidFill>
                  <a:srgbClr val="800000"/>
                </a:solidFill>
                <a:effectLst/>
                <a:uLnTx/>
                <a:uFillTx/>
                <a:latin typeface="Arial"/>
                <a:ea typeface="+mn-ea"/>
                <a:cs typeface="+mn-cs"/>
              </a:rPr>
              <a:t>x</a:t>
            </a:r>
            <a:r>
              <a:rPr kumimoji="0" lang="en-US" altLang="hu-HU" sz="3600" b="0" i="0" u="none" strike="noStrike" kern="1200" cap="none" spc="0" normalizeH="0" baseline="0" noProof="0" dirty="0" smtClean="0">
                <a:ln>
                  <a:noFill/>
                </a:ln>
                <a:solidFill>
                  <a:srgbClr val="800000"/>
                </a:solidFill>
                <a:effectLst/>
                <a:uLnTx/>
                <a:uFillTx/>
                <a:latin typeface="Arial"/>
                <a:ea typeface="+mn-ea"/>
                <a:cs typeface="+mn-cs"/>
              </a:rPr>
              <a:t> – 2)</a:t>
            </a:r>
          </a:p>
        </p:txBody>
      </p:sp>
      <p:sp>
        <p:nvSpPr>
          <p:cNvPr id="3" name="Rectangle 4"/>
          <p:cNvSpPr txBox="1">
            <a:spLocks noChangeArrowheads="1"/>
          </p:cNvSpPr>
          <p:nvPr/>
        </p:nvSpPr>
        <p:spPr bwMode="auto">
          <a:xfrm>
            <a:off x="609600" y="371475"/>
            <a:ext cx="5791200"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E45C00"/>
                </a:solidFill>
                <a:latin typeface="+mj-lt"/>
                <a:ea typeface="+mj-ea"/>
                <a:cs typeface="+mj-cs"/>
              </a:defRPr>
            </a:lvl1pPr>
            <a:lvl2pPr algn="l" rtl="0" eaLnBrk="0" fontAlgn="base" hangingPunct="0">
              <a:spcBef>
                <a:spcPct val="0"/>
              </a:spcBef>
              <a:spcAft>
                <a:spcPct val="0"/>
              </a:spcAft>
              <a:defRPr sz="2400" b="1">
                <a:solidFill>
                  <a:srgbClr val="E45C00"/>
                </a:solidFill>
                <a:latin typeface="Arial" panose="020B0604020202020204" pitchFamily="34" charset="0"/>
              </a:defRPr>
            </a:lvl2pPr>
            <a:lvl3pPr algn="l" rtl="0" eaLnBrk="0" fontAlgn="base" hangingPunct="0">
              <a:spcBef>
                <a:spcPct val="0"/>
              </a:spcBef>
              <a:spcAft>
                <a:spcPct val="0"/>
              </a:spcAft>
              <a:defRPr sz="2400" b="1">
                <a:solidFill>
                  <a:srgbClr val="E45C00"/>
                </a:solidFill>
                <a:latin typeface="Arial" panose="020B0604020202020204" pitchFamily="34" charset="0"/>
              </a:defRPr>
            </a:lvl3pPr>
            <a:lvl4pPr algn="l" rtl="0" eaLnBrk="0" fontAlgn="base" hangingPunct="0">
              <a:spcBef>
                <a:spcPct val="0"/>
              </a:spcBef>
              <a:spcAft>
                <a:spcPct val="0"/>
              </a:spcAft>
              <a:defRPr sz="2400" b="1">
                <a:solidFill>
                  <a:srgbClr val="E45C00"/>
                </a:solidFill>
                <a:latin typeface="Arial" panose="020B0604020202020204" pitchFamily="34" charset="0"/>
              </a:defRPr>
            </a:lvl4pPr>
            <a:lvl5pPr algn="l" rtl="0" eaLnBrk="0" fontAlgn="base" hangingPunct="0">
              <a:spcBef>
                <a:spcPct val="0"/>
              </a:spcBef>
              <a:spcAft>
                <a:spcPct val="0"/>
              </a:spcAft>
              <a:defRPr sz="2400" b="1">
                <a:solidFill>
                  <a:srgbClr val="E45C00"/>
                </a:solidFill>
                <a:latin typeface="Arial" panose="020B0604020202020204" pitchFamily="34" charset="0"/>
              </a:defRPr>
            </a:lvl5pPr>
            <a:lvl6pPr marL="457200" algn="l" rtl="0" fontAlgn="base">
              <a:spcBef>
                <a:spcPct val="0"/>
              </a:spcBef>
              <a:spcAft>
                <a:spcPct val="0"/>
              </a:spcAft>
              <a:defRPr sz="2400" b="1">
                <a:solidFill>
                  <a:srgbClr val="E45C00"/>
                </a:solidFill>
                <a:latin typeface="Arial" panose="020B0604020202020204" pitchFamily="34" charset="0"/>
              </a:defRPr>
            </a:lvl6pPr>
            <a:lvl7pPr marL="914400" algn="l" rtl="0" fontAlgn="base">
              <a:spcBef>
                <a:spcPct val="0"/>
              </a:spcBef>
              <a:spcAft>
                <a:spcPct val="0"/>
              </a:spcAft>
              <a:defRPr sz="2400" b="1">
                <a:solidFill>
                  <a:srgbClr val="E45C00"/>
                </a:solidFill>
                <a:latin typeface="Arial" panose="020B0604020202020204" pitchFamily="34" charset="0"/>
              </a:defRPr>
            </a:lvl7pPr>
            <a:lvl8pPr marL="1371600" algn="l" rtl="0" fontAlgn="base">
              <a:spcBef>
                <a:spcPct val="0"/>
              </a:spcBef>
              <a:spcAft>
                <a:spcPct val="0"/>
              </a:spcAft>
              <a:defRPr sz="2400" b="1">
                <a:solidFill>
                  <a:srgbClr val="E45C00"/>
                </a:solidFill>
                <a:latin typeface="Arial" panose="020B0604020202020204" pitchFamily="34" charset="0"/>
              </a:defRPr>
            </a:lvl8pPr>
            <a:lvl9pPr marL="1828800" algn="l" rtl="0" fontAlgn="base">
              <a:spcBef>
                <a:spcPct val="0"/>
              </a:spcBef>
              <a:spcAft>
                <a:spcPct val="0"/>
              </a:spcAft>
              <a:defRPr sz="2400" b="1">
                <a:solidFill>
                  <a:srgbClr val="E45C00"/>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hu-HU" sz="2400" b="1" i="0" u="none" strike="noStrike" kern="1200" cap="none" spc="0" normalizeH="0" baseline="0" noProof="0" smtClean="0">
                <a:ln>
                  <a:noFill/>
                </a:ln>
                <a:solidFill>
                  <a:srgbClr val="E45C00"/>
                </a:solidFill>
                <a:effectLst/>
                <a:uLnTx/>
                <a:uFillTx/>
                <a:latin typeface="Arial"/>
                <a:ea typeface="+mj-ea"/>
                <a:cs typeface="+mj-cs"/>
              </a:rPr>
              <a:t>CLOSED INTERVAL METHOD</a:t>
            </a:r>
          </a:p>
        </p:txBody>
      </p:sp>
    </p:spTree>
    <p:extLst>
      <p:ext uri="{BB962C8B-B14F-4D97-AF65-F5344CB8AC3E}">
        <p14:creationId xmlns:p14="http://schemas.microsoft.com/office/powerpoint/2010/main" val="353253374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609600" y="371475"/>
            <a:ext cx="5791200"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E45C00"/>
                </a:solidFill>
                <a:latin typeface="+mj-lt"/>
                <a:ea typeface="+mj-ea"/>
                <a:cs typeface="+mj-cs"/>
              </a:defRPr>
            </a:lvl1pPr>
            <a:lvl2pPr algn="l" rtl="0" eaLnBrk="0" fontAlgn="base" hangingPunct="0">
              <a:spcBef>
                <a:spcPct val="0"/>
              </a:spcBef>
              <a:spcAft>
                <a:spcPct val="0"/>
              </a:spcAft>
              <a:defRPr sz="2400" b="1">
                <a:solidFill>
                  <a:srgbClr val="E45C00"/>
                </a:solidFill>
                <a:latin typeface="Arial" panose="020B0604020202020204" pitchFamily="34" charset="0"/>
              </a:defRPr>
            </a:lvl2pPr>
            <a:lvl3pPr algn="l" rtl="0" eaLnBrk="0" fontAlgn="base" hangingPunct="0">
              <a:spcBef>
                <a:spcPct val="0"/>
              </a:spcBef>
              <a:spcAft>
                <a:spcPct val="0"/>
              </a:spcAft>
              <a:defRPr sz="2400" b="1">
                <a:solidFill>
                  <a:srgbClr val="E45C00"/>
                </a:solidFill>
                <a:latin typeface="Arial" panose="020B0604020202020204" pitchFamily="34" charset="0"/>
              </a:defRPr>
            </a:lvl3pPr>
            <a:lvl4pPr algn="l" rtl="0" eaLnBrk="0" fontAlgn="base" hangingPunct="0">
              <a:spcBef>
                <a:spcPct val="0"/>
              </a:spcBef>
              <a:spcAft>
                <a:spcPct val="0"/>
              </a:spcAft>
              <a:defRPr sz="2400" b="1">
                <a:solidFill>
                  <a:srgbClr val="E45C00"/>
                </a:solidFill>
                <a:latin typeface="Arial" panose="020B0604020202020204" pitchFamily="34" charset="0"/>
              </a:defRPr>
            </a:lvl4pPr>
            <a:lvl5pPr algn="l" rtl="0" eaLnBrk="0" fontAlgn="base" hangingPunct="0">
              <a:spcBef>
                <a:spcPct val="0"/>
              </a:spcBef>
              <a:spcAft>
                <a:spcPct val="0"/>
              </a:spcAft>
              <a:defRPr sz="2400" b="1">
                <a:solidFill>
                  <a:srgbClr val="E45C00"/>
                </a:solidFill>
                <a:latin typeface="Arial" panose="020B0604020202020204" pitchFamily="34" charset="0"/>
              </a:defRPr>
            </a:lvl5pPr>
            <a:lvl6pPr marL="457200" algn="l" rtl="0" fontAlgn="base">
              <a:spcBef>
                <a:spcPct val="0"/>
              </a:spcBef>
              <a:spcAft>
                <a:spcPct val="0"/>
              </a:spcAft>
              <a:defRPr sz="2400" b="1">
                <a:solidFill>
                  <a:srgbClr val="E45C00"/>
                </a:solidFill>
                <a:latin typeface="Arial" panose="020B0604020202020204" pitchFamily="34" charset="0"/>
              </a:defRPr>
            </a:lvl6pPr>
            <a:lvl7pPr marL="914400" algn="l" rtl="0" fontAlgn="base">
              <a:spcBef>
                <a:spcPct val="0"/>
              </a:spcBef>
              <a:spcAft>
                <a:spcPct val="0"/>
              </a:spcAft>
              <a:defRPr sz="2400" b="1">
                <a:solidFill>
                  <a:srgbClr val="E45C00"/>
                </a:solidFill>
                <a:latin typeface="Arial" panose="020B0604020202020204" pitchFamily="34" charset="0"/>
              </a:defRPr>
            </a:lvl7pPr>
            <a:lvl8pPr marL="1371600" algn="l" rtl="0" fontAlgn="base">
              <a:spcBef>
                <a:spcPct val="0"/>
              </a:spcBef>
              <a:spcAft>
                <a:spcPct val="0"/>
              </a:spcAft>
              <a:defRPr sz="2400" b="1">
                <a:solidFill>
                  <a:srgbClr val="E45C00"/>
                </a:solidFill>
                <a:latin typeface="Arial" panose="020B0604020202020204" pitchFamily="34" charset="0"/>
              </a:defRPr>
            </a:lvl8pPr>
            <a:lvl9pPr marL="1828800" algn="l" rtl="0" fontAlgn="base">
              <a:spcBef>
                <a:spcPct val="0"/>
              </a:spcBef>
              <a:spcAft>
                <a:spcPct val="0"/>
              </a:spcAft>
              <a:defRPr sz="2400" b="1">
                <a:solidFill>
                  <a:srgbClr val="E45C00"/>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hu-HU" sz="2400" b="1" i="0" u="none" strike="noStrike" kern="1200" cap="none" spc="0" normalizeH="0" baseline="0" noProof="0" smtClean="0">
                <a:ln>
                  <a:noFill/>
                </a:ln>
                <a:solidFill>
                  <a:srgbClr val="E45C00"/>
                </a:solidFill>
                <a:effectLst/>
                <a:uLnTx/>
                <a:uFillTx/>
                <a:latin typeface="Arial"/>
                <a:ea typeface="+mj-ea"/>
                <a:cs typeface="+mj-cs"/>
              </a:rPr>
              <a:t>CLOSED INTERVAL METHOD</a:t>
            </a:r>
          </a:p>
        </p:txBody>
      </p:sp>
      <p:sp>
        <p:nvSpPr>
          <p:cNvPr id="3" name="Rectangle 3"/>
          <p:cNvSpPr txBox="1">
            <a:spLocks noChangeArrowheads="1"/>
          </p:cNvSpPr>
          <p:nvPr/>
        </p:nvSpPr>
        <p:spPr bwMode="auto">
          <a:xfrm>
            <a:off x="609600" y="2217738"/>
            <a:ext cx="11344275" cy="3783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indent="3175" algn="l" rtl="0" eaLnBrk="0" fontAlgn="base" hangingPunct="0">
              <a:lnSpc>
                <a:spcPct val="130000"/>
              </a:lnSpc>
              <a:spcBef>
                <a:spcPct val="20000"/>
              </a:spcBef>
              <a:spcAft>
                <a:spcPct val="0"/>
              </a:spcAft>
              <a:defRPr sz="3200" kern="1200">
                <a:solidFill>
                  <a:srgbClr val="800000"/>
                </a:solidFill>
                <a:latin typeface="+mn-lt"/>
                <a:ea typeface="+mn-ea"/>
                <a:cs typeface="+mn-cs"/>
              </a:defRPr>
            </a:lvl1pPr>
            <a:lvl2pPr marL="741363" indent="-284163" algn="l" rtl="0" eaLnBrk="0" fontAlgn="base" hangingPunct="0">
              <a:spcBef>
                <a:spcPct val="20000"/>
              </a:spcBef>
              <a:spcAft>
                <a:spcPct val="0"/>
              </a:spcAft>
              <a:buFont typeface="Wingdings" panose="05000000000000000000" pitchFamily="2" charset="2"/>
              <a:buChar char="§"/>
              <a:defRPr sz="2800" kern="1200">
                <a:solidFill>
                  <a:srgbClr val="AC4600"/>
                </a:solidFill>
                <a:latin typeface="+mn-lt"/>
                <a:ea typeface="+mn-ea"/>
                <a:cs typeface="+mn-cs"/>
              </a:defRPr>
            </a:lvl2pPr>
            <a:lvl3pPr marL="1431925" indent="-228600" algn="l" rtl="0" eaLnBrk="0" fontAlgn="base" hangingPunct="0">
              <a:spcBef>
                <a:spcPct val="20000"/>
              </a:spcBef>
              <a:spcAft>
                <a:spcPct val="0"/>
              </a:spcAft>
              <a:defRPr sz="2800" kern="1200">
                <a:solidFill>
                  <a:srgbClr val="AC4600"/>
                </a:solidFill>
                <a:latin typeface="+mn-lt"/>
                <a:ea typeface="+mn-ea"/>
                <a:cs typeface="+mn-cs"/>
              </a:defRPr>
            </a:lvl3pPr>
            <a:lvl4pPr marL="1774825"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117725"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3175" algn="l" defTabSz="914400" rtl="0" eaLnBrk="1" fontAlgn="base" latinLnBrk="0" hangingPunct="1">
              <a:lnSpc>
                <a:spcPct val="130000"/>
              </a:lnSpc>
              <a:spcBef>
                <a:spcPct val="20000"/>
              </a:spcBef>
              <a:spcAft>
                <a:spcPct val="0"/>
              </a:spcAft>
              <a:buClrTx/>
              <a:buSzTx/>
              <a:buFontTx/>
              <a:buNone/>
              <a:tabLst/>
              <a:defRPr/>
            </a:pPr>
            <a:r>
              <a:rPr kumimoji="0" lang="en-US" altLang="hu-HU" sz="3200" b="0" i="0" u="none" strike="noStrike" kern="1200" cap="none" spc="0" normalizeH="0" baseline="0" noProof="0" dirty="0" smtClean="0">
                <a:ln>
                  <a:noFill/>
                </a:ln>
                <a:solidFill>
                  <a:srgbClr val="800000"/>
                </a:solidFill>
                <a:effectLst/>
                <a:uLnTx/>
                <a:uFillTx/>
                <a:latin typeface="Arial"/>
                <a:ea typeface="+mn-ea"/>
                <a:cs typeface="+mn-cs"/>
              </a:rPr>
              <a:t>As </a:t>
            </a:r>
            <a:r>
              <a:rPr kumimoji="0" lang="en-US" altLang="hu-HU" sz="3200" b="0" i="1" u="none" strike="noStrike" kern="1200" cap="none" spc="0" normalizeH="0" baseline="0" noProof="0" dirty="0" smtClean="0">
                <a:ln>
                  <a:noFill/>
                </a:ln>
                <a:solidFill>
                  <a:srgbClr val="800000"/>
                </a:solidFill>
                <a:effectLst/>
                <a:uLnTx/>
                <a:uFillTx/>
                <a:latin typeface="Arial"/>
                <a:ea typeface="+mn-ea"/>
                <a:cs typeface="+mn-cs"/>
              </a:rPr>
              <a:t>f</a:t>
            </a:r>
            <a:r>
              <a:rPr kumimoji="0" lang="en-US" altLang="hu-HU" sz="3200" b="0" i="0" u="none" strike="noStrike" kern="1200" cap="none" spc="0" normalizeH="0" baseline="0" noProof="0" dirty="0" smtClean="0">
                <a:ln>
                  <a:noFill/>
                </a:ln>
                <a:solidFill>
                  <a:srgbClr val="800000"/>
                </a:solidFill>
                <a:effectLst/>
                <a:uLnTx/>
                <a:uFillTx/>
                <a:latin typeface="Arial"/>
                <a:ea typeface="+mn-ea"/>
                <a:cs typeface="+mn-cs"/>
              </a:rPr>
              <a:t> </a:t>
            </a:r>
            <a:r>
              <a:rPr kumimoji="0" lang="en-US" altLang="hu-HU" sz="3200" b="0" i="1" u="none" strike="noStrike" kern="1200" cap="none" spc="0" normalizeH="0" baseline="0" noProof="0" dirty="0" smtClean="0">
                <a:ln>
                  <a:noFill/>
                </a:ln>
                <a:solidFill>
                  <a:srgbClr val="800000"/>
                </a:solidFill>
                <a:effectLst/>
                <a:uLnTx/>
                <a:uFillTx/>
                <a:latin typeface="Arial"/>
                <a:ea typeface="+mn-ea"/>
                <a:cs typeface="+mn-cs"/>
              </a:rPr>
              <a:t>’</a:t>
            </a:r>
            <a:r>
              <a:rPr kumimoji="0" lang="en-US" altLang="hu-HU" sz="3200" b="0" i="0" u="none" strike="noStrike" kern="1200" cap="none" spc="0" normalizeH="0" baseline="0" noProof="0" dirty="0" smtClean="0">
                <a:ln>
                  <a:noFill/>
                </a:ln>
                <a:solidFill>
                  <a:srgbClr val="800000"/>
                </a:solidFill>
                <a:effectLst/>
                <a:uLnTx/>
                <a:uFillTx/>
                <a:latin typeface="Arial"/>
                <a:ea typeface="+mn-ea"/>
                <a:cs typeface="+mn-cs"/>
              </a:rPr>
              <a:t>(</a:t>
            </a:r>
            <a:r>
              <a:rPr kumimoji="0" lang="en-US" altLang="hu-HU" sz="3200" b="0" i="1" u="none" strike="noStrike" kern="1200" cap="none" spc="0" normalizeH="0" baseline="0" noProof="0" dirty="0" smtClean="0">
                <a:ln>
                  <a:noFill/>
                </a:ln>
                <a:solidFill>
                  <a:srgbClr val="800000"/>
                </a:solidFill>
                <a:effectLst/>
                <a:uLnTx/>
                <a:uFillTx/>
                <a:latin typeface="Arial"/>
                <a:ea typeface="+mn-ea"/>
                <a:cs typeface="+mn-cs"/>
              </a:rPr>
              <a:t>x</a:t>
            </a:r>
            <a:r>
              <a:rPr kumimoji="0" lang="en-US" altLang="hu-HU" sz="3200" b="0" i="0" u="none" strike="noStrike" kern="1200" cap="none" spc="0" normalizeH="0" baseline="0" noProof="0" dirty="0" smtClean="0">
                <a:ln>
                  <a:noFill/>
                </a:ln>
                <a:solidFill>
                  <a:srgbClr val="800000"/>
                </a:solidFill>
                <a:effectLst/>
                <a:uLnTx/>
                <a:uFillTx/>
                <a:latin typeface="Arial"/>
                <a:ea typeface="+mn-ea"/>
                <a:cs typeface="+mn-cs"/>
              </a:rPr>
              <a:t>) exists for all </a:t>
            </a:r>
            <a:r>
              <a:rPr kumimoji="0" lang="en-US" altLang="hu-HU" sz="3200" b="0" i="1" u="none" strike="noStrike" kern="1200" cap="none" spc="0" normalizeH="0" baseline="0" noProof="0" dirty="0" smtClean="0">
                <a:ln>
                  <a:noFill/>
                </a:ln>
                <a:solidFill>
                  <a:srgbClr val="800000"/>
                </a:solidFill>
                <a:effectLst/>
                <a:uLnTx/>
                <a:uFillTx/>
                <a:latin typeface="Arial"/>
                <a:ea typeface="+mn-ea"/>
                <a:cs typeface="+mn-cs"/>
              </a:rPr>
              <a:t>x</a:t>
            </a:r>
            <a:r>
              <a:rPr kumimoji="0" lang="en-US" altLang="hu-HU" sz="3200" b="0" i="0" u="none" strike="noStrike" kern="1200" cap="none" spc="0" normalizeH="0" baseline="0" noProof="0" dirty="0" smtClean="0">
                <a:ln>
                  <a:noFill/>
                </a:ln>
                <a:solidFill>
                  <a:srgbClr val="800000"/>
                </a:solidFill>
                <a:effectLst/>
                <a:uLnTx/>
                <a:uFillTx/>
                <a:latin typeface="Arial"/>
                <a:ea typeface="+mn-ea"/>
                <a:cs typeface="+mn-cs"/>
              </a:rPr>
              <a:t>, the only critical numbers of </a:t>
            </a:r>
            <a:r>
              <a:rPr kumimoji="0" lang="en-US" altLang="hu-HU" sz="3200" b="0" i="1" u="none" strike="noStrike" kern="1200" cap="none" spc="0" normalizeH="0" baseline="0" noProof="0" dirty="0" smtClean="0">
                <a:ln>
                  <a:noFill/>
                </a:ln>
                <a:solidFill>
                  <a:srgbClr val="800000"/>
                </a:solidFill>
                <a:effectLst/>
                <a:uLnTx/>
                <a:uFillTx/>
                <a:latin typeface="Arial"/>
                <a:ea typeface="+mn-ea"/>
                <a:cs typeface="+mn-cs"/>
              </a:rPr>
              <a:t>f</a:t>
            </a:r>
            <a:r>
              <a:rPr kumimoji="0" lang="en-US" altLang="hu-HU" sz="3200" b="0" i="0" u="none" strike="noStrike" kern="1200" cap="none" spc="0" normalizeH="0" baseline="0" noProof="0" dirty="0" smtClean="0">
                <a:ln>
                  <a:noFill/>
                </a:ln>
                <a:solidFill>
                  <a:srgbClr val="800000"/>
                </a:solidFill>
                <a:effectLst/>
                <a:uLnTx/>
                <a:uFillTx/>
                <a:latin typeface="Arial"/>
                <a:ea typeface="+mn-ea"/>
                <a:cs typeface="+mn-cs"/>
              </a:rPr>
              <a:t> occur when </a:t>
            </a:r>
            <a:r>
              <a:rPr kumimoji="0" lang="en-US" altLang="hu-HU" sz="3200" b="0" i="1" u="none" strike="noStrike" kern="1200" cap="none" spc="0" normalizeH="0" baseline="0" noProof="0" dirty="0" smtClean="0">
                <a:ln>
                  <a:noFill/>
                </a:ln>
                <a:solidFill>
                  <a:srgbClr val="800000"/>
                </a:solidFill>
                <a:effectLst/>
                <a:uLnTx/>
                <a:uFillTx/>
                <a:latin typeface="Arial"/>
                <a:ea typeface="+mn-ea"/>
                <a:cs typeface="+mn-cs"/>
              </a:rPr>
              <a:t>f</a:t>
            </a:r>
            <a:r>
              <a:rPr kumimoji="0" lang="en-US" altLang="hu-HU" sz="3200" b="0" i="0" u="none" strike="noStrike" kern="1200" cap="none" spc="0" normalizeH="0" baseline="0" noProof="0" dirty="0" smtClean="0">
                <a:ln>
                  <a:noFill/>
                </a:ln>
                <a:solidFill>
                  <a:srgbClr val="800000"/>
                </a:solidFill>
                <a:effectLst/>
                <a:uLnTx/>
                <a:uFillTx/>
                <a:latin typeface="Arial"/>
                <a:ea typeface="+mn-ea"/>
                <a:cs typeface="+mn-cs"/>
              </a:rPr>
              <a:t> </a:t>
            </a:r>
            <a:r>
              <a:rPr kumimoji="0" lang="en-US" altLang="hu-HU" sz="3200" b="0" i="1" u="none" strike="noStrike" kern="1200" cap="none" spc="0" normalizeH="0" baseline="0" noProof="0" dirty="0" smtClean="0">
                <a:ln>
                  <a:noFill/>
                </a:ln>
                <a:solidFill>
                  <a:srgbClr val="800000"/>
                </a:solidFill>
                <a:effectLst/>
                <a:uLnTx/>
                <a:uFillTx/>
                <a:latin typeface="Arial"/>
                <a:ea typeface="+mn-ea"/>
                <a:cs typeface="+mn-cs"/>
              </a:rPr>
              <a:t>’</a:t>
            </a:r>
            <a:r>
              <a:rPr kumimoji="0" lang="en-US" altLang="hu-HU" sz="3200" b="0" i="0" u="none" strike="noStrike" kern="1200" cap="none" spc="0" normalizeH="0" baseline="0" noProof="0" dirty="0" smtClean="0">
                <a:ln>
                  <a:noFill/>
                </a:ln>
                <a:solidFill>
                  <a:srgbClr val="800000"/>
                </a:solidFill>
                <a:effectLst/>
                <a:uLnTx/>
                <a:uFillTx/>
                <a:latin typeface="Arial"/>
                <a:ea typeface="+mn-ea"/>
                <a:cs typeface="+mn-cs"/>
              </a:rPr>
              <a:t>(</a:t>
            </a:r>
            <a:r>
              <a:rPr kumimoji="0" lang="en-US" altLang="hu-HU" sz="3200" b="0" i="1" u="none" strike="noStrike" kern="1200" cap="none" spc="0" normalizeH="0" baseline="0" noProof="0" dirty="0" smtClean="0">
                <a:ln>
                  <a:noFill/>
                </a:ln>
                <a:solidFill>
                  <a:srgbClr val="800000"/>
                </a:solidFill>
                <a:effectLst/>
                <a:uLnTx/>
                <a:uFillTx/>
                <a:latin typeface="Arial"/>
                <a:ea typeface="+mn-ea"/>
                <a:cs typeface="+mn-cs"/>
              </a:rPr>
              <a:t>x</a:t>
            </a:r>
            <a:r>
              <a:rPr kumimoji="0" lang="en-US" altLang="hu-HU" sz="3200" b="0" i="0" u="none" strike="noStrike" kern="1200" cap="none" spc="0" normalizeH="0" baseline="0" noProof="0" dirty="0" smtClean="0">
                <a:ln>
                  <a:noFill/>
                </a:ln>
                <a:solidFill>
                  <a:srgbClr val="800000"/>
                </a:solidFill>
                <a:effectLst/>
                <a:uLnTx/>
                <a:uFillTx/>
                <a:latin typeface="Arial"/>
                <a:ea typeface="+mn-ea"/>
                <a:cs typeface="+mn-cs"/>
              </a:rPr>
              <a:t>) = 0, that is,       </a:t>
            </a:r>
            <a:r>
              <a:rPr kumimoji="0" lang="en-US" altLang="hu-HU" sz="3200" b="0" i="1" u="none" strike="noStrike" kern="1200" cap="none" spc="0" normalizeH="0" baseline="0" noProof="0" dirty="0" smtClean="0">
                <a:ln>
                  <a:noFill/>
                </a:ln>
                <a:solidFill>
                  <a:srgbClr val="800000"/>
                </a:solidFill>
                <a:effectLst/>
                <a:uLnTx/>
                <a:uFillTx/>
                <a:latin typeface="Arial"/>
                <a:ea typeface="+mn-ea"/>
                <a:cs typeface="+mn-cs"/>
              </a:rPr>
              <a:t>x</a:t>
            </a:r>
            <a:r>
              <a:rPr kumimoji="0" lang="en-US" altLang="hu-HU" sz="3200" b="0" i="0" u="none" strike="noStrike" kern="1200" cap="none" spc="0" normalizeH="0" baseline="0" noProof="0" dirty="0" smtClean="0">
                <a:ln>
                  <a:noFill/>
                </a:ln>
                <a:solidFill>
                  <a:srgbClr val="800000"/>
                </a:solidFill>
                <a:effectLst/>
                <a:uLnTx/>
                <a:uFillTx/>
                <a:latin typeface="Arial"/>
                <a:ea typeface="+mn-ea"/>
                <a:cs typeface="+mn-cs"/>
              </a:rPr>
              <a:t> = 0 or </a:t>
            </a:r>
            <a:r>
              <a:rPr kumimoji="0" lang="en-US" altLang="hu-HU" sz="3200" b="0" i="1" u="none" strike="noStrike" kern="1200" cap="none" spc="0" normalizeH="0" baseline="0" noProof="0" dirty="0" smtClean="0">
                <a:ln>
                  <a:noFill/>
                </a:ln>
                <a:solidFill>
                  <a:srgbClr val="800000"/>
                </a:solidFill>
                <a:effectLst/>
                <a:uLnTx/>
                <a:uFillTx/>
                <a:latin typeface="Arial"/>
                <a:ea typeface="+mn-ea"/>
                <a:cs typeface="+mn-cs"/>
              </a:rPr>
              <a:t>x</a:t>
            </a:r>
            <a:r>
              <a:rPr kumimoji="0" lang="en-US" altLang="hu-HU" sz="3200" b="0" i="0" u="none" strike="noStrike" kern="1200" cap="none" spc="0" normalizeH="0" baseline="0" noProof="0" dirty="0" smtClean="0">
                <a:ln>
                  <a:noFill/>
                </a:ln>
                <a:solidFill>
                  <a:srgbClr val="800000"/>
                </a:solidFill>
                <a:effectLst/>
                <a:uLnTx/>
                <a:uFillTx/>
                <a:latin typeface="Arial"/>
                <a:ea typeface="+mn-ea"/>
                <a:cs typeface="+mn-cs"/>
              </a:rPr>
              <a:t> = 2. </a:t>
            </a:r>
          </a:p>
          <a:p>
            <a:pPr marL="0" marR="0" lvl="0" indent="3175" algn="l" defTabSz="914400" rtl="0" eaLnBrk="1" fontAlgn="base" latinLnBrk="0" hangingPunct="1">
              <a:lnSpc>
                <a:spcPct val="130000"/>
              </a:lnSpc>
              <a:spcBef>
                <a:spcPct val="20000"/>
              </a:spcBef>
              <a:spcAft>
                <a:spcPct val="0"/>
              </a:spcAft>
              <a:buClrTx/>
              <a:buSzTx/>
              <a:buFontTx/>
              <a:buNone/>
              <a:tabLst/>
              <a:defRPr/>
            </a:pPr>
            <a:endParaRPr kumimoji="0" lang="en-US" altLang="hu-HU" sz="3200" b="0" i="0" u="none" strike="noStrike" kern="1200" cap="none" spc="0" normalizeH="0" baseline="0" noProof="0" dirty="0" smtClean="0">
              <a:ln>
                <a:noFill/>
              </a:ln>
              <a:solidFill>
                <a:srgbClr val="800000"/>
              </a:solidFill>
              <a:effectLst/>
              <a:uLnTx/>
              <a:uFillTx/>
              <a:latin typeface="Arial"/>
              <a:ea typeface="+mn-ea"/>
              <a:cs typeface="+mn-cs"/>
            </a:endParaRPr>
          </a:p>
          <a:p>
            <a:pPr marL="0" marR="0" lvl="0" indent="3175" algn="l" defTabSz="914400" rtl="0" eaLnBrk="1" fontAlgn="base" latinLnBrk="0" hangingPunct="1">
              <a:lnSpc>
                <a:spcPct val="130000"/>
              </a:lnSpc>
              <a:spcBef>
                <a:spcPct val="20000"/>
              </a:spcBef>
              <a:spcAft>
                <a:spcPct val="0"/>
              </a:spcAft>
              <a:buClrTx/>
              <a:buSzTx/>
              <a:buFontTx/>
              <a:buNone/>
              <a:tabLst/>
              <a:defRPr/>
            </a:pPr>
            <a:r>
              <a:rPr kumimoji="0" lang="en-US" altLang="hu-HU" sz="3200" b="0" i="0" u="none" strike="noStrike" kern="1200" cap="none" spc="0" normalizeH="0" baseline="0" noProof="0" dirty="0" smtClean="0">
                <a:ln>
                  <a:noFill/>
                </a:ln>
                <a:solidFill>
                  <a:srgbClr val="800000"/>
                </a:solidFill>
                <a:effectLst/>
                <a:uLnTx/>
                <a:uFillTx/>
                <a:latin typeface="Arial"/>
                <a:ea typeface="+mn-ea"/>
                <a:cs typeface="+mn-cs"/>
              </a:rPr>
              <a:t>Notice that each of these numbers lies in </a:t>
            </a:r>
            <a:br>
              <a:rPr kumimoji="0" lang="en-US" altLang="hu-HU" sz="3200" b="0" i="0" u="none" strike="noStrike" kern="1200" cap="none" spc="0" normalizeH="0" baseline="0" noProof="0" dirty="0" smtClean="0">
                <a:ln>
                  <a:noFill/>
                </a:ln>
                <a:solidFill>
                  <a:srgbClr val="800000"/>
                </a:solidFill>
                <a:effectLst/>
                <a:uLnTx/>
                <a:uFillTx/>
                <a:latin typeface="Arial"/>
                <a:ea typeface="+mn-ea"/>
                <a:cs typeface="+mn-cs"/>
              </a:rPr>
            </a:br>
            <a:r>
              <a:rPr kumimoji="0" lang="en-US" altLang="hu-HU" sz="3200" b="0" i="0" u="none" strike="noStrike" kern="1200" cap="none" spc="0" normalizeH="0" baseline="0" noProof="0" dirty="0" smtClean="0">
                <a:ln>
                  <a:noFill/>
                </a:ln>
                <a:solidFill>
                  <a:srgbClr val="800000"/>
                </a:solidFill>
                <a:effectLst/>
                <a:uLnTx/>
                <a:uFillTx/>
                <a:latin typeface="Arial"/>
                <a:ea typeface="+mn-ea"/>
                <a:cs typeface="+mn-cs"/>
              </a:rPr>
              <a:t>the interval (-</a:t>
            </a:r>
            <a:r>
              <a:rPr kumimoji="0" lang="en-US" altLang="hu-HU" sz="3200" b="0" i="0" u="none" strike="noStrike" kern="1200" cap="none" spc="0" normalizeH="0" baseline="0" noProof="0" dirty="0" smtClean="0">
                <a:ln>
                  <a:noFill/>
                </a:ln>
                <a:solidFill>
                  <a:srgbClr val="800000"/>
                </a:solidFill>
                <a:effectLst/>
                <a:uLnTx/>
                <a:uFillTx/>
                <a:latin typeface="Arial"/>
                <a:ea typeface="+mn-ea"/>
                <a:cs typeface="Arial" panose="020B0604020202020204" pitchFamily="34" charset="0"/>
              </a:rPr>
              <a:t>½, 4)</a:t>
            </a:r>
            <a:r>
              <a:rPr kumimoji="0" lang="en-US" altLang="hu-HU" sz="3200" b="0" i="0" u="none" strike="noStrike" kern="1200" cap="none" spc="0" normalizeH="0" baseline="0" noProof="0" dirty="0" smtClean="0">
                <a:ln>
                  <a:noFill/>
                </a:ln>
                <a:solidFill>
                  <a:srgbClr val="800000"/>
                </a:solidFill>
                <a:effectLst/>
                <a:uLnTx/>
                <a:uFillTx/>
                <a:latin typeface="Arial"/>
                <a:ea typeface="+mn-ea"/>
                <a:cs typeface="+mn-cs"/>
              </a:rPr>
              <a:t>.</a:t>
            </a:r>
          </a:p>
        </p:txBody>
      </p:sp>
    </p:spTree>
    <p:extLst>
      <p:ext uri="{BB962C8B-B14F-4D97-AF65-F5344CB8AC3E}">
        <p14:creationId xmlns:p14="http://schemas.microsoft.com/office/powerpoint/2010/main" val="182238524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609600" y="371475"/>
            <a:ext cx="5791200"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E45C00"/>
                </a:solidFill>
                <a:latin typeface="+mj-lt"/>
                <a:ea typeface="+mj-ea"/>
                <a:cs typeface="+mj-cs"/>
              </a:defRPr>
            </a:lvl1pPr>
            <a:lvl2pPr algn="l" rtl="0" eaLnBrk="0" fontAlgn="base" hangingPunct="0">
              <a:spcBef>
                <a:spcPct val="0"/>
              </a:spcBef>
              <a:spcAft>
                <a:spcPct val="0"/>
              </a:spcAft>
              <a:defRPr sz="2400" b="1">
                <a:solidFill>
                  <a:srgbClr val="E45C00"/>
                </a:solidFill>
                <a:latin typeface="Arial" panose="020B0604020202020204" pitchFamily="34" charset="0"/>
              </a:defRPr>
            </a:lvl2pPr>
            <a:lvl3pPr algn="l" rtl="0" eaLnBrk="0" fontAlgn="base" hangingPunct="0">
              <a:spcBef>
                <a:spcPct val="0"/>
              </a:spcBef>
              <a:spcAft>
                <a:spcPct val="0"/>
              </a:spcAft>
              <a:defRPr sz="2400" b="1">
                <a:solidFill>
                  <a:srgbClr val="E45C00"/>
                </a:solidFill>
                <a:latin typeface="Arial" panose="020B0604020202020204" pitchFamily="34" charset="0"/>
              </a:defRPr>
            </a:lvl3pPr>
            <a:lvl4pPr algn="l" rtl="0" eaLnBrk="0" fontAlgn="base" hangingPunct="0">
              <a:spcBef>
                <a:spcPct val="0"/>
              </a:spcBef>
              <a:spcAft>
                <a:spcPct val="0"/>
              </a:spcAft>
              <a:defRPr sz="2400" b="1">
                <a:solidFill>
                  <a:srgbClr val="E45C00"/>
                </a:solidFill>
                <a:latin typeface="Arial" panose="020B0604020202020204" pitchFamily="34" charset="0"/>
              </a:defRPr>
            </a:lvl4pPr>
            <a:lvl5pPr algn="l" rtl="0" eaLnBrk="0" fontAlgn="base" hangingPunct="0">
              <a:spcBef>
                <a:spcPct val="0"/>
              </a:spcBef>
              <a:spcAft>
                <a:spcPct val="0"/>
              </a:spcAft>
              <a:defRPr sz="2400" b="1">
                <a:solidFill>
                  <a:srgbClr val="E45C00"/>
                </a:solidFill>
                <a:latin typeface="Arial" panose="020B0604020202020204" pitchFamily="34" charset="0"/>
              </a:defRPr>
            </a:lvl5pPr>
            <a:lvl6pPr marL="457200" algn="l" rtl="0" fontAlgn="base">
              <a:spcBef>
                <a:spcPct val="0"/>
              </a:spcBef>
              <a:spcAft>
                <a:spcPct val="0"/>
              </a:spcAft>
              <a:defRPr sz="2400" b="1">
                <a:solidFill>
                  <a:srgbClr val="E45C00"/>
                </a:solidFill>
                <a:latin typeface="Arial" panose="020B0604020202020204" pitchFamily="34" charset="0"/>
              </a:defRPr>
            </a:lvl6pPr>
            <a:lvl7pPr marL="914400" algn="l" rtl="0" fontAlgn="base">
              <a:spcBef>
                <a:spcPct val="0"/>
              </a:spcBef>
              <a:spcAft>
                <a:spcPct val="0"/>
              </a:spcAft>
              <a:defRPr sz="2400" b="1">
                <a:solidFill>
                  <a:srgbClr val="E45C00"/>
                </a:solidFill>
                <a:latin typeface="Arial" panose="020B0604020202020204" pitchFamily="34" charset="0"/>
              </a:defRPr>
            </a:lvl7pPr>
            <a:lvl8pPr marL="1371600" algn="l" rtl="0" fontAlgn="base">
              <a:spcBef>
                <a:spcPct val="0"/>
              </a:spcBef>
              <a:spcAft>
                <a:spcPct val="0"/>
              </a:spcAft>
              <a:defRPr sz="2400" b="1">
                <a:solidFill>
                  <a:srgbClr val="E45C00"/>
                </a:solidFill>
                <a:latin typeface="Arial" panose="020B0604020202020204" pitchFamily="34" charset="0"/>
              </a:defRPr>
            </a:lvl8pPr>
            <a:lvl9pPr marL="1828800" algn="l" rtl="0" fontAlgn="base">
              <a:spcBef>
                <a:spcPct val="0"/>
              </a:spcBef>
              <a:spcAft>
                <a:spcPct val="0"/>
              </a:spcAft>
              <a:defRPr sz="2400" b="1">
                <a:solidFill>
                  <a:srgbClr val="E45C00"/>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hu-HU" sz="2400" b="1" i="0" u="none" strike="noStrike" kern="1200" cap="none" spc="0" normalizeH="0" baseline="0" noProof="0" smtClean="0">
                <a:ln>
                  <a:noFill/>
                </a:ln>
                <a:solidFill>
                  <a:srgbClr val="E45C00"/>
                </a:solidFill>
                <a:effectLst/>
                <a:uLnTx/>
                <a:uFillTx/>
                <a:latin typeface="Arial"/>
                <a:ea typeface="+mj-ea"/>
                <a:cs typeface="+mj-cs"/>
              </a:rPr>
              <a:t>CLOSED INTERVAL METHOD</a:t>
            </a:r>
          </a:p>
        </p:txBody>
      </p:sp>
      <p:sp>
        <p:nvSpPr>
          <p:cNvPr id="3" name="Rectangle 3"/>
          <p:cNvSpPr txBox="1">
            <a:spLocks noChangeArrowheads="1"/>
          </p:cNvSpPr>
          <p:nvPr/>
        </p:nvSpPr>
        <p:spPr bwMode="auto">
          <a:xfrm>
            <a:off x="585788" y="874713"/>
            <a:ext cx="8572500" cy="5865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indent="3175" algn="l" rtl="0" eaLnBrk="0" fontAlgn="base" hangingPunct="0">
              <a:lnSpc>
                <a:spcPct val="130000"/>
              </a:lnSpc>
              <a:spcBef>
                <a:spcPct val="20000"/>
              </a:spcBef>
              <a:spcAft>
                <a:spcPct val="0"/>
              </a:spcAft>
              <a:defRPr sz="3200" kern="1200">
                <a:solidFill>
                  <a:srgbClr val="800000"/>
                </a:solidFill>
                <a:latin typeface="+mn-lt"/>
                <a:ea typeface="+mn-ea"/>
                <a:cs typeface="+mn-cs"/>
              </a:defRPr>
            </a:lvl1pPr>
            <a:lvl2pPr marL="741363" indent="-284163" algn="l" rtl="0" eaLnBrk="0" fontAlgn="base" hangingPunct="0">
              <a:spcBef>
                <a:spcPct val="20000"/>
              </a:spcBef>
              <a:spcAft>
                <a:spcPct val="0"/>
              </a:spcAft>
              <a:buFont typeface="Wingdings" panose="05000000000000000000" pitchFamily="2" charset="2"/>
              <a:buChar char="§"/>
              <a:defRPr sz="2800" kern="1200">
                <a:solidFill>
                  <a:srgbClr val="AC4600"/>
                </a:solidFill>
                <a:latin typeface="+mn-lt"/>
                <a:ea typeface="+mn-ea"/>
                <a:cs typeface="+mn-cs"/>
              </a:defRPr>
            </a:lvl2pPr>
            <a:lvl3pPr marL="1431925" indent="-228600" algn="l" rtl="0" eaLnBrk="0" fontAlgn="base" hangingPunct="0">
              <a:spcBef>
                <a:spcPct val="20000"/>
              </a:spcBef>
              <a:spcAft>
                <a:spcPct val="0"/>
              </a:spcAft>
              <a:defRPr sz="2800" kern="1200">
                <a:solidFill>
                  <a:srgbClr val="AC4600"/>
                </a:solidFill>
                <a:latin typeface="+mn-lt"/>
                <a:ea typeface="+mn-ea"/>
                <a:cs typeface="+mn-cs"/>
              </a:defRPr>
            </a:lvl3pPr>
            <a:lvl4pPr marL="1774825"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117725"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3175" algn="l" defTabSz="914400" rtl="0" eaLnBrk="1" fontAlgn="base" latinLnBrk="0" hangingPunct="1">
              <a:lnSpc>
                <a:spcPct val="130000"/>
              </a:lnSpc>
              <a:spcBef>
                <a:spcPct val="20000"/>
              </a:spcBef>
              <a:spcAft>
                <a:spcPct val="0"/>
              </a:spcAft>
              <a:buClrTx/>
              <a:buSzTx/>
              <a:buFontTx/>
              <a:buNone/>
              <a:tabLst/>
              <a:defRPr/>
            </a:pPr>
            <a:r>
              <a:rPr kumimoji="0" lang="en-US" altLang="hu-HU" sz="3200" b="0" i="0" u="none" strike="noStrike" kern="1200" cap="none" spc="0" normalizeH="0" baseline="0" noProof="0" smtClean="0">
                <a:ln>
                  <a:noFill/>
                </a:ln>
                <a:solidFill>
                  <a:srgbClr val="800000"/>
                </a:solidFill>
                <a:effectLst/>
                <a:uLnTx/>
                <a:uFillTx/>
                <a:latin typeface="Arial"/>
                <a:ea typeface="+mn-ea"/>
                <a:cs typeface="+mn-cs"/>
              </a:rPr>
              <a:t>The values of </a:t>
            </a:r>
            <a:r>
              <a:rPr kumimoji="0" lang="en-US" altLang="hu-HU" sz="3200" b="0" i="1" u="none" strike="noStrike" kern="1200" cap="none" spc="0" normalizeH="0" baseline="0" noProof="0" smtClean="0">
                <a:ln>
                  <a:noFill/>
                </a:ln>
                <a:solidFill>
                  <a:srgbClr val="800000"/>
                </a:solidFill>
                <a:effectLst/>
                <a:uLnTx/>
                <a:uFillTx/>
                <a:latin typeface="Arial"/>
                <a:ea typeface="+mn-ea"/>
                <a:cs typeface="+mn-cs"/>
              </a:rPr>
              <a:t>f</a:t>
            </a:r>
            <a:r>
              <a:rPr kumimoji="0" lang="en-US" altLang="hu-HU" sz="3200" b="0" i="0" u="none" strike="noStrike" kern="1200" cap="none" spc="0" normalizeH="0" baseline="0" noProof="0" smtClean="0">
                <a:ln>
                  <a:noFill/>
                </a:ln>
                <a:solidFill>
                  <a:srgbClr val="800000"/>
                </a:solidFill>
                <a:effectLst/>
                <a:uLnTx/>
                <a:uFillTx/>
                <a:latin typeface="Arial"/>
                <a:ea typeface="+mn-ea"/>
                <a:cs typeface="+mn-cs"/>
              </a:rPr>
              <a:t> at these critical numbers </a:t>
            </a:r>
            <a:br>
              <a:rPr kumimoji="0" lang="en-US" altLang="hu-HU" sz="3200" b="0" i="0" u="none" strike="noStrike" kern="1200" cap="none" spc="0" normalizeH="0" baseline="0" noProof="0" smtClean="0">
                <a:ln>
                  <a:noFill/>
                </a:ln>
                <a:solidFill>
                  <a:srgbClr val="800000"/>
                </a:solidFill>
                <a:effectLst/>
                <a:uLnTx/>
                <a:uFillTx/>
                <a:latin typeface="Arial"/>
                <a:ea typeface="+mn-ea"/>
                <a:cs typeface="+mn-cs"/>
              </a:rPr>
            </a:br>
            <a:r>
              <a:rPr kumimoji="0" lang="en-US" altLang="hu-HU" sz="3200" b="0" i="0" u="none" strike="noStrike" kern="1200" cap="none" spc="0" normalizeH="0" baseline="0" noProof="0" smtClean="0">
                <a:ln>
                  <a:noFill/>
                </a:ln>
                <a:solidFill>
                  <a:srgbClr val="800000"/>
                </a:solidFill>
                <a:effectLst/>
                <a:uLnTx/>
                <a:uFillTx/>
                <a:latin typeface="Arial"/>
                <a:ea typeface="+mn-ea"/>
                <a:cs typeface="+mn-cs"/>
              </a:rPr>
              <a:t>are:		</a:t>
            </a:r>
            <a:r>
              <a:rPr kumimoji="0" lang="en-US" altLang="hu-HU" sz="3200" b="0" i="1" u="none" strike="noStrike" kern="1200" cap="none" spc="0" normalizeH="0" baseline="0" noProof="0" smtClean="0">
                <a:ln>
                  <a:noFill/>
                </a:ln>
                <a:solidFill>
                  <a:srgbClr val="800000"/>
                </a:solidFill>
                <a:effectLst/>
                <a:uLnTx/>
                <a:uFillTx/>
                <a:latin typeface="Arial"/>
                <a:ea typeface="+mn-ea"/>
                <a:cs typeface="+mn-cs"/>
              </a:rPr>
              <a:t>f</a:t>
            </a:r>
            <a:r>
              <a:rPr kumimoji="0" lang="en-US" altLang="hu-HU" sz="3200" b="0" i="0" u="none" strike="noStrike" kern="1200" cap="none" spc="0" normalizeH="0" baseline="0" noProof="0" smtClean="0">
                <a:ln>
                  <a:noFill/>
                </a:ln>
                <a:solidFill>
                  <a:srgbClr val="800000"/>
                </a:solidFill>
                <a:effectLst/>
                <a:uLnTx/>
                <a:uFillTx/>
                <a:latin typeface="Arial"/>
                <a:ea typeface="+mn-ea"/>
                <a:cs typeface="+mn-cs"/>
              </a:rPr>
              <a:t>(0) = 1          </a:t>
            </a:r>
            <a:r>
              <a:rPr kumimoji="0" lang="en-US" altLang="hu-HU" sz="3200" b="0" i="1" u="none" strike="noStrike" kern="1200" cap="none" spc="0" normalizeH="0" baseline="0" noProof="0" smtClean="0">
                <a:ln>
                  <a:noFill/>
                </a:ln>
                <a:solidFill>
                  <a:srgbClr val="800000"/>
                </a:solidFill>
                <a:effectLst/>
                <a:uLnTx/>
                <a:uFillTx/>
                <a:latin typeface="Arial"/>
                <a:ea typeface="+mn-ea"/>
                <a:cs typeface="+mn-cs"/>
              </a:rPr>
              <a:t>f</a:t>
            </a:r>
            <a:r>
              <a:rPr kumimoji="0" lang="en-US" altLang="hu-HU" sz="3200" b="0" i="0" u="none" strike="noStrike" kern="1200" cap="none" spc="0" normalizeH="0" baseline="0" noProof="0" smtClean="0">
                <a:ln>
                  <a:noFill/>
                </a:ln>
                <a:solidFill>
                  <a:srgbClr val="800000"/>
                </a:solidFill>
                <a:effectLst/>
                <a:uLnTx/>
                <a:uFillTx/>
                <a:latin typeface="Arial"/>
                <a:ea typeface="+mn-ea"/>
                <a:cs typeface="+mn-cs"/>
              </a:rPr>
              <a:t>(2) = -3 </a:t>
            </a:r>
          </a:p>
          <a:p>
            <a:pPr marL="0" marR="0" lvl="0" indent="3175" algn="l" defTabSz="914400" rtl="0" eaLnBrk="1" fontAlgn="base" latinLnBrk="0" hangingPunct="1">
              <a:lnSpc>
                <a:spcPct val="130000"/>
              </a:lnSpc>
              <a:spcBef>
                <a:spcPct val="20000"/>
              </a:spcBef>
              <a:spcAft>
                <a:spcPct val="0"/>
              </a:spcAft>
              <a:buClrTx/>
              <a:buSzTx/>
              <a:buFontTx/>
              <a:buNone/>
              <a:tabLst/>
              <a:defRPr/>
            </a:pPr>
            <a:endParaRPr kumimoji="0" lang="en-US" altLang="hu-HU" sz="3200" b="0" i="0" u="none" strike="noStrike" kern="1200" cap="none" spc="0" normalizeH="0" baseline="0" noProof="0" smtClean="0">
              <a:ln>
                <a:noFill/>
              </a:ln>
              <a:solidFill>
                <a:srgbClr val="800000"/>
              </a:solidFill>
              <a:effectLst/>
              <a:uLnTx/>
              <a:uFillTx/>
              <a:latin typeface="Arial"/>
              <a:ea typeface="+mn-ea"/>
              <a:cs typeface="+mn-cs"/>
            </a:endParaRPr>
          </a:p>
          <a:p>
            <a:pPr marL="0" marR="0" lvl="0" indent="3175" algn="l" defTabSz="914400" rtl="0" eaLnBrk="1" fontAlgn="base" latinLnBrk="0" hangingPunct="1">
              <a:lnSpc>
                <a:spcPct val="130000"/>
              </a:lnSpc>
              <a:spcBef>
                <a:spcPct val="20000"/>
              </a:spcBef>
              <a:spcAft>
                <a:spcPct val="0"/>
              </a:spcAft>
              <a:buClrTx/>
              <a:buSzTx/>
              <a:buFontTx/>
              <a:buNone/>
              <a:tabLst/>
              <a:defRPr/>
            </a:pPr>
            <a:r>
              <a:rPr kumimoji="0" lang="en-US" altLang="hu-HU" sz="3200" b="0" i="0" u="none" strike="noStrike" kern="1200" cap="none" spc="0" normalizeH="0" baseline="0" noProof="0" smtClean="0">
                <a:ln>
                  <a:noFill/>
                </a:ln>
                <a:solidFill>
                  <a:srgbClr val="800000"/>
                </a:solidFill>
                <a:effectLst/>
                <a:uLnTx/>
                <a:uFillTx/>
                <a:latin typeface="Arial"/>
                <a:ea typeface="+mn-ea"/>
                <a:cs typeface="+mn-cs"/>
              </a:rPr>
              <a:t>The values of </a:t>
            </a:r>
            <a:r>
              <a:rPr kumimoji="0" lang="en-US" altLang="hu-HU" sz="3200" b="0" i="1" u="none" strike="noStrike" kern="1200" cap="none" spc="0" normalizeH="0" baseline="0" noProof="0" smtClean="0">
                <a:ln>
                  <a:noFill/>
                </a:ln>
                <a:solidFill>
                  <a:srgbClr val="800000"/>
                </a:solidFill>
                <a:effectLst/>
                <a:uLnTx/>
                <a:uFillTx/>
                <a:latin typeface="Arial"/>
                <a:ea typeface="+mn-ea"/>
                <a:cs typeface="+mn-cs"/>
              </a:rPr>
              <a:t>f</a:t>
            </a:r>
            <a:r>
              <a:rPr kumimoji="0" lang="en-US" altLang="hu-HU" sz="3200" b="0" i="0" u="none" strike="noStrike" kern="1200" cap="none" spc="0" normalizeH="0" baseline="0" noProof="0" smtClean="0">
                <a:ln>
                  <a:noFill/>
                </a:ln>
                <a:solidFill>
                  <a:srgbClr val="800000"/>
                </a:solidFill>
                <a:effectLst/>
                <a:uLnTx/>
                <a:uFillTx/>
                <a:latin typeface="Arial"/>
                <a:ea typeface="+mn-ea"/>
                <a:cs typeface="+mn-cs"/>
              </a:rPr>
              <a:t> at the endpoints of the interval are:		</a:t>
            </a:r>
            <a:r>
              <a:rPr kumimoji="0" lang="en-US" altLang="hu-HU" sz="3200" b="0" i="1" u="none" strike="noStrike" kern="1200" cap="none" spc="0" normalizeH="0" baseline="0" noProof="0" smtClean="0">
                <a:ln>
                  <a:noFill/>
                </a:ln>
                <a:solidFill>
                  <a:srgbClr val="800000"/>
                </a:solidFill>
                <a:effectLst/>
                <a:uLnTx/>
                <a:uFillTx/>
                <a:latin typeface="Arial"/>
                <a:ea typeface="+mn-ea"/>
                <a:cs typeface="+mn-cs"/>
              </a:rPr>
              <a:t>f</a:t>
            </a:r>
            <a:r>
              <a:rPr kumimoji="0" lang="en-US" altLang="hu-HU" sz="3200" b="0" i="0" u="none" strike="noStrike" kern="1200" cap="none" spc="0" normalizeH="0" baseline="0" noProof="0" smtClean="0">
                <a:ln>
                  <a:noFill/>
                </a:ln>
                <a:solidFill>
                  <a:srgbClr val="800000"/>
                </a:solidFill>
                <a:effectLst/>
                <a:uLnTx/>
                <a:uFillTx/>
                <a:latin typeface="Arial"/>
                <a:ea typeface="+mn-ea"/>
                <a:cs typeface="+mn-cs"/>
              </a:rPr>
              <a:t>(-</a:t>
            </a:r>
            <a:r>
              <a:rPr kumimoji="0" lang="en-US" altLang="hu-HU" sz="3200" b="0" i="0" u="none" strike="noStrike" kern="1200" cap="none" spc="0" normalizeH="0" baseline="0" noProof="0" smtClean="0">
                <a:ln>
                  <a:noFill/>
                </a:ln>
                <a:solidFill>
                  <a:srgbClr val="800000"/>
                </a:solidFill>
                <a:effectLst/>
                <a:uLnTx/>
                <a:uFillTx/>
                <a:latin typeface="Arial"/>
                <a:ea typeface="+mn-ea"/>
                <a:cs typeface="Arial" panose="020B0604020202020204" pitchFamily="34" charset="0"/>
              </a:rPr>
              <a:t>½) = 1/8       </a:t>
            </a:r>
            <a:r>
              <a:rPr kumimoji="0" lang="en-US" altLang="hu-HU" sz="3200" b="0" i="1" u="none" strike="noStrike" kern="1200" cap="none" spc="0" normalizeH="0" baseline="0" noProof="0" smtClean="0">
                <a:ln>
                  <a:noFill/>
                </a:ln>
                <a:solidFill>
                  <a:srgbClr val="800000"/>
                </a:solidFill>
                <a:effectLst/>
                <a:uLnTx/>
                <a:uFillTx/>
                <a:latin typeface="Arial"/>
                <a:ea typeface="+mn-ea"/>
                <a:cs typeface="Arial" panose="020B0604020202020204" pitchFamily="34" charset="0"/>
              </a:rPr>
              <a:t>f</a:t>
            </a:r>
            <a:r>
              <a:rPr kumimoji="0" lang="en-US" altLang="hu-HU" sz="3200" b="0" i="0" u="none" strike="noStrike" kern="1200" cap="none" spc="0" normalizeH="0" baseline="0" noProof="0" smtClean="0">
                <a:ln>
                  <a:noFill/>
                </a:ln>
                <a:solidFill>
                  <a:srgbClr val="800000"/>
                </a:solidFill>
                <a:effectLst/>
                <a:uLnTx/>
                <a:uFillTx/>
                <a:latin typeface="Arial"/>
                <a:ea typeface="+mn-ea"/>
                <a:cs typeface="Arial" panose="020B0604020202020204" pitchFamily="34" charset="0"/>
              </a:rPr>
              <a:t>(4) = 17</a:t>
            </a:r>
          </a:p>
          <a:p>
            <a:pPr marL="741363" marR="0" lvl="1" indent="-284163"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endParaRPr kumimoji="0" lang="en-US" altLang="hu-HU" sz="2400" b="0" i="0" u="none" strike="noStrike" kern="1200" cap="none" spc="0" normalizeH="0" baseline="0" noProof="0" smtClean="0">
              <a:ln>
                <a:noFill/>
              </a:ln>
              <a:solidFill>
                <a:srgbClr val="AC4600"/>
              </a:solidFill>
              <a:effectLst/>
              <a:uLnTx/>
              <a:uFillTx/>
              <a:latin typeface="Arial"/>
              <a:ea typeface="+mn-ea"/>
              <a:cs typeface="+mn-cs"/>
            </a:endParaRPr>
          </a:p>
          <a:p>
            <a:pPr marL="741363" marR="0" lvl="1" indent="-284163"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n-US" altLang="hu-HU" sz="2400" b="0" i="0" u="none" strike="noStrike" kern="1200" cap="none" spc="0" normalizeH="0" baseline="0" noProof="0" smtClean="0">
                <a:ln>
                  <a:noFill/>
                </a:ln>
                <a:solidFill>
                  <a:srgbClr val="AC4600"/>
                </a:solidFill>
                <a:effectLst/>
                <a:uLnTx/>
                <a:uFillTx/>
                <a:latin typeface="Arial"/>
                <a:ea typeface="+mn-ea"/>
                <a:cs typeface="+mn-cs"/>
              </a:rPr>
              <a:t>Comparing these four numbers, we see that </a:t>
            </a:r>
            <a:br>
              <a:rPr kumimoji="0" lang="en-US" altLang="hu-HU" sz="2400" b="0" i="0" u="none" strike="noStrike" kern="1200" cap="none" spc="0" normalizeH="0" baseline="0" noProof="0" smtClean="0">
                <a:ln>
                  <a:noFill/>
                </a:ln>
                <a:solidFill>
                  <a:srgbClr val="AC4600"/>
                </a:solidFill>
                <a:effectLst/>
                <a:uLnTx/>
                <a:uFillTx/>
                <a:latin typeface="Arial"/>
                <a:ea typeface="+mn-ea"/>
                <a:cs typeface="+mn-cs"/>
              </a:rPr>
            </a:br>
            <a:r>
              <a:rPr kumimoji="0" lang="en-US" altLang="hu-HU" sz="2400" b="0" i="0" u="none" strike="noStrike" kern="1200" cap="none" spc="0" normalizeH="0" baseline="0" noProof="0" smtClean="0">
                <a:ln>
                  <a:noFill/>
                </a:ln>
                <a:solidFill>
                  <a:srgbClr val="AC4600"/>
                </a:solidFill>
                <a:effectLst/>
                <a:uLnTx/>
                <a:uFillTx/>
                <a:latin typeface="Arial"/>
                <a:ea typeface="+mn-ea"/>
                <a:cs typeface="+mn-cs"/>
              </a:rPr>
              <a:t>the absolute maximum value is </a:t>
            </a:r>
            <a:r>
              <a:rPr kumimoji="0" lang="en-US" altLang="hu-HU" sz="2400" b="0" i="1" u="none" strike="noStrike" kern="1200" cap="none" spc="0" normalizeH="0" baseline="0" noProof="0" smtClean="0">
                <a:ln>
                  <a:noFill/>
                </a:ln>
                <a:solidFill>
                  <a:srgbClr val="AC4600"/>
                </a:solidFill>
                <a:effectLst/>
                <a:uLnTx/>
                <a:uFillTx/>
                <a:latin typeface="Arial"/>
                <a:ea typeface="+mn-ea"/>
                <a:cs typeface="+mn-cs"/>
              </a:rPr>
              <a:t>f</a:t>
            </a:r>
            <a:r>
              <a:rPr kumimoji="0" lang="en-US" altLang="hu-HU" sz="2400" b="0" i="0" u="none" strike="noStrike" kern="1200" cap="none" spc="0" normalizeH="0" baseline="0" noProof="0" smtClean="0">
                <a:ln>
                  <a:noFill/>
                </a:ln>
                <a:solidFill>
                  <a:srgbClr val="AC4600"/>
                </a:solidFill>
                <a:effectLst/>
                <a:uLnTx/>
                <a:uFillTx/>
                <a:latin typeface="Arial"/>
                <a:ea typeface="+mn-ea"/>
                <a:cs typeface="+mn-cs"/>
              </a:rPr>
              <a:t>(4) = 17 and </a:t>
            </a:r>
            <a:br>
              <a:rPr kumimoji="0" lang="en-US" altLang="hu-HU" sz="2400" b="0" i="0" u="none" strike="noStrike" kern="1200" cap="none" spc="0" normalizeH="0" baseline="0" noProof="0" smtClean="0">
                <a:ln>
                  <a:noFill/>
                </a:ln>
                <a:solidFill>
                  <a:srgbClr val="AC4600"/>
                </a:solidFill>
                <a:effectLst/>
                <a:uLnTx/>
                <a:uFillTx/>
                <a:latin typeface="Arial"/>
                <a:ea typeface="+mn-ea"/>
                <a:cs typeface="+mn-cs"/>
              </a:rPr>
            </a:br>
            <a:r>
              <a:rPr kumimoji="0" lang="en-US" altLang="hu-HU" sz="2400" b="0" i="0" u="none" strike="noStrike" kern="1200" cap="none" spc="0" normalizeH="0" baseline="0" noProof="0" smtClean="0">
                <a:ln>
                  <a:noFill/>
                </a:ln>
                <a:solidFill>
                  <a:srgbClr val="AC4600"/>
                </a:solidFill>
                <a:effectLst/>
                <a:uLnTx/>
                <a:uFillTx/>
                <a:latin typeface="Arial"/>
                <a:ea typeface="+mn-ea"/>
                <a:cs typeface="+mn-cs"/>
              </a:rPr>
              <a:t>the absolute minimum value is </a:t>
            </a:r>
            <a:r>
              <a:rPr kumimoji="0" lang="en-US" altLang="hu-HU" sz="2400" b="0" i="1" u="none" strike="noStrike" kern="1200" cap="none" spc="0" normalizeH="0" baseline="0" noProof="0" smtClean="0">
                <a:ln>
                  <a:noFill/>
                </a:ln>
                <a:solidFill>
                  <a:srgbClr val="AC4600"/>
                </a:solidFill>
                <a:effectLst/>
                <a:uLnTx/>
                <a:uFillTx/>
                <a:latin typeface="Arial"/>
                <a:ea typeface="+mn-ea"/>
                <a:cs typeface="+mn-cs"/>
              </a:rPr>
              <a:t>f</a:t>
            </a:r>
            <a:r>
              <a:rPr kumimoji="0" lang="en-US" altLang="hu-HU" sz="2400" b="0" i="0" u="none" strike="noStrike" kern="1200" cap="none" spc="0" normalizeH="0" baseline="0" noProof="0" smtClean="0">
                <a:ln>
                  <a:noFill/>
                </a:ln>
                <a:solidFill>
                  <a:srgbClr val="AC4600"/>
                </a:solidFill>
                <a:effectLst/>
                <a:uLnTx/>
                <a:uFillTx/>
                <a:latin typeface="Arial"/>
                <a:ea typeface="+mn-ea"/>
                <a:cs typeface="+mn-cs"/>
              </a:rPr>
              <a:t>(2) = -3.</a:t>
            </a:r>
            <a:endParaRPr kumimoji="0" lang="en-US" altLang="hu-HU" sz="2800" b="0" i="0" u="none" strike="noStrike" kern="1200" cap="none" spc="0" normalizeH="0" baseline="0" noProof="0" smtClean="0">
              <a:ln>
                <a:noFill/>
              </a:ln>
              <a:solidFill>
                <a:srgbClr val="AC46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121519187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609600" y="371475"/>
            <a:ext cx="5791200"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E45C00"/>
                </a:solidFill>
                <a:latin typeface="+mj-lt"/>
                <a:ea typeface="+mj-ea"/>
                <a:cs typeface="+mj-cs"/>
              </a:defRPr>
            </a:lvl1pPr>
            <a:lvl2pPr algn="l" rtl="0" eaLnBrk="0" fontAlgn="base" hangingPunct="0">
              <a:spcBef>
                <a:spcPct val="0"/>
              </a:spcBef>
              <a:spcAft>
                <a:spcPct val="0"/>
              </a:spcAft>
              <a:defRPr sz="2400" b="1">
                <a:solidFill>
                  <a:srgbClr val="E45C00"/>
                </a:solidFill>
                <a:latin typeface="Arial" panose="020B0604020202020204" pitchFamily="34" charset="0"/>
              </a:defRPr>
            </a:lvl2pPr>
            <a:lvl3pPr algn="l" rtl="0" eaLnBrk="0" fontAlgn="base" hangingPunct="0">
              <a:spcBef>
                <a:spcPct val="0"/>
              </a:spcBef>
              <a:spcAft>
                <a:spcPct val="0"/>
              </a:spcAft>
              <a:defRPr sz="2400" b="1">
                <a:solidFill>
                  <a:srgbClr val="E45C00"/>
                </a:solidFill>
                <a:latin typeface="Arial" panose="020B0604020202020204" pitchFamily="34" charset="0"/>
              </a:defRPr>
            </a:lvl3pPr>
            <a:lvl4pPr algn="l" rtl="0" eaLnBrk="0" fontAlgn="base" hangingPunct="0">
              <a:spcBef>
                <a:spcPct val="0"/>
              </a:spcBef>
              <a:spcAft>
                <a:spcPct val="0"/>
              </a:spcAft>
              <a:defRPr sz="2400" b="1">
                <a:solidFill>
                  <a:srgbClr val="E45C00"/>
                </a:solidFill>
                <a:latin typeface="Arial" panose="020B0604020202020204" pitchFamily="34" charset="0"/>
              </a:defRPr>
            </a:lvl4pPr>
            <a:lvl5pPr algn="l" rtl="0" eaLnBrk="0" fontAlgn="base" hangingPunct="0">
              <a:spcBef>
                <a:spcPct val="0"/>
              </a:spcBef>
              <a:spcAft>
                <a:spcPct val="0"/>
              </a:spcAft>
              <a:defRPr sz="2400" b="1">
                <a:solidFill>
                  <a:srgbClr val="E45C00"/>
                </a:solidFill>
                <a:latin typeface="Arial" panose="020B0604020202020204" pitchFamily="34" charset="0"/>
              </a:defRPr>
            </a:lvl5pPr>
            <a:lvl6pPr marL="457200" algn="l" rtl="0" fontAlgn="base">
              <a:spcBef>
                <a:spcPct val="0"/>
              </a:spcBef>
              <a:spcAft>
                <a:spcPct val="0"/>
              </a:spcAft>
              <a:defRPr sz="2400" b="1">
                <a:solidFill>
                  <a:srgbClr val="E45C00"/>
                </a:solidFill>
                <a:latin typeface="Arial" panose="020B0604020202020204" pitchFamily="34" charset="0"/>
              </a:defRPr>
            </a:lvl6pPr>
            <a:lvl7pPr marL="914400" algn="l" rtl="0" fontAlgn="base">
              <a:spcBef>
                <a:spcPct val="0"/>
              </a:spcBef>
              <a:spcAft>
                <a:spcPct val="0"/>
              </a:spcAft>
              <a:defRPr sz="2400" b="1">
                <a:solidFill>
                  <a:srgbClr val="E45C00"/>
                </a:solidFill>
                <a:latin typeface="Arial" panose="020B0604020202020204" pitchFamily="34" charset="0"/>
              </a:defRPr>
            </a:lvl7pPr>
            <a:lvl8pPr marL="1371600" algn="l" rtl="0" fontAlgn="base">
              <a:spcBef>
                <a:spcPct val="0"/>
              </a:spcBef>
              <a:spcAft>
                <a:spcPct val="0"/>
              </a:spcAft>
              <a:defRPr sz="2400" b="1">
                <a:solidFill>
                  <a:srgbClr val="E45C00"/>
                </a:solidFill>
                <a:latin typeface="Arial" panose="020B0604020202020204" pitchFamily="34" charset="0"/>
              </a:defRPr>
            </a:lvl8pPr>
            <a:lvl9pPr marL="1828800" algn="l" rtl="0" fontAlgn="base">
              <a:spcBef>
                <a:spcPct val="0"/>
              </a:spcBef>
              <a:spcAft>
                <a:spcPct val="0"/>
              </a:spcAft>
              <a:defRPr sz="2400" b="1">
                <a:solidFill>
                  <a:srgbClr val="E45C00"/>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hu-HU" sz="2400" b="1" i="0" u="none" strike="noStrike" kern="1200" cap="none" spc="0" normalizeH="0" baseline="0" noProof="0" smtClean="0">
                <a:ln>
                  <a:noFill/>
                </a:ln>
                <a:solidFill>
                  <a:srgbClr val="E45C00"/>
                </a:solidFill>
                <a:effectLst/>
                <a:uLnTx/>
                <a:uFillTx/>
                <a:latin typeface="Arial"/>
                <a:ea typeface="+mj-ea"/>
                <a:cs typeface="+mj-cs"/>
              </a:rPr>
              <a:t>CLOSED INTERVAL METHOD</a:t>
            </a:r>
          </a:p>
        </p:txBody>
      </p:sp>
      <p:sp>
        <p:nvSpPr>
          <p:cNvPr id="3" name="Rectangle 3"/>
          <p:cNvSpPr txBox="1">
            <a:spLocks noChangeArrowheads="1"/>
          </p:cNvSpPr>
          <p:nvPr/>
        </p:nvSpPr>
        <p:spPr bwMode="auto">
          <a:xfrm>
            <a:off x="323850" y="1060450"/>
            <a:ext cx="11272838" cy="2211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indent="3175" algn="l" rtl="0" eaLnBrk="0" fontAlgn="base" hangingPunct="0">
              <a:lnSpc>
                <a:spcPct val="130000"/>
              </a:lnSpc>
              <a:spcBef>
                <a:spcPct val="20000"/>
              </a:spcBef>
              <a:spcAft>
                <a:spcPct val="0"/>
              </a:spcAft>
              <a:defRPr sz="3200" kern="1200">
                <a:solidFill>
                  <a:srgbClr val="800000"/>
                </a:solidFill>
                <a:latin typeface="+mn-lt"/>
                <a:ea typeface="+mn-ea"/>
                <a:cs typeface="+mn-cs"/>
              </a:defRPr>
            </a:lvl1pPr>
            <a:lvl2pPr marL="741363" indent="-284163" algn="l" rtl="0" eaLnBrk="0" fontAlgn="base" hangingPunct="0">
              <a:spcBef>
                <a:spcPct val="20000"/>
              </a:spcBef>
              <a:spcAft>
                <a:spcPct val="0"/>
              </a:spcAft>
              <a:buFont typeface="Wingdings" panose="05000000000000000000" pitchFamily="2" charset="2"/>
              <a:buChar char="§"/>
              <a:defRPr sz="2800" kern="1200">
                <a:solidFill>
                  <a:srgbClr val="AC4600"/>
                </a:solidFill>
                <a:latin typeface="+mn-lt"/>
                <a:ea typeface="+mn-ea"/>
                <a:cs typeface="+mn-cs"/>
              </a:defRPr>
            </a:lvl2pPr>
            <a:lvl3pPr marL="1431925" indent="-228600" algn="l" rtl="0" eaLnBrk="0" fontAlgn="base" hangingPunct="0">
              <a:spcBef>
                <a:spcPct val="20000"/>
              </a:spcBef>
              <a:spcAft>
                <a:spcPct val="0"/>
              </a:spcAft>
              <a:defRPr sz="2800" kern="1200">
                <a:solidFill>
                  <a:srgbClr val="AC4600"/>
                </a:solidFill>
                <a:latin typeface="+mn-lt"/>
                <a:ea typeface="+mn-ea"/>
                <a:cs typeface="+mn-cs"/>
              </a:defRPr>
            </a:lvl3pPr>
            <a:lvl4pPr marL="1774825"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117725"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3175" algn="l" defTabSz="914400" rtl="0" eaLnBrk="1" fontAlgn="base" latinLnBrk="0" hangingPunct="1">
              <a:lnSpc>
                <a:spcPct val="130000"/>
              </a:lnSpc>
              <a:spcBef>
                <a:spcPct val="20000"/>
              </a:spcBef>
              <a:spcAft>
                <a:spcPct val="0"/>
              </a:spcAft>
              <a:buClrTx/>
              <a:buSzTx/>
              <a:buFontTx/>
              <a:buNone/>
              <a:tabLst/>
              <a:defRPr/>
            </a:pPr>
            <a:r>
              <a:rPr kumimoji="0" lang="en-US" altLang="hu-HU" sz="3400" b="0" i="0" u="none" strike="noStrike" kern="1200" cap="none" spc="0" normalizeH="0" baseline="0" noProof="0" dirty="0" smtClean="0">
                <a:ln>
                  <a:noFill/>
                </a:ln>
                <a:solidFill>
                  <a:srgbClr val="800000"/>
                </a:solidFill>
                <a:effectLst/>
                <a:uLnTx/>
                <a:uFillTx/>
                <a:latin typeface="Arial"/>
                <a:ea typeface="+mn-ea"/>
                <a:cs typeface="+mn-cs"/>
              </a:rPr>
              <a:t>Note that the absolute maximum occurs </a:t>
            </a:r>
            <a:br>
              <a:rPr kumimoji="0" lang="en-US" altLang="hu-HU" sz="3400" b="0" i="0" u="none" strike="noStrike" kern="1200" cap="none" spc="0" normalizeH="0" baseline="0" noProof="0" dirty="0" smtClean="0">
                <a:ln>
                  <a:noFill/>
                </a:ln>
                <a:solidFill>
                  <a:srgbClr val="800000"/>
                </a:solidFill>
                <a:effectLst/>
                <a:uLnTx/>
                <a:uFillTx/>
                <a:latin typeface="Arial"/>
                <a:ea typeface="+mn-ea"/>
                <a:cs typeface="+mn-cs"/>
              </a:rPr>
            </a:br>
            <a:r>
              <a:rPr kumimoji="0" lang="en-US" altLang="hu-HU" sz="3400" b="0" i="0" u="none" strike="noStrike" kern="1200" cap="none" spc="0" normalizeH="0" baseline="0" noProof="0" dirty="0" smtClean="0">
                <a:ln>
                  <a:noFill/>
                </a:ln>
                <a:solidFill>
                  <a:srgbClr val="800000"/>
                </a:solidFill>
                <a:effectLst/>
                <a:uLnTx/>
                <a:uFillTx/>
                <a:latin typeface="Arial"/>
                <a:ea typeface="+mn-ea"/>
                <a:cs typeface="+mn-cs"/>
              </a:rPr>
              <a:t>at an endpoint, whereas the absolute minimum occurs at a critical number.</a:t>
            </a:r>
          </a:p>
        </p:txBody>
      </p:sp>
      <p:sp>
        <p:nvSpPr>
          <p:cNvPr id="5" name="Rectangle 2"/>
          <p:cNvSpPr txBox="1">
            <a:spLocks noChangeArrowheads="1"/>
          </p:cNvSpPr>
          <p:nvPr/>
        </p:nvSpPr>
        <p:spPr bwMode="auto">
          <a:xfrm>
            <a:off x="609600" y="371475"/>
            <a:ext cx="5791200"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E45C00"/>
                </a:solidFill>
                <a:latin typeface="+mj-lt"/>
                <a:ea typeface="+mj-ea"/>
                <a:cs typeface="+mj-cs"/>
              </a:defRPr>
            </a:lvl1pPr>
            <a:lvl2pPr algn="l" rtl="0" eaLnBrk="0" fontAlgn="base" hangingPunct="0">
              <a:spcBef>
                <a:spcPct val="0"/>
              </a:spcBef>
              <a:spcAft>
                <a:spcPct val="0"/>
              </a:spcAft>
              <a:defRPr sz="2400" b="1">
                <a:solidFill>
                  <a:srgbClr val="E45C00"/>
                </a:solidFill>
                <a:latin typeface="Arial" panose="020B0604020202020204" pitchFamily="34" charset="0"/>
              </a:defRPr>
            </a:lvl2pPr>
            <a:lvl3pPr algn="l" rtl="0" eaLnBrk="0" fontAlgn="base" hangingPunct="0">
              <a:spcBef>
                <a:spcPct val="0"/>
              </a:spcBef>
              <a:spcAft>
                <a:spcPct val="0"/>
              </a:spcAft>
              <a:defRPr sz="2400" b="1">
                <a:solidFill>
                  <a:srgbClr val="E45C00"/>
                </a:solidFill>
                <a:latin typeface="Arial" panose="020B0604020202020204" pitchFamily="34" charset="0"/>
              </a:defRPr>
            </a:lvl3pPr>
            <a:lvl4pPr algn="l" rtl="0" eaLnBrk="0" fontAlgn="base" hangingPunct="0">
              <a:spcBef>
                <a:spcPct val="0"/>
              </a:spcBef>
              <a:spcAft>
                <a:spcPct val="0"/>
              </a:spcAft>
              <a:defRPr sz="2400" b="1">
                <a:solidFill>
                  <a:srgbClr val="E45C00"/>
                </a:solidFill>
                <a:latin typeface="Arial" panose="020B0604020202020204" pitchFamily="34" charset="0"/>
              </a:defRPr>
            </a:lvl4pPr>
            <a:lvl5pPr algn="l" rtl="0" eaLnBrk="0" fontAlgn="base" hangingPunct="0">
              <a:spcBef>
                <a:spcPct val="0"/>
              </a:spcBef>
              <a:spcAft>
                <a:spcPct val="0"/>
              </a:spcAft>
              <a:defRPr sz="2400" b="1">
                <a:solidFill>
                  <a:srgbClr val="E45C00"/>
                </a:solidFill>
                <a:latin typeface="Arial" panose="020B0604020202020204" pitchFamily="34" charset="0"/>
              </a:defRPr>
            </a:lvl5pPr>
            <a:lvl6pPr marL="457200" algn="l" rtl="0" fontAlgn="base">
              <a:spcBef>
                <a:spcPct val="0"/>
              </a:spcBef>
              <a:spcAft>
                <a:spcPct val="0"/>
              </a:spcAft>
              <a:defRPr sz="2400" b="1">
                <a:solidFill>
                  <a:srgbClr val="E45C00"/>
                </a:solidFill>
                <a:latin typeface="Arial" panose="020B0604020202020204" pitchFamily="34" charset="0"/>
              </a:defRPr>
            </a:lvl6pPr>
            <a:lvl7pPr marL="914400" algn="l" rtl="0" fontAlgn="base">
              <a:spcBef>
                <a:spcPct val="0"/>
              </a:spcBef>
              <a:spcAft>
                <a:spcPct val="0"/>
              </a:spcAft>
              <a:defRPr sz="2400" b="1">
                <a:solidFill>
                  <a:srgbClr val="E45C00"/>
                </a:solidFill>
                <a:latin typeface="Arial" panose="020B0604020202020204" pitchFamily="34" charset="0"/>
              </a:defRPr>
            </a:lvl7pPr>
            <a:lvl8pPr marL="1371600" algn="l" rtl="0" fontAlgn="base">
              <a:spcBef>
                <a:spcPct val="0"/>
              </a:spcBef>
              <a:spcAft>
                <a:spcPct val="0"/>
              </a:spcAft>
              <a:defRPr sz="2400" b="1">
                <a:solidFill>
                  <a:srgbClr val="E45C00"/>
                </a:solidFill>
                <a:latin typeface="Arial" panose="020B0604020202020204" pitchFamily="34" charset="0"/>
              </a:defRPr>
            </a:lvl8pPr>
            <a:lvl9pPr marL="1828800" algn="l" rtl="0" fontAlgn="base">
              <a:spcBef>
                <a:spcPct val="0"/>
              </a:spcBef>
              <a:spcAft>
                <a:spcPct val="0"/>
              </a:spcAft>
              <a:defRPr sz="2400" b="1">
                <a:solidFill>
                  <a:srgbClr val="E45C00"/>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hu-HU" sz="2400" b="1" i="0" u="none" strike="noStrike" kern="1200" cap="none" spc="0" normalizeH="0" baseline="0" noProof="0" smtClean="0">
                <a:ln>
                  <a:noFill/>
                </a:ln>
                <a:solidFill>
                  <a:srgbClr val="E45C00"/>
                </a:solidFill>
                <a:effectLst/>
                <a:uLnTx/>
                <a:uFillTx/>
                <a:latin typeface="Arial"/>
                <a:ea typeface="+mj-ea"/>
                <a:cs typeface="+mj-cs"/>
              </a:rPr>
              <a:t>CLOSED INTERVAL METHOD</a:t>
            </a:r>
          </a:p>
        </p:txBody>
      </p:sp>
      <p:sp>
        <p:nvSpPr>
          <p:cNvPr id="8" name="Rectangle 2"/>
          <p:cNvSpPr txBox="1">
            <a:spLocks noChangeArrowheads="1"/>
          </p:cNvSpPr>
          <p:nvPr/>
        </p:nvSpPr>
        <p:spPr bwMode="auto">
          <a:xfrm>
            <a:off x="609600" y="371475"/>
            <a:ext cx="5791200"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E45C00"/>
                </a:solidFill>
                <a:latin typeface="+mj-lt"/>
                <a:ea typeface="+mj-ea"/>
                <a:cs typeface="+mj-cs"/>
              </a:defRPr>
            </a:lvl1pPr>
            <a:lvl2pPr algn="l" rtl="0" eaLnBrk="0" fontAlgn="base" hangingPunct="0">
              <a:spcBef>
                <a:spcPct val="0"/>
              </a:spcBef>
              <a:spcAft>
                <a:spcPct val="0"/>
              </a:spcAft>
              <a:defRPr sz="2400" b="1">
                <a:solidFill>
                  <a:srgbClr val="E45C00"/>
                </a:solidFill>
                <a:latin typeface="Arial" panose="020B0604020202020204" pitchFamily="34" charset="0"/>
              </a:defRPr>
            </a:lvl2pPr>
            <a:lvl3pPr algn="l" rtl="0" eaLnBrk="0" fontAlgn="base" hangingPunct="0">
              <a:spcBef>
                <a:spcPct val="0"/>
              </a:spcBef>
              <a:spcAft>
                <a:spcPct val="0"/>
              </a:spcAft>
              <a:defRPr sz="2400" b="1">
                <a:solidFill>
                  <a:srgbClr val="E45C00"/>
                </a:solidFill>
                <a:latin typeface="Arial" panose="020B0604020202020204" pitchFamily="34" charset="0"/>
              </a:defRPr>
            </a:lvl3pPr>
            <a:lvl4pPr algn="l" rtl="0" eaLnBrk="0" fontAlgn="base" hangingPunct="0">
              <a:spcBef>
                <a:spcPct val="0"/>
              </a:spcBef>
              <a:spcAft>
                <a:spcPct val="0"/>
              </a:spcAft>
              <a:defRPr sz="2400" b="1">
                <a:solidFill>
                  <a:srgbClr val="E45C00"/>
                </a:solidFill>
                <a:latin typeface="Arial" panose="020B0604020202020204" pitchFamily="34" charset="0"/>
              </a:defRPr>
            </a:lvl4pPr>
            <a:lvl5pPr algn="l" rtl="0" eaLnBrk="0" fontAlgn="base" hangingPunct="0">
              <a:spcBef>
                <a:spcPct val="0"/>
              </a:spcBef>
              <a:spcAft>
                <a:spcPct val="0"/>
              </a:spcAft>
              <a:defRPr sz="2400" b="1">
                <a:solidFill>
                  <a:srgbClr val="E45C00"/>
                </a:solidFill>
                <a:latin typeface="Arial" panose="020B0604020202020204" pitchFamily="34" charset="0"/>
              </a:defRPr>
            </a:lvl5pPr>
            <a:lvl6pPr marL="457200" algn="l" rtl="0" fontAlgn="base">
              <a:spcBef>
                <a:spcPct val="0"/>
              </a:spcBef>
              <a:spcAft>
                <a:spcPct val="0"/>
              </a:spcAft>
              <a:defRPr sz="2400" b="1">
                <a:solidFill>
                  <a:srgbClr val="E45C00"/>
                </a:solidFill>
                <a:latin typeface="Arial" panose="020B0604020202020204" pitchFamily="34" charset="0"/>
              </a:defRPr>
            </a:lvl6pPr>
            <a:lvl7pPr marL="914400" algn="l" rtl="0" fontAlgn="base">
              <a:spcBef>
                <a:spcPct val="0"/>
              </a:spcBef>
              <a:spcAft>
                <a:spcPct val="0"/>
              </a:spcAft>
              <a:defRPr sz="2400" b="1">
                <a:solidFill>
                  <a:srgbClr val="E45C00"/>
                </a:solidFill>
                <a:latin typeface="Arial" panose="020B0604020202020204" pitchFamily="34" charset="0"/>
              </a:defRPr>
            </a:lvl7pPr>
            <a:lvl8pPr marL="1371600" algn="l" rtl="0" fontAlgn="base">
              <a:spcBef>
                <a:spcPct val="0"/>
              </a:spcBef>
              <a:spcAft>
                <a:spcPct val="0"/>
              </a:spcAft>
              <a:defRPr sz="2400" b="1">
                <a:solidFill>
                  <a:srgbClr val="E45C00"/>
                </a:solidFill>
                <a:latin typeface="Arial" panose="020B0604020202020204" pitchFamily="34" charset="0"/>
              </a:defRPr>
            </a:lvl8pPr>
            <a:lvl9pPr marL="1828800" algn="l" rtl="0" fontAlgn="base">
              <a:spcBef>
                <a:spcPct val="0"/>
              </a:spcBef>
              <a:spcAft>
                <a:spcPct val="0"/>
              </a:spcAft>
              <a:defRPr sz="2400" b="1">
                <a:solidFill>
                  <a:srgbClr val="E45C00"/>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hu-HU" sz="2400" b="1" i="0" u="none" strike="noStrike" kern="1200" cap="none" spc="0" normalizeH="0" baseline="0" noProof="0" smtClean="0">
                <a:ln>
                  <a:noFill/>
                </a:ln>
                <a:solidFill>
                  <a:srgbClr val="E45C00"/>
                </a:solidFill>
                <a:effectLst/>
                <a:uLnTx/>
                <a:uFillTx/>
                <a:latin typeface="Arial"/>
                <a:ea typeface="+mj-ea"/>
                <a:cs typeface="+mj-cs"/>
              </a:rPr>
              <a:t>CLOSED INTERVAL METHOD</a:t>
            </a:r>
          </a:p>
        </p:txBody>
      </p:sp>
      <p:sp>
        <p:nvSpPr>
          <p:cNvPr id="9" name="Rectangle 3"/>
          <p:cNvSpPr txBox="1">
            <a:spLocks noChangeArrowheads="1"/>
          </p:cNvSpPr>
          <p:nvPr/>
        </p:nvSpPr>
        <p:spPr bwMode="auto">
          <a:xfrm>
            <a:off x="609600" y="4104082"/>
            <a:ext cx="6089650" cy="885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indent="3175" algn="l" rtl="0" eaLnBrk="0" fontAlgn="base" hangingPunct="0">
              <a:lnSpc>
                <a:spcPct val="130000"/>
              </a:lnSpc>
              <a:spcBef>
                <a:spcPct val="20000"/>
              </a:spcBef>
              <a:spcAft>
                <a:spcPct val="0"/>
              </a:spcAft>
              <a:defRPr sz="3200" kern="1200">
                <a:solidFill>
                  <a:srgbClr val="800000"/>
                </a:solidFill>
                <a:latin typeface="+mn-lt"/>
                <a:ea typeface="+mn-ea"/>
                <a:cs typeface="+mn-cs"/>
              </a:defRPr>
            </a:lvl1pPr>
            <a:lvl2pPr marL="741363" indent="-284163" algn="l" rtl="0" eaLnBrk="0" fontAlgn="base" hangingPunct="0">
              <a:spcBef>
                <a:spcPct val="20000"/>
              </a:spcBef>
              <a:spcAft>
                <a:spcPct val="0"/>
              </a:spcAft>
              <a:buFont typeface="Wingdings" panose="05000000000000000000" pitchFamily="2" charset="2"/>
              <a:buChar char="§"/>
              <a:defRPr sz="2800" kern="1200">
                <a:solidFill>
                  <a:srgbClr val="AC4600"/>
                </a:solidFill>
                <a:latin typeface="+mn-lt"/>
                <a:ea typeface="+mn-ea"/>
                <a:cs typeface="+mn-cs"/>
              </a:defRPr>
            </a:lvl2pPr>
            <a:lvl3pPr marL="1431925" indent="-228600" algn="l" rtl="0" eaLnBrk="0" fontAlgn="base" hangingPunct="0">
              <a:spcBef>
                <a:spcPct val="20000"/>
              </a:spcBef>
              <a:spcAft>
                <a:spcPct val="0"/>
              </a:spcAft>
              <a:defRPr sz="2800" kern="1200">
                <a:solidFill>
                  <a:srgbClr val="AC4600"/>
                </a:solidFill>
                <a:latin typeface="+mn-lt"/>
                <a:ea typeface="+mn-ea"/>
                <a:cs typeface="+mn-cs"/>
              </a:defRPr>
            </a:lvl3pPr>
            <a:lvl4pPr marL="1774825"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117725"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3175" algn="l" defTabSz="914400" rtl="0" eaLnBrk="1" fontAlgn="base" latinLnBrk="0" hangingPunct="1">
              <a:lnSpc>
                <a:spcPct val="130000"/>
              </a:lnSpc>
              <a:spcBef>
                <a:spcPct val="20000"/>
              </a:spcBef>
              <a:spcAft>
                <a:spcPct val="0"/>
              </a:spcAft>
              <a:buClrTx/>
              <a:buSzTx/>
              <a:buFontTx/>
              <a:buNone/>
              <a:tabLst/>
              <a:defRPr/>
            </a:pPr>
            <a:r>
              <a:rPr kumimoji="0" lang="en-US" altLang="hu-HU" b="0" i="0" u="none" strike="noStrike" kern="1200" cap="none" spc="0" normalizeH="0" baseline="0" noProof="0" dirty="0" smtClean="0">
                <a:ln>
                  <a:noFill/>
                </a:ln>
                <a:solidFill>
                  <a:srgbClr val="800000"/>
                </a:solidFill>
                <a:effectLst/>
                <a:uLnTx/>
                <a:uFillTx/>
                <a:latin typeface="Arial"/>
                <a:ea typeface="+mn-ea"/>
                <a:cs typeface="+mn-cs"/>
              </a:rPr>
              <a:t>The graph of </a:t>
            </a:r>
            <a:r>
              <a:rPr kumimoji="0" lang="en-US" altLang="hu-HU" b="0" i="1" u="none" strike="noStrike" kern="1200" cap="none" spc="0" normalizeH="0" baseline="0" noProof="0" dirty="0" smtClean="0">
                <a:ln>
                  <a:noFill/>
                </a:ln>
                <a:solidFill>
                  <a:srgbClr val="800000"/>
                </a:solidFill>
                <a:effectLst/>
                <a:uLnTx/>
                <a:uFillTx/>
                <a:latin typeface="Arial"/>
                <a:ea typeface="+mn-ea"/>
                <a:cs typeface="+mn-cs"/>
              </a:rPr>
              <a:t>f</a:t>
            </a:r>
            <a:r>
              <a:rPr kumimoji="0" lang="en-US" altLang="hu-HU" b="0" i="0" u="none" strike="noStrike" kern="1200" cap="none" spc="0" normalizeH="0" baseline="0" noProof="0" dirty="0" smtClean="0">
                <a:ln>
                  <a:noFill/>
                </a:ln>
                <a:solidFill>
                  <a:srgbClr val="800000"/>
                </a:solidFill>
                <a:effectLst/>
                <a:uLnTx/>
                <a:uFillTx/>
                <a:latin typeface="Arial"/>
                <a:ea typeface="+mn-ea"/>
                <a:cs typeface="+mn-cs"/>
              </a:rPr>
              <a:t> is sketched here.</a:t>
            </a:r>
          </a:p>
        </p:txBody>
      </p:sp>
      <p:sp>
        <p:nvSpPr>
          <p:cNvPr id="10" name="Rectangle 5"/>
          <p:cNvSpPr>
            <a:spLocks noChangeArrowheads="1"/>
          </p:cNvSpPr>
          <p:nvPr/>
        </p:nvSpPr>
        <p:spPr bwMode="auto">
          <a:xfrm>
            <a:off x="6627812" y="2395537"/>
            <a:ext cx="4567238" cy="4352925"/>
          </a:xfrm>
          <a:prstGeom prst="rect">
            <a:avLst/>
          </a:prstGeom>
          <a:noFill/>
          <a:ln w="9525">
            <a:solidFill>
              <a:srgbClr val="E45C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altLang="hu-HU" sz="1800" b="0" i="0" u="none" strike="noStrike" kern="0" cap="none" spc="0" normalizeH="0" baseline="0" noProof="0" smtClean="0">
              <a:ln>
                <a:noFill/>
              </a:ln>
              <a:solidFill>
                <a:srgbClr val="000000"/>
              </a:solidFill>
              <a:effectLst/>
              <a:uLnTx/>
              <a:uFillTx/>
              <a:latin typeface="Arial" panose="020B0604020202020204" pitchFamily="34" charset="0"/>
            </a:endParaRPr>
          </a:p>
        </p:txBody>
      </p:sp>
      <p:pic>
        <p:nvPicPr>
          <p:cNvPr id="12" name="Picture 8" descr="0401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7663" y="2505868"/>
            <a:ext cx="4213225" cy="420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219253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609600" y="228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anose="02020603050405020304" pitchFamily="18" charset="0"/>
              </a:defRPr>
            </a:lvl2pPr>
            <a:lvl3pPr algn="ctr" rtl="0" fontAlgn="base">
              <a:spcBef>
                <a:spcPct val="0"/>
              </a:spcBef>
              <a:spcAft>
                <a:spcPct val="0"/>
              </a:spcAft>
              <a:defRPr sz="4400">
                <a:solidFill>
                  <a:schemeClr val="tx2"/>
                </a:solidFill>
                <a:latin typeface="Times New Roman" panose="02020603050405020304" pitchFamily="18" charset="0"/>
              </a:defRPr>
            </a:lvl3pPr>
            <a:lvl4pPr algn="ctr" rtl="0" fontAlgn="base">
              <a:spcBef>
                <a:spcPct val="0"/>
              </a:spcBef>
              <a:spcAft>
                <a:spcPct val="0"/>
              </a:spcAft>
              <a:defRPr sz="4400">
                <a:solidFill>
                  <a:schemeClr val="tx2"/>
                </a:solidFill>
                <a:latin typeface="Times New Roman" panose="02020603050405020304" pitchFamily="18" charset="0"/>
              </a:defRPr>
            </a:lvl4pPr>
            <a:lvl5pPr algn="ctr" rtl="0" fontAlgn="base">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hu-HU" sz="4400" b="0" i="0" u="none" strike="noStrike" kern="1200" cap="none" spc="0" normalizeH="0" baseline="0" noProof="0" smtClean="0">
                <a:ln>
                  <a:noFill/>
                </a:ln>
                <a:solidFill>
                  <a:srgbClr val="000000"/>
                </a:solidFill>
                <a:effectLst/>
                <a:uLnTx/>
                <a:uFillTx/>
                <a:latin typeface="Times New Roman"/>
                <a:ea typeface="+mj-ea"/>
                <a:cs typeface="+mj-cs"/>
              </a:rPr>
              <a:t>Higher Derivatives</a:t>
            </a:r>
          </a:p>
        </p:txBody>
      </p:sp>
      <p:sp>
        <p:nvSpPr>
          <p:cNvPr id="4" name="Text Box 4"/>
          <p:cNvSpPr txBox="1">
            <a:spLocks noChangeArrowheads="1"/>
          </p:cNvSpPr>
          <p:nvPr/>
        </p:nvSpPr>
        <p:spPr bwMode="auto">
          <a:xfrm>
            <a:off x="914399" y="1219200"/>
            <a:ext cx="1063413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altLang="hu-HU" sz="2400" dirty="0" smtClean="0">
                <a:solidFill>
                  <a:srgbClr val="000000"/>
                </a:solidFill>
                <a:latin typeface="Times New Roman" panose="02020603050405020304" pitchFamily="18" charset="0"/>
              </a:rPr>
              <a:t>The second derivative of a function </a:t>
            </a:r>
            <a:r>
              <a:rPr lang="en-US" altLang="hu-HU" sz="2400" i="1" dirty="0" smtClean="0">
                <a:solidFill>
                  <a:srgbClr val="000000"/>
                </a:solidFill>
                <a:latin typeface="Times New Roman" panose="02020603050405020304" pitchFamily="18" charset="0"/>
              </a:rPr>
              <a:t>f</a:t>
            </a:r>
            <a:r>
              <a:rPr lang="en-US" altLang="hu-HU" sz="2400" dirty="0" smtClean="0">
                <a:solidFill>
                  <a:srgbClr val="000000"/>
                </a:solidFill>
                <a:latin typeface="Times New Roman" panose="02020603050405020304" pitchFamily="18" charset="0"/>
              </a:rPr>
              <a:t> is the derivative of the derivative of </a:t>
            </a:r>
            <a:r>
              <a:rPr lang="en-US" altLang="hu-HU" sz="2400" i="1" dirty="0" smtClean="0">
                <a:solidFill>
                  <a:srgbClr val="000000"/>
                </a:solidFill>
                <a:latin typeface="Times New Roman" panose="02020603050405020304" pitchFamily="18" charset="0"/>
              </a:rPr>
              <a:t>f</a:t>
            </a:r>
            <a:r>
              <a:rPr lang="en-US" altLang="hu-HU" sz="2400" dirty="0" smtClean="0">
                <a:solidFill>
                  <a:srgbClr val="000000"/>
                </a:solidFill>
                <a:latin typeface="Times New Roman" panose="02020603050405020304" pitchFamily="18" charset="0"/>
              </a:rPr>
              <a:t> at a point </a:t>
            </a:r>
            <a:r>
              <a:rPr lang="en-US" altLang="hu-HU" sz="2400" i="1" dirty="0" smtClean="0">
                <a:solidFill>
                  <a:srgbClr val="000000"/>
                </a:solidFill>
                <a:latin typeface="Times New Roman" panose="02020603050405020304" pitchFamily="18" charset="0"/>
              </a:rPr>
              <a:t>x</a:t>
            </a:r>
            <a:r>
              <a:rPr lang="en-US" altLang="hu-HU" sz="2400" dirty="0" smtClean="0">
                <a:solidFill>
                  <a:srgbClr val="000000"/>
                </a:solidFill>
                <a:latin typeface="Times New Roman" panose="02020603050405020304" pitchFamily="18" charset="0"/>
              </a:rPr>
              <a:t> in the domain of the first derivative.</a:t>
            </a:r>
          </a:p>
        </p:txBody>
      </p:sp>
      <p:sp>
        <p:nvSpPr>
          <p:cNvPr id="5" name="Line 5"/>
          <p:cNvSpPr>
            <a:spLocks noChangeShapeType="1"/>
          </p:cNvSpPr>
          <p:nvPr/>
        </p:nvSpPr>
        <p:spPr bwMode="auto">
          <a:xfrm>
            <a:off x="3505200" y="2667000"/>
            <a:ext cx="0" cy="36576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6" name="Line 6"/>
          <p:cNvSpPr>
            <a:spLocks noChangeShapeType="1"/>
          </p:cNvSpPr>
          <p:nvPr/>
        </p:nvSpPr>
        <p:spPr bwMode="auto">
          <a:xfrm>
            <a:off x="1752600" y="3048000"/>
            <a:ext cx="441960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7" name="Text Box 7"/>
          <p:cNvSpPr txBox="1">
            <a:spLocks noChangeArrowheads="1"/>
          </p:cNvSpPr>
          <p:nvPr/>
        </p:nvSpPr>
        <p:spPr bwMode="auto">
          <a:xfrm>
            <a:off x="1752600" y="2590800"/>
            <a:ext cx="175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hu-HU" sz="2400" smtClean="0">
                <a:solidFill>
                  <a:srgbClr val="000000"/>
                </a:solidFill>
                <a:latin typeface="Times New Roman" panose="02020603050405020304" pitchFamily="18" charset="0"/>
              </a:rPr>
              <a:t>Derivative</a:t>
            </a:r>
          </a:p>
        </p:txBody>
      </p:sp>
      <p:sp>
        <p:nvSpPr>
          <p:cNvPr id="8" name="Line 8"/>
          <p:cNvSpPr>
            <a:spLocks noChangeShapeType="1"/>
          </p:cNvSpPr>
          <p:nvPr/>
        </p:nvSpPr>
        <p:spPr bwMode="auto">
          <a:xfrm>
            <a:off x="4800600" y="3048000"/>
            <a:ext cx="0" cy="32004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9" name="Line 9"/>
          <p:cNvSpPr>
            <a:spLocks noChangeShapeType="1"/>
          </p:cNvSpPr>
          <p:nvPr/>
        </p:nvSpPr>
        <p:spPr bwMode="auto">
          <a:xfrm>
            <a:off x="6096000" y="3048000"/>
            <a:ext cx="0" cy="31242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10" name="Text Box 10"/>
          <p:cNvSpPr txBox="1">
            <a:spLocks noChangeArrowheads="1"/>
          </p:cNvSpPr>
          <p:nvPr/>
        </p:nvSpPr>
        <p:spPr bwMode="auto">
          <a:xfrm>
            <a:off x="4038600" y="2590800"/>
            <a:ext cx="175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hu-HU" sz="2400" smtClean="0">
                <a:solidFill>
                  <a:srgbClr val="000000"/>
                </a:solidFill>
                <a:latin typeface="Times New Roman" panose="02020603050405020304" pitchFamily="18" charset="0"/>
              </a:rPr>
              <a:t>Notations</a:t>
            </a:r>
          </a:p>
        </p:txBody>
      </p:sp>
      <p:graphicFrame>
        <p:nvGraphicFramePr>
          <p:cNvPr id="11" name="Object 12"/>
          <p:cNvGraphicFramePr>
            <a:graphicFrameLocks noChangeAspect="1"/>
          </p:cNvGraphicFramePr>
          <p:nvPr/>
        </p:nvGraphicFramePr>
        <p:xfrm>
          <a:off x="3810000" y="5410200"/>
          <a:ext cx="657225" cy="571500"/>
        </p:xfrm>
        <a:graphic>
          <a:graphicData uri="http://schemas.openxmlformats.org/presentationml/2006/ole">
            <mc:AlternateContent xmlns:mc="http://schemas.openxmlformats.org/markup-compatibility/2006">
              <mc:Choice xmlns:v="urn:schemas-microsoft-com:vml" Requires="v">
                <p:oleObj spid="_x0000_s12386" name="Equation" r:id="rId3" imgW="291960" imgH="253800" progId="Equation.DSMT4">
                  <p:embed/>
                </p:oleObj>
              </mc:Choice>
              <mc:Fallback>
                <p:oleObj name="Equation" r:id="rId3" imgW="291960" imgH="253800" progId="Equation.DSMT4">
                  <p:embed/>
                  <p:pic>
                    <p:nvPicPr>
                      <p:cNvPr id="1742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5410200"/>
                        <a:ext cx="657225"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 name="Object 13"/>
          <p:cNvGraphicFramePr>
            <a:graphicFrameLocks noChangeAspect="1"/>
          </p:cNvGraphicFramePr>
          <p:nvPr/>
        </p:nvGraphicFramePr>
        <p:xfrm>
          <a:off x="3886200" y="4038600"/>
          <a:ext cx="514350" cy="457200"/>
        </p:xfrm>
        <a:graphic>
          <a:graphicData uri="http://schemas.openxmlformats.org/presentationml/2006/ole">
            <mc:AlternateContent xmlns:mc="http://schemas.openxmlformats.org/markup-compatibility/2006">
              <mc:Choice xmlns:v="urn:schemas-microsoft-com:vml" Requires="v">
                <p:oleObj spid="_x0000_s12387" name="Equation" r:id="rId5" imgW="228600" imgH="203040" progId="Equation.DSMT4">
                  <p:embed/>
                </p:oleObj>
              </mc:Choice>
              <mc:Fallback>
                <p:oleObj name="Equation" r:id="rId5" imgW="228600" imgH="203040" progId="Equation.DSMT4">
                  <p:embed/>
                  <p:pic>
                    <p:nvPicPr>
                      <p:cNvPr id="17421" name="Object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6200" y="4038600"/>
                        <a:ext cx="5143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 name="Object 14"/>
          <p:cNvGraphicFramePr>
            <a:graphicFrameLocks noChangeAspect="1"/>
          </p:cNvGraphicFramePr>
          <p:nvPr/>
        </p:nvGraphicFramePr>
        <p:xfrm>
          <a:off x="3886200" y="3276600"/>
          <a:ext cx="457200" cy="457200"/>
        </p:xfrm>
        <a:graphic>
          <a:graphicData uri="http://schemas.openxmlformats.org/presentationml/2006/ole">
            <mc:AlternateContent xmlns:mc="http://schemas.openxmlformats.org/markup-compatibility/2006">
              <mc:Choice xmlns:v="urn:schemas-microsoft-com:vml" Requires="v">
                <p:oleObj spid="_x0000_s12388" name="Equation" r:id="rId7" imgW="203040" imgH="203040" progId="Equation.DSMT4">
                  <p:embed/>
                </p:oleObj>
              </mc:Choice>
              <mc:Fallback>
                <p:oleObj name="Equation" r:id="rId7" imgW="203040" imgH="203040" progId="Equation.DSMT4">
                  <p:embed/>
                  <p:pic>
                    <p:nvPicPr>
                      <p:cNvPr id="17422" name="Object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86200" y="3276600"/>
                        <a:ext cx="4572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 name="Object 15"/>
          <p:cNvGraphicFramePr>
            <a:graphicFrameLocks noChangeAspect="1"/>
          </p:cNvGraphicFramePr>
          <p:nvPr/>
        </p:nvGraphicFramePr>
        <p:xfrm>
          <a:off x="3810000" y="4724400"/>
          <a:ext cx="657225" cy="542925"/>
        </p:xfrm>
        <a:graphic>
          <a:graphicData uri="http://schemas.openxmlformats.org/presentationml/2006/ole">
            <mc:AlternateContent xmlns:mc="http://schemas.openxmlformats.org/markup-compatibility/2006">
              <mc:Choice xmlns:v="urn:schemas-microsoft-com:vml" Requires="v">
                <p:oleObj spid="_x0000_s12389" name="Equation" r:id="rId9" imgW="291960" imgH="241200" progId="Equation.DSMT4">
                  <p:embed/>
                </p:oleObj>
              </mc:Choice>
              <mc:Fallback>
                <p:oleObj name="Equation" r:id="rId9" imgW="291960" imgH="241200" progId="Equation.DSMT4">
                  <p:embed/>
                  <p:pic>
                    <p:nvPicPr>
                      <p:cNvPr id="17423" name="Object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10000" y="4724400"/>
                        <a:ext cx="657225" cy="542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 name="Rectangle 18"/>
          <p:cNvSpPr>
            <a:spLocks noChangeArrowheads="1"/>
          </p:cNvSpPr>
          <p:nvPr/>
        </p:nvSpPr>
        <p:spPr bwMode="auto">
          <a:xfrm>
            <a:off x="1905000" y="3200400"/>
            <a:ext cx="121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hu-HU" sz="2400" smtClean="0">
                <a:solidFill>
                  <a:srgbClr val="000000"/>
                </a:solidFill>
                <a:latin typeface="Times New Roman" panose="02020603050405020304" pitchFamily="18" charset="0"/>
              </a:rPr>
              <a:t>Second</a:t>
            </a:r>
          </a:p>
        </p:txBody>
      </p:sp>
      <p:sp>
        <p:nvSpPr>
          <p:cNvPr id="16" name="Rectangle 19"/>
          <p:cNvSpPr>
            <a:spLocks noChangeArrowheads="1"/>
          </p:cNvSpPr>
          <p:nvPr/>
        </p:nvSpPr>
        <p:spPr bwMode="auto">
          <a:xfrm>
            <a:off x="1981200" y="4038600"/>
            <a:ext cx="99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hu-HU" sz="2400" smtClean="0">
                <a:solidFill>
                  <a:srgbClr val="000000"/>
                </a:solidFill>
                <a:latin typeface="Times New Roman" panose="02020603050405020304" pitchFamily="18" charset="0"/>
              </a:rPr>
              <a:t>Third</a:t>
            </a:r>
          </a:p>
        </p:txBody>
      </p:sp>
      <p:sp>
        <p:nvSpPr>
          <p:cNvPr id="17" name="Rectangle 20"/>
          <p:cNvSpPr>
            <a:spLocks noChangeArrowheads="1"/>
          </p:cNvSpPr>
          <p:nvPr/>
        </p:nvSpPr>
        <p:spPr bwMode="auto">
          <a:xfrm>
            <a:off x="1981200" y="4800600"/>
            <a:ext cx="996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50000"/>
              </a:spcBef>
              <a:spcAft>
                <a:spcPct val="0"/>
              </a:spcAft>
            </a:pPr>
            <a:r>
              <a:rPr lang="en-US" altLang="hu-HU" sz="2400" smtClean="0">
                <a:solidFill>
                  <a:srgbClr val="000000"/>
                </a:solidFill>
                <a:latin typeface="Times New Roman" panose="02020603050405020304" pitchFamily="18" charset="0"/>
              </a:rPr>
              <a:t>Fourth</a:t>
            </a:r>
          </a:p>
        </p:txBody>
      </p:sp>
      <p:sp>
        <p:nvSpPr>
          <p:cNvPr id="18" name="Rectangle 21"/>
          <p:cNvSpPr>
            <a:spLocks noChangeArrowheads="1"/>
          </p:cNvSpPr>
          <p:nvPr/>
        </p:nvSpPr>
        <p:spPr bwMode="auto">
          <a:xfrm>
            <a:off x="2133600" y="5486400"/>
            <a:ext cx="573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50000"/>
              </a:spcBef>
              <a:spcAft>
                <a:spcPct val="0"/>
              </a:spcAft>
            </a:pPr>
            <a:r>
              <a:rPr lang="en-US" altLang="hu-HU" sz="2400" i="1" smtClean="0">
                <a:solidFill>
                  <a:srgbClr val="000000"/>
                </a:solidFill>
                <a:latin typeface="Times New Roman" panose="02020603050405020304" pitchFamily="18" charset="0"/>
              </a:rPr>
              <a:t>n</a:t>
            </a:r>
            <a:r>
              <a:rPr lang="en-US" altLang="hu-HU" sz="2400" smtClean="0">
                <a:solidFill>
                  <a:srgbClr val="000000"/>
                </a:solidFill>
                <a:latin typeface="Times New Roman" panose="02020603050405020304" pitchFamily="18" charset="0"/>
              </a:rPr>
              <a:t>th</a:t>
            </a:r>
          </a:p>
        </p:txBody>
      </p:sp>
      <p:graphicFrame>
        <p:nvGraphicFramePr>
          <p:cNvPr id="19" name="Object 25"/>
          <p:cNvGraphicFramePr>
            <a:graphicFrameLocks noChangeAspect="1"/>
          </p:cNvGraphicFramePr>
          <p:nvPr/>
        </p:nvGraphicFramePr>
        <p:xfrm>
          <a:off x="5181600" y="3124200"/>
          <a:ext cx="490538" cy="685800"/>
        </p:xfrm>
        <a:graphic>
          <a:graphicData uri="http://schemas.openxmlformats.org/presentationml/2006/ole">
            <mc:AlternateContent xmlns:mc="http://schemas.openxmlformats.org/markup-compatibility/2006">
              <mc:Choice xmlns:v="urn:schemas-microsoft-com:vml" Requires="v">
                <p:oleObj spid="_x0000_s12390" name="Equation" r:id="rId11" imgW="317160" imgH="444240" progId="Equation.DSMT4">
                  <p:embed/>
                </p:oleObj>
              </mc:Choice>
              <mc:Fallback>
                <p:oleObj name="Equation" r:id="rId11" imgW="317160" imgH="444240" progId="Equation.DSMT4">
                  <p:embed/>
                  <p:pic>
                    <p:nvPicPr>
                      <p:cNvPr id="17433" name="Object 2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81600" y="3124200"/>
                        <a:ext cx="490538"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 name="Object 28"/>
          <p:cNvGraphicFramePr>
            <a:graphicFrameLocks noChangeAspect="1"/>
          </p:cNvGraphicFramePr>
          <p:nvPr/>
        </p:nvGraphicFramePr>
        <p:xfrm>
          <a:off x="5181600" y="3886200"/>
          <a:ext cx="469900" cy="685800"/>
        </p:xfrm>
        <a:graphic>
          <a:graphicData uri="http://schemas.openxmlformats.org/presentationml/2006/ole">
            <mc:AlternateContent xmlns:mc="http://schemas.openxmlformats.org/markup-compatibility/2006">
              <mc:Choice xmlns:v="urn:schemas-microsoft-com:vml" Requires="v">
                <p:oleObj spid="_x0000_s12391" name="Equation" r:id="rId13" imgW="304560" imgH="444240" progId="Equation.DSMT4">
                  <p:embed/>
                </p:oleObj>
              </mc:Choice>
              <mc:Fallback>
                <p:oleObj name="Equation" r:id="rId13" imgW="304560" imgH="444240" progId="Equation.DSMT4">
                  <p:embed/>
                  <p:pic>
                    <p:nvPicPr>
                      <p:cNvPr id="17436" name="Object 2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181600" y="3886200"/>
                        <a:ext cx="4699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 name="Object 29"/>
          <p:cNvGraphicFramePr>
            <a:graphicFrameLocks noChangeAspect="1"/>
          </p:cNvGraphicFramePr>
          <p:nvPr/>
        </p:nvGraphicFramePr>
        <p:xfrm>
          <a:off x="5181600" y="4648200"/>
          <a:ext cx="488950" cy="685800"/>
        </p:xfrm>
        <a:graphic>
          <a:graphicData uri="http://schemas.openxmlformats.org/presentationml/2006/ole">
            <mc:AlternateContent xmlns:mc="http://schemas.openxmlformats.org/markup-compatibility/2006">
              <mc:Choice xmlns:v="urn:schemas-microsoft-com:vml" Requires="v">
                <p:oleObj spid="_x0000_s12392" name="Equation" r:id="rId15" imgW="317160" imgH="444240" progId="Equation.DSMT4">
                  <p:embed/>
                </p:oleObj>
              </mc:Choice>
              <mc:Fallback>
                <p:oleObj name="Equation" r:id="rId15" imgW="317160" imgH="444240" progId="Equation.DSMT4">
                  <p:embed/>
                  <p:pic>
                    <p:nvPicPr>
                      <p:cNvPr id="17437" name="Object 2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181600" y="4648200"/>
                        <a:ext cx="4889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 name="Object 31"/>
          <p:cNvGraphicFramePr>
            <a:graphicFrameLocks noChangeAspect="1"/>
          </p:cNvGraphicFramePr>
          <p:nvPr/>
        </p:nvGraphicFramePr>
        <p:xfrm>
          <a:off x="5181600" y="5410200"/>
          <a:ext cx="488950" cy="685800"/>
        </p:xfrm>
        <a:graphic>
          <a:graphicData uri="http://schemas.openxmlformats.org/presentationml/2006/ole">
            <mc:AlternateContent xmlns:mc="http://schemas.openxmlformats.org/markup-compatibility/2006">
              <mc:Choice xmlns:v="urn:schemas-microsoft-com:vml" Requires="v">
                <p:oleObj spid="_x0000_s12393" name="Equation" r:id="rId17" imgW="317160" imgH="444240" progId="Equation.DSMT4">
                  <p:embed/>
                </p:oleObj>
              </mc:Choice>
              <mc:Fallback>
                <p:oleObj name="Equation" r:id="rId17" imgW="317160" imgH="444240" progId="Equation.DSMT4">
                  <p:embed/>
                  <p:pic>
                    <p:nvPicPr>
                      <p:cNvPr id="17439" name="Object 3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181600" y="5410200"/>
                        <a:ext cx="4889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024555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09600" y="304800"/>
            <a:ext cx="77724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hu-HU" smtClean="0"/>
              <a:t>Example</a:t>
            </a:r>
          </a:p>
        </p:txBody>
      </p:sp>
      <p:sp>
        <p:nvSpPr>
          <p:cNvPr id="3" name="Text Box 3"/>
          <p:cNvSpPr txBox="1">
            <a:spLocks noChangeArrowheads="1"/>
          </p:cNvSpPr>
          <p:nvPr/>
        </p:nvSpPr>
        <p:spPr bwMode="auto">
          <a:xfrm>
            <a:off x="762000" y="1752600"/>
            <a:ext cx="198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10000"/>
              <a:buFont typeface="Wingdings" panose="05000000000000000000" pitchFamily="2" charset="2"/>
              <a:buBlip>
                <a:blip r:embed="rId3"/>
              </a:buBlip>
              <a:defRPr sz="3200">
                <a:solidFill>
                  <a:schemeClr val="tx1"/>
                </a:solidFill>
                <a:latin typeface="Garamond" panose="02020404030301010803" pitchFamily="18" charset="0"/>
              </a:defRPr>
            </a:lvl1pPr>
            <a:lvl2pPr marL="742950" indent="-285750">
              <a:spcBef>
                <a:spcPct val="20000"/>
              </a:spcBef>
              <a:buClr>
                <a:schemeClr val="tx1"/>
              </a:buClr>
              <a:buSzPct val="6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Garamond" panose="02020404030301010803" pitchFamily="18"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Garamond" panose="02020404030301010803" pitchFamily="18" charset="0"/>
              </a:defRPr>
            </a:lvl9pPr>
          </a:lstStyle>
          <a:p>
            <a:pPr eaLnBrk="1" hangingPunct="1">
              <a:spcBef>
                <a:spcPct val="50000"/>
              </a:spcBef>
              <a:buClrTx/>
              <a:buSzTx/>
              <a:buFontTx/>
              <a:buNone/>
            </a:pPr>
            <a:r>
              <a:rPr lang="en-US" altLang="hu-HU" sz="2400" b="1" u="sng"/>
              <a:t>Example 1</a:t>
            </a:r>
            <a:r>
              <a:rPr lang="en-US" altLang="hu-HU" sz="2400"/>
              <a:t>  </a:t>
            </a:r>
          </a:p>
        </p:txBody>
      </p:sp>
      <p:graphicFrame>
        <p:nvGraphicFramePr>
          <p:cNvPr id="4" name="Object 4"/>
          <p:cNvGraphicFramePr>
            <a:graphicFrameLocks noChangeAspect="1"/>
          </p:cNvGraphicFramePr>
          <p:nvPr/>
        </p:nvGraphicFramePr>
        <p:xfrm>
          <a:off x="2330450" y="1692275"/>
          <a:ext cx="2546350" cy="593725"/>
        </p:xfrm>
        <a:graphic>
          <a:graphicData uri="http://schemas.openxmlformats.org/presentationml/2006/ole">
            <mc:AlternateContent xmlns:mc="http://schemas.openxmlformats.org/markup-compatibility/2006">
              <mc:Choice xmlns:v="urn:schemas-microsoft-com:vml" Requires="v">
                <p:oleObj spid="_x0000_s1159" name="Equation" r:id="rId4" imgW="977900" imgH="228600" progId="Equation.3">
                  <p:embed/>
                </p:oleObj>
              </mc:Choice>
              <mc:Fallback>
                <p:oleObj name="Equation" r:id="rId4" imgW="977900" imgH="228600" progId="Equation.3">
                  <p:embed/>
                  <p:pic>
                    <p:nvPicPr>
                      <p:cNvPr id="10244"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0450" y="1692275"/>
                        <a:ext cx="2546350" cy="59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Object 5"/>
          <p:cNvGraphicFramePr>
            <a:graphicFrameLocks noChangeAspect="1"/>
          </p:cNvGraphicFramePr>
          <p:nvPr/>
        </p:nvGraphicFramePr>
        <p:xfrm>
          <a:off x="5118100" y="1752600"/>
          <a:ext cx="1409700" cy="460375"/>
        </p:xfrm>
        <a:graphic>
          <a:graphicData uri="http://schemas.openxmlformats.org/presentationml/2006/ole">
            <mc:AlternateContent xmlns:mc="http://schemas.openxmlformats.org/markup-compatibility/2006">
              <mc:Choice xmlns:v="urn:schemas-microsoft-com:vml" Requires="v">
                <p:oleObj spid="_x0000_s1160" name="Equation" r:id="rId6" imgW="622030" imgH="203112" progId="Equation.3">
                  <p:embed/>
                </p:oleObj>
              </mc:Choice>
              <mc:Fallback>
                <p:oleObj name="Equation" r:id="rId6" imgW="622030" imgH="203112" progId="Equation.3">
                  <p:embed/>
                  <p:pic>
                    <p:nvPicPr>
                      <p:cNvPr id="10245"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18100" y="1752600"/>
                        <a:ext cx="14097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ject 6"/>
          <p:cNvGraphicFramePr>
            <a:graphicFrameLocks noChangeAspect="1"/>
          </p:cNvGraphicFramePr>
          <p:nvPr/>
        </p:nvGraphicFramePr>
        <p:xfrm>
          <a:off x="1243013" y="2805113"/>
          <a:ext cx="1266825" cy="471487"/>
        </p:xfrm>
        <a:graphic>
          <a:graphicData uri="http://schemas.openxmlformats.org/presentationml/2006/ole">
            <mc:AlternateContent xmlns:mc="http://schemas.openxmlformats.org/markup-compatibility/2006">
              <mc:Choice xmlns:v="urn:schemas-microsoft-com:vml" Requires="v">
                <p:oleObj spid="_x0000_s1161" name="Equation" r:id="rId8" imgW="545626" imgH="203024" progId="Equation.3">
                  <p:embed/>
                </p:oleObj>
              </mc:Choice>
              <mc:Fallback>
                <p:oleObj name="Equation" r:id="rId8" imgW="545626" imgH="203024" progId="Equation.3">
                  <p:embed/>
                  <p:pic>
                    <p:nvPicPr>
                      <p:cNvPr id="103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43013" y="2805113"/>
                        <a:ext cx="1266825" cy="471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 name="Object 7"/>
          <p:cNvGraphicFramePr>
            <a:graphicFrameLocks noChangeAspect="1"/>
          </p:cNvGraphicFramePr>
          <p:nvPr/>
        </p:nvGraphicFramePr>
        <p:xfrm>
          <a:off x="2514600" y="2806700"/>
          <a:ext cx="301625" cy="469900"/>
        </p:xfrm>
        <a:graphic>
          <a:graphicData uri="http://schemas.openxmlformats.org/presentationml/2006/ole">
            <mc:AlternateContent xmlns:mc="http://schemas.openxmlformats.org/markup-compatibility/2006">
              <mc:Choice xmlns:v="urn:schemas-microsoft-com:vml" Requires="v">
                <p:oleObj spid="_x0000_s1162" name="Equation" r:id="rId10" imgW="114102" imgH="177492" progId="Equation.3">
                  <p:embed/>
                </p:oleObj>
              </mc:Choice>
              <mc:Fallback>
                <p:oleObj name="Equation" r:id="rId10" imgW="114102" imgH="177492" progId="Equation.3">
                  <p:embed/>
                  <p:pic>
                    <p:nvPicPr>
                      <p:cNvPr id="1031"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14600" y="2806700"/>
                        <a:ext cx="301625"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Object 8"/>
          <p:cNvGraphicFramePr>
            <a:graphicFrameLocks noChangeAspect="1"/>
          </p:cNvGraphicFramePr>
          <p:nvPr/>
        </p:nvGraphicFramePr>
        <p:xfrm>
          <a:off x="2819400" y="2768600"/>
          <a:ext cx="1143000" cy="508000"/>
        </p:xfrm>
        <a:graphic>
          <a:graphicData uri="http://schemas.openxmlformats.org/presentationml/2006/ole">
            <mc:AlternateContent xmlns:mc="http://schemas.openxmlformats.org/markup-compatibility/2006">
              <mc:Choice xmlns:v="urn:schemas-microsoft-com:vml" Requires="v">
                <p:oleObj spid="_x0000_s1163" name="Equation" r:id="rId12" imgW="457002" imgH="203112" progId="Equation.3">
                  <p:embed/>
                </p:oleObj>
              </mc:Choice>
              <mc:Fallback>
                <p:oleObj name="Equation" r:id="rId12" imgW="457002" imgH="203112" progId="Equation.3">
                  <p:embed/>
                  <p:pic>
                    <p:nvPicPr>
                      <p:cNvPr id="1032" name="Object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19400" y="2768600"/>
                        <a:ext cx="11430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9"/>
          <p:cNvSpPr txBox="1">
            <a:spLocks noChangeArrowheads="1"/>
          </p:cNvSpPr>
          <p:nvPr/>
        </p:nvSpPr>
        <p:spPr bwMode="auto">
          <a:xfrm>
            <a:off x="838200" y="2286000"/>
            <a:ext cx="495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10000"/>
              <a:buFont typeface="Wingdings" panose="05000000000000000000" pitchFamily="2" charset="2"/>
              <a:buBlip>
                <a:blip r:embed="rId3"/>
              </a:buBlip>
              <a:defRPr sz="3200">
                <a:solidFill>
                  <a:schemeClr val="tx1"/>
                </a:solidFill>
                <a:latin typeface="Garamond" panose="02020404030301010803" pitchFamily="18" charset="0"/>
              </a:defRPr>
            </a:lvl1pPr>
            <a:lvl2pPr marL="742950" indent="-285750">
              <a:spcBef>
                <a:spcPct val="20000"/>
              </a:spcBef>
              <a:buClr>
                <a:schemeClr val="tx1"/>
              </a:buClr>
              <a:buSzPct val="6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Garamond" panose="02020404030301010803" pitchFamily="18"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Garamond" panose="02020404030301010803" pitchFamily="18" charset="0"/>
              </a:defRPr>
            </a:lvl9pPr>
          </a:lstStyle>
          <a:p>
            <a:pPr eaLnBrk="1" hangingPunct="1">
              <a:spcBef>
                <a:spcPct val="50000"/>
              </a:spcBef>
              <a:buClrTx/>
              <a:buSzTx/>
              <a:buFontTx/>
              <a:buNone/>
            </a:pPr>
            <a:r>
              <a:rPr lang="en-US" altLang="hu-HU" sz="2400" b="1"/>
              <a:t>( </a:t>
            </a:r>
            <a:r>
              <a:rPr lang="en-US" altLang="hu-HU" sz="2400" b="1" i="1"/>
              <a:t>f</a:t>
            </a:r>
            <a:r>
              <a:rPr lang="en-US" altLang="hu-HU" sz="2400" b="1"/>
              <a:t>  is continuous and differentiable)</a:t>
            </a:r>
          </a:p>
        </p:txBody>
      </p:sp>
      <p:sp>
        <p:nvSpPr>
          <p:cNvPr id="10" name="Text Box 10"/>
          <p:cNvSpPr txBox="1">
            <a:spLocks noChangeArrowheads="1"/>
          </p:cNvSpPr>
          <p:nvPr/>
        </p:nvSpPr>
        <p:spPr bwMode="auto">
          <a:xfrm>
            <a:off x="838200" y="3581400"/>
            <a:ext cx="601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10000"/>
              <a:buFont typeface="Wingdings" panose="05000000000000000000" pitchFamily="2" charset="2"/>
              <a:buBlip>
                <a:blip r:embed="rId3"/>
              </a:buBlip>
              <a:defRPr sz="3200">
                <a:solidFill>
                  <a:schemeClr val="tx1"/>
                </a:solidFill>
                <a:latin typeface="Garamond" panose="02020404030301010803" pitchFamily="18" charset="0"/>
              </a:defRPr>
            </a:lvl1pPr>
            <a:lvl2pPr marL="742950" indent="-285750">
              <a:spcBef>
                <a:spcPct val="20000"/>
              </a:spcBef>
              <a:buClr>
                <a:schemeClr val="tx1"/>
              </a:buClr>
              <a:buSzPct val="6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Garamond" panose="02020404030301010803" pitchFamily="18"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Garamond" panose="02020404030301010803" pitchFamily="18" charset="0"/>
              </a:defRPr>
            </a:lvl9pPr>
          </a:lstStyle>
          <a:p>
            <a:pPr eaLnBrk="1" hangingPunct="1">
              <a:spcBef>
                <a:spcPct val="50000"/>
              </a:spcBef>
              <a:buClrTx/>
              <a:buSzTx/>
              <a:buFontTx/>
              <a:buNone/>
            </a:pPr>
            <a:r>
              <a:rPr lang="en-US" altLang="hu-HU" sz="2400" b="1"/>
              <a:t>Since    , then Rolle’s Theorem applies… </a:t>
            </a:r>
          </a:p>
        </p:txBody>
      </p:sp>
      <p:sp>
        <p:nvSpPr>
          <p:cNvPr id="11" name="Freeform 11"/>
          <p:cNvSpPr>
            <a:spLocks/>
          </p:cNvSpPr>
          <p:nvPr/>
        </p:nvSpPr>
        <p:spPr bwMode="auto">
          <a:xfrm>
            <a:off x="762000" y="2590800"/>
            <a:ext cx="1054100" cy="1219200"/>
          </a:xfrm>
          <a:custGeom>
            <a:avLst/>
            <a:gdLst>
              <a:gd name="T0" fmla="*/ 990600 w 664"/>
              <a:gd name="T1" fmla="*/ 1219200 h 768"/>
              <a:gd name="T2" fmla="*/ 914400 w 664"/>
              <a:gd name="T3" fmla="*/ 838200 h 768"/>
              <a:gd name="T4" fmla="*/ 152400 w 664"/>
              <a:gd name="T5" fmla="*/ 533400 h 768"/>
              <a:gd name="T6" fmla="*/ 0 w 664"/>
              <a:gd name="T7" fmla="*/ 152400 h 768"/>
              <a:gd name="T8" fmla="*/ 152400 w 664"/>
              <a:gd name="T9" fmla="*/ 0 h 768"/>
              <a:gd name="T10" fmla="*/ 0 60000 65536"/>
              <a:gd name="T11" fmla="*/ 0 60000 65536"/>
              <a:gd name="T12" fmla="*/ 0 60000 65536"/>
              <a:gd name="T13" fmla="*/ 0 60000 65536"/>
              <a:gd name="T14" fmla="*/ 0 60000 65536"/>
              <a:gd name="T15" fmla="*/ 0 w 664"/>
              <a:gd name="T16" fmla="*/ 0 h 768"/>
              <a:gd name="T17" fmla="*/ 664 w 664"/>
              <a:gd name="T18" fmla="*/ 768 h 768"/>
            </a:gdLst>
            <a:ahLst/>
            <a:cxnLst>
              <a:cxn ang="T10">
                <a:pos x="T0" y="T1"/>
              </a:cxn>
              <a:cxn ang="T11">
                <a:pos x="T2" y="T3"/>
              </a:cxn>
              <a:cxn ang="T12">
                <a:pos x="T4" y="T5"/>
              </a:cxn>
              <a:cxn ang="T13">
                <a:pos x="T6" y="T7"/>
              </a:cxn>
              <a:cxn ang="T14">
                <a:pos x="T8" y="T9"/>
              </a:cxn>
            </a:cxnLst>
            <a:rect l="T15" t="T16" r="T17" b="T18"/>
            <a:pathLst>
              <a:path w="664" h="768">
                <a:moveTo>
                  <a:pt x="624" y="768"/>
                </a:moveTo>
                <a:cubicBezTo>
                  <a:pt x="644" y="684"/>
                  <a:pt x="664" y="600"/>
                  <a:pt x="576" y="528"/>
                </a:cubicBezTo>
                <a:cubicBezTo>
                  <a:pt x="488" y="456"/>
                  <a:pt x="192" y="408"/>
                  <a:pt x="96" y="336"/>
                </a:cubicBezTo>
                <a:cubicBezTo>
                  <a:pt x="0" y="264"/>
                  <a:pt x="0" y="152"/>
                  <a:pt x="0" y="96"/>
                </a:cubicBezTo>
                <a:cubicBezTo>
                  <a:pt x="0" y="40"/>
                  <a:pt x="48" y="20"/>
                  <a:pt x="96" y="0"/>
                </a:cubicBezTo>
              </a:path>
            </a:pathLst>
          </a:custGeom>
          <a:noFill/>
          <a:ln w="28575" cmpd="sng">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lstStyle/>
          <a:p>
            <a:endParaRPr lang="hu-HU"/>
          </a:p>
        </p:txBody>
      </p:sp>
      <p:graphicFrame>
        <p:nvGraphicFramePr>
          <p:cNvPr id="12" name="Object 12"/>
          <p:cNvGraphicFramePr>
            <a:graphicFrameLocks noChangeAspect="1"/>
          </p:cNvGraphicFramePr>
          <p:nvPr/>
        </p:nvGraphicFramePr>
        <p:xfrm>
          <a:off x="895350" y="4191000"/>
          <a:ext cx="1085850" cy="446088"/>
        </p:xfrm>
        <a:graphic>
          <a:graphicData uri="http://schemas.openxmlformats.org/presentationml/2006/ole">
            <mc:AlternateContent xmlns:mc="http://schemas.openxmlformats.org/markup-compatibility/2006">
              <mc:Choice xmlns:v="urn:schemas-microsoft-com:vml" Requires="v">
                <p:oleObj spid="_x0000_s1164" name="Equation" r:id="rId14" imgW="494870" imgH="203024" progId="Equation.3">
                  <p:embed/>
                </p:oleObj>
              </mc:Choice>
              <mc:Fallback>
                <p:oleObj name="Equation" r:id="rId14" imgW="494870" imgH="203024" progId="Equation.3">
                  <p:embed/>
                  <p:pic>
                    <p:nvPicPr>
                      <p:cNvPr id="1036" name="Object 1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95350" y="4191000"/>
                        <a:ext cx="1085850" cy="44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 name="Object 13"/>
          <p:cNvGraphicFramePr>
            <a:graphicFrameLocks noChangeAspect="1"/>
          </p:cNvGraphicFramePr>
          <p:nvPr/>
        </p:nvGraphicFramePr>
        <p:xfrm>
          <a:off x="2057400" y="4157663"/>
          <a:ext cx="3200400" cy="479425"/>
        </p:xfrm>
        <a:graphic>
          <a:graphicData uri="http://schemas.openxmlformats.org/presentationml/2006/ole">
            <mc:AlternateContent xmlns:mc="http://schemas.openxmlformats.org/markup-compatibility/2006">
              <mc:Choice xmlns:v="urn:schemas-microsoft-com:vml" Requires="v">
                <p:oleObj spid="_x0000_s1165" name="Equation" r:id="rId16" imgW="1524000" imgH="228600" progId="Equation.3">
                  <p:embed/>
                </p:oleObj>
              </mc:Choice>
              <mc:Fallback>
                <p:oleObj name="Equation" r:id="rId16" imgW="1524000" imgH="228600" progId="Equation.3">
                  <p:embed/>
                  <p:pic>
                    <p:nvPicPr>
                      <p:cNvPr id="1037" name="Object 1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057400" y="4157663"/>
                        <a:ext cx="3200400"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 name="Text Box 15"/>
          <p:cNvSpPr txBox="1">
            <a:spLocks noChangeArrowheads="1"/>
          </p:cNvSpPr>
          <p:nvPr/>
        </p:nvSpPr>
        <p:spPr bwMode="auto">
          <a:xfrm>
            <a:off x="1752600" y="4800600"/>
            <a:ext cx="46180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10000"/>
              <a:buFont typeface="Wingdings" panose="05000000000000000000" pitchFamily="2" charset="2"/>
              <a:buBlip>
                <a:blip r:embed="rId3"/>
              </a:buBlip>
              <a:defRPr sz="3200">
                <a:solidFill>
                  <a:schemeClr val="tx1"/>
                </a:solidFill>
                <a:latin typeface="Garamond" panose="02020404030301010803" pitchFamily="18" charset="0"/>
              </a:defRPr>
            </a:lvl1pPr>
            <a:lvl2pPr marL="742950" indent="-285750">
              <a:spcBef>
                <a:spcPct val="20000"/>
              </a:spcBef>
              <a:buClr>
                <a:schemeClr val="tx1"/>
              </a:buClr>
              <a:buSzPct val="6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Garamond" panose="02020404030301010803" pitchFamily="18"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Garamond" panose="02020404030301010803" pitchFamily="18" charset="0"/>
              </a:defRPr>
            </a:lvl9pPr>
          </a:lstStyle>
          <a:p>
            <a:pPr eaLnBrk="1" hangingPunct="1">
              <a:spcBef>
                <a:spcPct val="0"/>
              </a:spcBef>
              <a:buClrTx/>
              <a:buSzTx/>
              <a:buFontTx/>
              <a:buNone/>
            </a:pPr>
            <a:r>
              <a:rPr lang="en-US" altLang="hu-HU" sz="2400" b="1"/>
              <a:t>then</a:t>
            </a:r>
            <a:r>
              <a:rPr lang="en-US" altLang="hu-HU" sz="2400" b="1" i="1">
                <a:latin typeface="CG Times" pitchFamily="18" charset="0"/>
              </a:rPr>
              <a:t>,   x</a:t>
            </a:r>
            <a:r>
              <a:rPr lang="en-US" altLang="hu-HU" sz="2400" b="1"/>
              <a:t> = –1 ,   </a:t>
            </a:r>
            <a:r>
              <a:rPr lang="en-US" altLang="hu-HU" sz="2400" b="1" i="1">
                <a:latin typeface="CG Times" pitchFamily="18" charset="0"/>
              </a:rPr>
              <a:t>x </a:t>
            </a:r>
            <a:r>
              <a:rPr lang="en-US" altLang="hu-HU" sz="2400" b="1"/>
              <a:t>= 0</a:t>
            </a:r>
            <a:r>
              <a:rPr lang="en-US" altLang="hu-HU" sz="2400" b="1" i="1">
                <a:latin typeface="CG Times" pitchFamily="18" charset="0"/>
              </a:rPr>
              <a:t>,  </a:t>
            </a:r>
            <a:r>
              <a:rPr lang="en-US" altLang="hu-HU" sz="2400" b="1"/>
              <a:t>and</a:t>
            </a:r>
            <a:r>
              <a:rPr lang="en-US" altLang="hu-HU" sz="2400" b="1" i="1">
                <a:latin typeface="CG Times" pitchFamily="18" charset="0"/>
              </a:rPr>
              <a:t>   x</a:t>
            </a:r>
            <a:r>
              <a:rPr lang="en-US" altLang="hu-HU" sz="2400" b="1" i="1"/>
              <a:t> </a:t>
            </a:r>
            <a:r>
              <a:rPr lang="en-US" altLang="hu-HU" sz="2400" b="1"/>
              <a:t>= 1</a:t>
            </a:r>
            <a:endParaRPr lang="en-US" altLang="hu-HU" sz="2400" b="1">
              <a:latin typeface="Arial Black" panose="020B0A04020102020204" pitchFamily="34" charset="0"/>
              <a:sym typeface="Symbol" panose="05050102010706020507" pitchFamily="18" charset="2"/>
            </a:endParaRPr>
          </a:p>
        </p:txBody>
      </p:sp>
    </p:spTree>
    <p:extLst>
      <p:ext uri="{BB962C8B-B14F-4D97-AF65-F5344CB8AC3E}">
        <p14:creationId xmlns:p14="http://schemas.microsoft.com/office/powerpoint/2010/main" val="2233601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0-#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0-#ppt_w/2"/>
                                          </p:val>
                                        </p:tav>
                                        <p:tav tm="100000">
                                          <p:val>
                                            <p:strVal val="#ppt_x"/>
                                          </p:val>
                                        </p:tav>
                                      </p:tavLst>
                                    </p:anim>
                                    <p:anim calcmode="lin" valueType="num">
                                      <p:cBhvr additive="base">
                                        <p:cTn id="3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0-#ppt_w/2"/>
                                          </p:val>
                                        </p:tav>
                                        <p:tav tm="100000">
                                          <p:val>
                                            <p:strVal val="#ppt_x"/>
                                          </p:val>
                                        </p:tav>
                                      </p:tavLst>
                                    </p:anim>
                                    <p:anim calcmode="lin" valueType="num">
                                      <p:cBhvr additive="base">
                                        <p:cTn id="4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0-#ppt_w/2"/>
                                          </p:val>
                                        </p:tav>
                                        <p:tav tm="100000">
                                          <p:val>
                                            <p:strVal val="#ppt_x"/>
                                          </p:val>
                                        </p:tav>
                                      </p:tavLst>
                                    </p:anim>
                                    <p:anim calcmode="lin" valueType="num">
                                      <p:cBhvr additive="base">
                                        <p:cTn id="50"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0-#ppt_w/2"/>
                                          </p:val>
                                        </p:tav>
                                        <p:tav tm="100000">
                                          <p:val>
                                            <p:strVal val="#ppt_x"/>
                                          </p:val>
                                        </p:tav>
                                      </p:tavLst>
                                    </p:anim>
                                    <p:anim calcmode="lin" valueType="num">
                                      <p:cBhvr additive="base">
                                        <p:cTn id="56"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P spid="10" grpId="0" autoUpdateAnimBg="0"/>
      <p:bldP spid="14"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p:cNvSpPr txBox="1">
            <a:spLocks noChangeArrowheads="1"/>
          </p:cNvSpPr>
          <p:nvPr/>
        </p:nvSpPr>
        <p:spPr bwMode="auto">
          <a:xfrm>
            <a:off x="609600" y="228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anose="02020603050405020304" pitchFamily="18" charset="0"/>
              </a:defRPr>
            </a:lvl2pPr>
            <a:lvl3pPr algn="ctr" rtl="0" fontAlgn="base">
              <a:spcBef>
                <a:spcPct val="0"/>
              </a:spcBef>
              <a:spcAft>
                <a:spcPct val="0"/>
              </a:spcAft>
              <a:defRPr sz="4400">
                <a:solidFill>
                  <a:schemeClr val="tx2"/>
                </a:solidFill>
                <a:latin typeface="Times New Roman" panose="02020603050405020304" pitchFamily="18" charset="0"/>
              </a:defRPr>
            </a:lvl3pPr>
            <a:lvl4pPr algn="ctr" rtl="0" fontAlgn="base">
              <a:spcBef>
                <a:spcPct val="0"/>
              </a:spcBef>
              <a:spcAft>
                <a:spcPct val="0"/>
              </a:spcAft>
              <a:defRPr sz="4400">
                <a:solidFill>
                  <a:schemeClr val="tx2"/>
                </a:solidFill>
                <a:latin typeface="Times New Roman" panose="02020603050405020304" pitchFamily="18" charset="0"/>
              </a:defRPr>
            </a:lvl4pPr>
            <a:lvl5pPr algn="ctr" rtl="0" fontAlgn="base">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hu-HU" sz="4400" b="0" i="0" u="none" strike="noStrike" kern="1200" cap="none" spc="0" normalizeH="0" baseline="0" noProof="0" smtClean="0">
                <a:ln>
                  <a:noFill/>
                </a:ln>
                <a:solidFill>
                  <a:srgbClr val="000000"/>
                </a:solidFill>
                <a:effectLst/>
                <a:uLnTx/>
                <a:uFillTx/>
                <a:latin typeface="Times New Roman"/>
                <a:ea typeface="+mj-ea"/>
                <a:cs typeface="+mj-cs"/>
              </a:rPr>
              <a:t>Example of Higher Derivatives</a:t>
            </a:r>
          </a:p>
        </p:txBody>
      </p:sp>
      <p:graphicFrame>
        <p:nvGraphicFramePr>
          <p:cNvPr id="25" name="Object 3"/>
          <p:cNvGraphicFramePr>
            <a:graphicFrameLocks noChangeAspect="1"/>
          </p:cNvGraphicFramePr>
          <p:nvPr/>
        </p:nvGraphicFramePr>
        <p:xfrm>
          <a:off x="2209800" y="1371600"/>
          <a:ext cx="2971800" cy="538163"/>
        </p:xfrm>
        <a:graphic>
          <a:graphicData uri="http://schemas.openxmlformats.org/presentationml/2006/ole">
            <mc:AlternateContent xmlns:mc="http://schemas.openxmlformats.org/markup-compatibility/2006">
              <mc:Choice xmlns:v="urn:schemas-microsoft-com:vml" Requires="v">
                <p:oleObj spid="_x0000_s13374" name="Equation" r:id="rId3" imgW="1333440" imgH="241200" progId="Equation.DSMT4">
                  <p:embed/>
                </p:oleObj>
              </mc:Choice>
              <mc:Fallback>
                <p:oleObj name="Equation" r:id="rId3" imgW="1333440" imgH="241200" progId="Equation.DSMT4">
                  <p:embed/>
                  <p:pic>
                    <p:nvPicPr>
                      <p:cNvPr id="19459"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1371600"/>
                        <a:ext cx="2971800" cy="538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6" name="Text Box 4"/>
          <p:cNvSpPr txBox="1">
            <a:spLocks noChangeArrowheads="1"/>
          </p:cNvSpPr>
          <p:nvPr/>
        </p:nvSpPr>
        <p:spPr bwMode="auto">
          <a:xfrm>
            <a:off x="1219200" y="1371600"/>
            <a:ext cx="1219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hu-HU" sz="2800" smtClean="0">
                <a:solidFill>
                  <a:srgbClr val="000000"/>
                </a:solidFill>
                <a:latin typeface="Times New Roman" panose="02020603050405020304" pitchFamily="18" charset="0"/>
              </a:rPr>
              <a:t>Given</a:t>
            </a:r>
          </a:p>
        </p:txBody>
      </p:sp>
      <p:sp>
        <p:nvSpPr>
          <p:cNvPr id="27" name="Text Box 5"/>
          <p:cNvSpPr txBox="1">
            <a:spLocks noChangeArrowheads="1"/>
          </p:cNvSpPr>
          <p:nvPr/>
        </p:nvSpPr>
        <p:spPr bwMode="auto">
          <a:xfrm>
            <a:off x="5257800" y="1371600"/>
            <a:ext cx="838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hu-HU" sz="2800" smtClean="0">
                <a:solidFill>
                  <a:srgbClr val="000000"/>
                </a:solidFill>
                <a:latin typeface="Times New Roman" panose="02020603050405020304" pitchFamily="18" charset="0"/>
              </a:rPr>
              <a:t>find</a:t>
            </a:r>
          </a:p>
        </p:txBody>
      </p:sp>
      <p:graphicFrame>
        <p:nvGraphicFramePr>
          <p:cNvPr id="28" name="Object 6"/>
          <p:cNvGraphicFramePr>
            <a:graphicFrameLocks noChangeAspect="1"/>
          </p:cNvGraphicFramePr>
          <p:nvPr/>
        </p:nvGraphicFramePr>
        <p:xfrm>
          <a:off x="5943600" y="1371600"/>
          <a:ext cx="1066800" cy="487363"/>
        </p:xfrm>
        <a:graphic>
          <a:graphicData uri="http://schemas.openxmlformats.org/presentationml/2006/ole">
            <mc:AlternateContent xmlns:mc="http://schemas.openxmlformats.org/markup-compatibility/2006">
              <mc:Choice xmlns:v="urn:schemas-microsoft-com:vml" Requires="v">
                <p:oleObj spid="_x0000_s13375" name="Equation" r:id="rId5" imgW="444240" imgH="203040" progId="Equation.DSMT4">
                  <p:embed/>
                </p:oleObj>
              </mc:Choice>
              <mc:Fallback>
                <p:oleObj name="Equation" r:id="rId5" imgW="444240" imgH="203040" progId="Equation.DSMT4">
                  <p:embed/>
                  <p:pic>
                    <p:nvPicPr>
                      <p:cNvPr id="19462"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3600" y="1371600"/>
                        <a:ext cx="1066800" cy="487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9" name="Object 7"/>
          <p:cNvGraphicFramePr>
            <a:graphicFrameLocks noChangeAspect="1"/>
          </p:cNvGraphicFramePr>
          <p:nvPr/>
        </p:nvGraphicFramePr>
        <p:xfrm>
          <a:off x="1981200" y="2209800"/>
          <a:ext cx="3124200" cy="654050"/>
        </p:xfrm>
        <a:graphic>
          <a:graphicData uri="http://schemas.openxmlformats.org/presentationml/2006/ole">
            <mc:AlternateContent xmlns:mc="http://schemas.openxmlformats.org/markup-compatibility/2006">
              <mc:Choice xmlns:v="urn:schemas-microsoft-com:vml" Requires="v">
                <p:oleObj spid="_x0000_s13376" name="Equation" r:id="rId7" imgW="1155600" imgH="241200" progId="Equation.DSMT4">
                  <p:embed/>
                </p:oleObj>
              </mc:Choice>
              <mc:Fallback>
                <p:oleObj name="Equation" r:id="rId7" imgW="1155600" imgH="241200" progId="Equation.DSMT4">
                  <p:embed/>
                  <p:pic>
                    <p:nvPicPr>
                      <p:cNvPr id="19463"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81200" y="2209800"/>
                        <a:ext cx="3124200" cy="654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 name="Object 9"/>
          <p:cNvGraphicFramePr>
            <a:graphicFrameLocks noChangeAspect="1"/>
          </p:cNvGraphicFramePr>
          <p:nvPr/>
        </p:nvGraphicFramePr>
        <p:xfrm>
          <a:off x="1981200" y="3048000"/>
          <a:ext cx="3276600" cy="665163"/>
        </p:xfrm>
        <a:graphic>
          <a:graphicData uri="http://schemas.openxmlformats.org/presentationml/2006/ole">
            <mc:AlternateContent xmlns:mc="http://schemas.openxmlformats.org/markup-compatibility/2006">
              <mc:Choice xmlns:v="urn:schemas-microsoft-com:vml" Requires="v">
                <p:oleObj spid="_x0000_s13377" name="Equation" r:id="rId9" imgW="1193760" imgH="241200" progId="Equation.DSMT4">
                  <p:embed/>
                </p:oleObj>
              </mc:Choice>
              <mc:Fallback>
                <p:oleObj name="Equation" r:id="rId9" imgW="1193760" imgH="241200" progId="Equation.DSMT4">
                  <p:embed/>
                  <p:pic>
                    <p:nvPicPr>
                      <p:cNvPr id="19465"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81200" y="3048000"/>
                        <a:ext cx="3276600" cy="665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 name="Object 10"/>
          <p:cNvGraphicFramePr>
            <a:graphicFrameLocks noChangeAspect="1"/>
          </p:cNvGraphicFramePr>
          <p:nvPr/>
        </p:nvGraphicFramePr>
        <p:xfrm>
          <a:off x="1981200" y="3962400"/>
          <a:ext cx="3352800" cy="679450"/>
        </p:xfrm>
        <a:graphic>
          <a:graphicData uri="http://schemas.openxmlformats.org/presentationml/2006/ole">
            <mc:AlternateContent xmlns:mc="http://schemas.openxmlformats.org/markup-compatibility/2006">
              <mc:Choice xmlns:v="urn:schemas-microsoft-com:vml" Requires="v">
                <p:oleObj spid="_x0000_s13378" name="Equation" r:id="rId11" imgW="1193760" imgH="241200" progId="Equation.DSMT4">
                  <p:embed/>
                </p:oleObj>
              </mc:Choice>
              <mc:Fallback>
                <p:oleObj name="Equation" r:id="rId11" imgW="1193760" imgH="241200" progId="Equation.DSMT4">
                  <p:embed/>
                  <p:pic>
                    <p:nvPicPr>
                      <p:cNvPr id="19466" name="Object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81200" y="3962400"/>
                        <a:ext cx="3352800" cy="679450"/>
                      </a:xfrm>
                      <a:prstGeom prst="rect">
                        <a:avLst/>
                      </a:prstGeom>
                      <a:noFill/>
                      <a:ln w="1905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88002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500" fill="hold"/>
                                        <p:tgtEl>
                                          <p:spTgt spid="30"/>
                                        </p:tgtEl>
                                        <p:attrNameLst>
                                          <p:attrName>ppt_x</p:attrName>
                                        </p:attrNameLst>
                                      </p:cBhvr>
                                      <p:tavLst>
                                        <p:tav tm="0">
                                          <p:val>
                                            <p:strVal val="1+#ppt_w/2"/>
                                          </p:val>
                                        </p:tav>
                                        <p:tav tm="100000">
                                          <p:val>
                                            <p:strVal val="#ppt_x"/>
                                          </p:val>
                                        </p:tav>
                                      </p:tavLst>
                                    </p:anim>
                                    <p:anim calcmode="lin" valueType="num">
                                      <p:cBhvr additive="base">
                                        <p:cTn id="14"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1+#ppt_w/2"/>
                                          </p:val>
                                        </p:tav>
                                        <p:tav tm="100000">
                                          <p:val>
                                            <p:strVal val="#ppt_x"/>
                                          </p:val>
                                        </p:tav>
                                      </p:tavLst>
                                    </p:anim>
                                    <p:anim calcmode="lin" valueType="num">
                                      <p:cBhvr additive="base">
                                        <p:cTn id="2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533400" y="228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anose="02020603050405020304" pitchFamily="18" charset="0"/>
              </a:defRPr>
            </a:lvl2pPr>
            <a:lvl3pPr algn="ctr" rtl="0" fontAlgn="base">
              <a:spcBef>
                <a:spcPct val="0"/>
              </a:spcBef>
              <a:spcAft>
                <a:spcPct val="0"/>
              </a:spcAft>
              <a:defRPr sz="4400">
                <a:solidFill>
                  <a:schemeClr val="tx2"/>
                </a:solidFill>
                <a:latin typeface="Times New Roman" panose="02020603050405020304" pitchFamily="18" charset="0"/>
              </a:defRPr>
            </a:lvl3pPr>
            <a:lvl4pPr algn="ctr" rtl="0" fontAlgn="base">
              <a:spcBef>
                <a:spcPct val="0"/>
              </a:spcBef>
              <a:spcAft>
                <a:spcPct val="0"/>
              </a:spcAft>
              <a:defRPr sz="4400">
                <a:solidFill>
                  <a:schemeClr val="tx2"/>
                </a:solidFill>
                <a:latin typeface="Times New Roman" panose="02020603050405020304" pitchFamily="18" charset="0"/>
              </a:defRPr>
            </a:lvl4pPr>
            <a:lvl5pPr algn="ctr" rtl="0" fontAlgn="base">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hu-HU" sz="4400" b="0" i="0" u="none" strike="noStrike" kern="1200" cap="none" spc="0" normalizeH="0" baseline="0" noProof="0" smtClean="0">
                <a:ln>
                  <a:noFill/>
                </a:ln>
                <a:solidFill>
                  <a:srgbClr val="000000"/>
                </a:solidFill>
                <a:effectLst/>
                <a:uLnTx/>
                <a:uFillTx/>
                <a:latin typeface="Times New Roman"/>
                <a:ea typeface="+mj-ea"/>
                <a:cs typeface="+mj-cs"/>
              </a:rPr>
              <a:t>Example of Higher Derivatives</a:t>
            </a:r>
          </a:p>
        </p:txBody>
      </p:sp>
      <p:sp>
        <p:nvSpPr>
          <p:cNvPr id="4" name="Text Box 10"/>
          <p:cNvSpPr txBox="1">
            <a:spLocks noChangeArrowheads="1"/>
          </p:cNvSpPr>
          <p:nvPr/>
        </p:nvSpPr>
        <p:spPr bwMode="auto">
          <a:xfrm>
            <a:off x="1981200" y="1676400"/>
            <a:ext cx="1219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hu-HU" sz="2800" smtClean="0">
                <a:solidFill>
                  <a:srgbClr val="000000"/>
                </a:solidFill>
                <a:latin typeface="Times New Roman" panose="02020603050405020304" pitchFamily="18" charset="0"/>
              </a:rPr>
              <a:t>Given</a:t>
            </a:r>
          </a:p>
        </p:txBody>
      </p:sp>
      <p:graphicFrame>
        <p:nvGraphicFramePr>
          <p:cNvPr id="5" name="Object 11"/>
          <p:cNvGraphicFramePr>
            <a:graphicFrameLocks noChangeAspect="1"/>
          </p:cNvGraphicFramePr>
          <p:nvPr/>
        </p:nvGraphicFramePr>
        <p:xfrm>
          <a:off x="2971800" y="1524000"/>
          <a:ext cx="1952625" cy="879475"/>
        </p:xfrm>
        <a:graphic>
          <a:graphicData uri="http://schemas.openxmlformats.org/presentationml/2006/ole">
            <mc:AlternateContent xmlns:mc="http://schemas.openxmlformats.org/markup-compatibility/2006">
              <mc:Choice xmlns:v="urn:schemas-microsoft-com:vml" Requires="v">
                <p:oleObj spid="_x0000_s14398" name="Equation" r:id="rId3" imgW="876240" imgH="393480" progId="Equation.DSMT4">
                  <p:embed/>
                </p:oleObj>
              </mc:Choice>
              <mc:Fallback>
                <p:oleObj name="Equation" r:id="rId3" imgW="876240" imgH="393480" progId="Equation.DSMT4">
                  <p:embed/>
                  <p:pic>
                    <p:nvPicPr>
                      <p:cNvPr id="20491"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1524000"/>
                        <a:ext cx="1952625" cy="879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Text Box 12"/>
          <p:cNvSpPr txBox="1">
            <a:spLocks noChangeArrowheads="1"/>
          </p:cNvSpPr>
          <p:nvPr/>
        </p:nvSpPr>
        <p:spPr bwMode="auto">
          <a:xfrm>
            <a:off x="5029200" y="1676400"/>
            <a:ext cx="838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hu-HU" sz="2800" smtClean="0">
                <a:solidFill>
                  <a:srgbClr val="000000"/>
                </a:solidFill>
                <a:latin typeface="Times New Roman" panose="02020603050405020304" pitchFamily="18" charset="0"/>
              </a:rPr>
              <a:t>find</a:t>
            </a:r>
          </a:p>
        </p:txBody>
      </p:sp>
      <p:graphicFrame>
        <p:nvGraphicFramePr>
          <p:cNvPr id="7" name="Object 13"/>
          <p:cNvGraphicFramePr>
            <a:graphicFrameLocks noChangeAspect="1"/>
          </p:cNvGraphicFramePr>
          <p:nvPr/>
        </p:nvGraphicFramePr>
        <p:xfrm>
          <a:off x="5791200" y="1676400"/>
          <a:ext cx="1006475" cy="487363"/>
        </p:xfrm>
        <a:graphic>
          <a:graphicData uri="http://schemas.openxmlformats.org/presentationml/2006/ole">
            <mc:AlternateContent xmlns:mc="http://schemas.openxmlformats.org/markup-compatibility/2006">
              <mc:Choice xmlns:v="urn:schemas-microsoft-com:vml" Requires="v">
                <p:oleObj spid="_x0000_s14399" name="Equation" r:id="rId5" imgW="419040" imgH="203040" progId="Equation.DSMT4">
                  <p:embed/>
                </p:oleObj>
              </mc:Choice>
              <mc:Fallback>
                <p:oleObj name="Equation" r:id="rId5" imgW="419040" imgH="203040" progId="Equation.DSMT4">
                  <p:embed/>
                  <p:pic>
                    <p:nvPicPr>
                      <p:cNvPr id="20493" name="Object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1200" y="1676400"/>
                        <a:ext cx="1006475" cy="487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 name="Object 14"/>
          <p:cNvGraphicFramePr>
            <a:graphicFrameLocks noChangeAspect="1"/>
          </p:cNvGraphicFramePr>
          <p:nvPr/>
        </p:nvGraphicFramePr>
        <p:xfrm>
          <a:off x="990600" y="2743200"/>
          <a:ext cx="7642225" cy="1106488"/>
        </p:xfrm>
        <a:graphic>
          <a:graphicData uri="http://schemas.openxmlformats.org/presentationml/2006/ole">
            <mc:AlternateContent xmlns:mc="http://schemas.openxmlformats.org/markup-compatibility/2006">
              <mc:Choice xmlns:v="urn:schemas-microsoft-com:vml" Requires="v">
                <p:oleObj spid="_x0000_s14400" name="Equation" r:id="rId7" imgW="3429000" imgH="495000" progId="Equation.DSMT4">
                  <p:embed/>
                </p:oleObj>
              </mc:Choice>
              <mc:Fallback>
                <p:oleObj name="Equation" r:id="rId7" imgW="3429000" imgH="495000" progId="Equation.DSMT4">
                  <p:embed/>
                  <p:pic>
                    <p:nvPicPr>
                      <p:cNvPr id="20494" name="Object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0600" y="2743200"/>
                        <a:ext cx="7642225" cy="1106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 name="Object 15"/>
          <p:cNvGraphicFramePr>
            <a:graphicFrameLocks noChangeAspect="1"/>
          </p:cNvGraphicFramePr>
          <p:nvPr/>
        </p:nvGraphicFramePr>
        <p:xfrm>
          <a:off x="990600" y="4038600"/>
          <a:ext cx="4924425" cy="1049338"/>
        </p:xfrm>
        <a:graphic>
          <a:graphicData uri="http://schemas.openxmlformats.org/presentationml/2006/ole">
            <mc:AlternateContent xmlns:mc="http://schemas.openxmlformats.org/markup-compatibility/2006">
              <mc:Choice xmlns:v="urn:schemas-microsoft-com:vml" Requires="v">
                <p:oleObj spid="_x0000_s14401" name="Equation" r:id="rId9" imgW="2209680" imgH="469800" progId="Equation.DSMT4">
                  <p:embed/>
                </p:oleObj>
              </mc:Choice>
              <mc:Fallback>
                <p:oleObj name="Equation" r:id="rId9" imgW="2209680" imgH="469800" progId="Equation.DSMT4">
                  <p:embed/>
                  <p:pic>
                    <p:nvPicPr>
                      <p:cNvPr id="20495" name="Object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90600" y="4038600"/>
                        <a:ext cx="4924425" cy="1049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 name="Object 16"/>
          <p:cNvGraphicFramePr>
            <a:graphicFrameLocks noChangeAspect="1"/>
          </p:cNvGraphicFramePr>
          <p:nvPr/>
        </p:nvGraphicFramePr>
        <p:xfrm>
          <a:off x="990600" y="5181600"/>
          <a:ext cx="4572000" cy="1150938"/>
        </p:xfrm>
        <a:graphic>
          <a:graphicData uri="http://schemas.openxmlformats.org/presentationml/2006/ole">
            <mc:AlternateContent xmlns:mc="http://schemas.openxmlformats.org/markup-compatibility/2006">
              <mc:Choice xmlns:v="urn:schemas-microsoft-com:vml" Requires="v">
                <p:oleObj spid="_x0000_s14402" name="Equation" r:id="rId11" imgW="1866600" imgH="469800" progId="Equation.DSMT4">
                  <p:embed/>
                </p:oleObj>
              </mc:Choice>
              <mc:Fallback>
                <p:oleObj name="Equation" r:id="rId11" imgW="1866600" imgH="469800" progId="Equation.DSMT4">
                  <p:embed/>
                  <p:pic>
                    <p:nvPicPr>
                      <p:cNvPr id="20496" name="Object 1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90600" y="5181600"/>
                        <a:ext cx="4572000" cy="1150938"/>
                      </a:xfrm>
                      <a:prstGeom prst="rect">
                        <a:avLst/>
                      </a:prstGeom>
                      <a:noFill/>
                      <a:ln w="1905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043591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609600" y="3048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anose="02020603050405020304" pitchFamily="18" charset="0"/>
              </a:defRPr>
            </a:lvl2pPr>
            <a:lvl3pPr algn="ctr" rtl="0" fontAlgn="base">
              <a:spcBef>
                <a:spcPct val="0"/>
              </a:spcBef>
              <a:spcAft>
                <a:spcPct val="0"/>
              </a:spcAft>
              <a:defRPr sz="4400">
                <a:solidFill>
                  <a:schemeClr val="tx2"/>
                </a:solidFill>
                <a:latin typeface="Times New Roman" panose="02020603050405020304" pitchFamily="18" charset="0"/>
              </a:defRPr>
            </a:lvl3pPr>
            <a:lvl4pPr algn="ctr" rtl="0" fontAlgn="base">
              <a:spcBef>
                <a:spcPct val="0"/>
              </a:spcBef>
              <a:spcAft>
                <a:spcPct val="0"/>
              </a:spcAft>
              <a:defRPr sz="4400">
                <a:solidFill>
                  <a:schemeClr val="tx2"/>
                </a:solidFill>
                <a:latin typeface="Times New Roman" panose="02020603050405020304" pitchFamily="18" charset="0"/>
              </a:defRPr>
            </a:lvl4pPr>
            <a:lvl5pPr algn="ctr" rtl="0" fontAlgn="base">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hu-HU" sz="4400" b="0" i="0" u="none" strike="noStrike" kern="1200" cap="none" spc="0" normalizeH="0" baseline="0" noProof="0" smtClean="0">
                <a:ln>
                  <a:noFill/>
                </a:ln>
                <a:solidFill>
                  <a:srgbClr val="000000"/>
                </a:solidFill>
                <a:effectLst/>
                <a:uLnTx/>
                <a:uFillTx/>
                <a:latin typeface="Times New Roman"/>
                <a:ea typeface="+mj-ea"/>
                <a:cs typeface="+mj-cs"/>
              </a:rPr>
              <a:t>Implicit Differentiation</a:t>
            </a:r>
          </a:p>
        </p:txBody>
      </p:sp>
      <p:graphicFrame>
        <p:nvGraphicFramePr>
          <p:cNvPr id="4" name="Object 3"/>
          <p:cNvGraphicFramePr>
            <a:graphicFrameLocks noChangeAspect="1"/>
          </p:cNvGraphicFramePr>
          <p:nvPr/>
        </p:nvGraphicFramePr>
        <p:xfrm>
          <a:off x="3124200" y="1447800"/>
          <a:ext cx="2438400" cy="550863"/>
        </p:xfrm>
        <a:graphic>
          <a:graphicData uri="http://schemas.openxmlformats.org/presentationml/2006/ole">
            <mc:AlternateContent xmlns:mc="http://schemas.openxmlformats.org/markup-compatibility/2006">
              <mc:Choice xmlns:v="urn:schemas-microsoft-com:vml" Requires="v">
                <p:oleObj spid="_x0000_s15398" name="Equation" r:id="rId3" imgW="1066680" imgH="241200" progId="Equation.DSMT4">
                  <p:embed/>
                </p:oleObj>
              </mc:Choice>
              <mc:Fallback>
                <p:oleObj name="Equation" r:id="rId3" imgW="1066680" imgH="241200" progId="Equation.DSMT4">
                  <p:embed/>
                  <p:pic>
                    <p:nvPicPr>
                      <p:cNvPr id="24579"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1447800"/>
                        <a:ext cx="2438400" cy="550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Text Box 4"/>
          <p:cNvSpPr txBox="1">
            <a:spLocks noChangeArrowheads="1"/>
          </p:cNvSpPr>
          <p:nvPr/>
        </p:nvSpPr>
        <p:spPr bwMode="auto">
          <a:xfrm>
            <a:off x="2362200" y="2362200"/>
            <a:ext cx="5486400" cy="476250"/>
          </a:xfrm>
          <a:prstGeom prst="rect">
            <a:avLst/>
          </a:pr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hu-HU" sz="2400" i="1" smtClean="0">
                <a:solidFill>
                  <a:srgbClr val="000000"/>
                </a:solidFill>
                <a:latin typeface="Times New Roman" panose="02020603050405020304" pitchFamily="18" charset="0"/>
              </a:rPr>
              <a:t>y </a:t>
            </a:r>
            <a:r>
              <a:rPr lang="en-US" altLang="hu-HU" sz="2400" smtClean="0">
                <a:solidFill>
                  <a:srgbClr val="000000"/>
                </a:solidFill>
                <a:latin typeface="Times New Roman" panose="02020603050405020304" pitchFamily="18" charset="0"/>
              </a:rPr>
              <a:t>is expressed </a:t>
            </a:r>
            <a:r>
              <a:rPr lang="en-US" altLang="hu-HU" sz="2400" i="1" smtClean="0">
                <a:solidFill>
                  <a:srgbClr val="000000"/>
                </a:solidFill>
                <a:latin typeface="Times New Roman" panose="02020603050405020304" pitchFamily="18" charset="0"/>
              </a:rPr>
              <a:t>explicitly</a:t>
            </a:r>
            <a:r>
              <a:rPr lang="en-US" altLang="hu-HU" sz="2400" smtClean="0">
                <a:solidFill>
                  <a:srgbClr val="000000"/>
                </a:solidFill>
                <a:latin typeface="Times New Roman" panose="02020603050405020304" pitchFamily="18" charset="0"/>
              </a:rPr>
              <a:t> as a function of </a:t>
            </a:r>
            <a:r>
              <a:rPr lang="en-US" altLang="hu-HU" sz="2400" i="1" smtClean="0">
                <a:solidFill>
                  <a:srgbClr val="000000"/>
                </a:solidFill>
                <a:latin typeface="Times New Roman" panose="02020603050405020304" pitchFamily="18" charset="0"/>
              </a:rPr>
              <a:t>x</a:t>
            </a:r>
            <a:r>
              <a:rPr lang="en-US" altLang="hu-HU" sz="2400" smtClean="0">
                <a:solidFill>
                  <a:srgbClr val="000000"/>
                </a:solidFill>
                <a:latin typeface="Times New Roman" panose="02020603050405020304" pitchFamily="18" charset="0"/>
              </a:rPr>
              <a:t>. </a:t>
            </a:r>
          </a:p>
        </p:txBody>
      </p:sp>
      <p:sp>
        <p:nvSpPr>
          <p:cNvPr id="6" name="Line 5"/>
          <p:cNvSpPr>
            <a:spLocks noChangeShapeType="1"/>
          </p:cNvSpPr>
          <p:nvPr/>
        </p:nvSpPr>
        <p:spPr bwMode="auto">
          <a:xfrm flipV="1">
            <a:off x="3048000" y="1981200"/>
            <a:ext cx="152400" cy="381000"/>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hu-HU" sz="2400" smtClean="0">
              <a:solidFill>
                <a:srgbClr val="000000"/>
              </a:solidFill>
              <a:latin typeface="Times New Roman" panose="02020603050405020304" pitchFamily="18" charset="0"/>
            </a:endParaRPr>
          </a:p>
        </p:txBody>
      </p:sp>
      <p:graphicFrame>
        <p:nvGraphicFramePr>
          <p:cNvPr id="7" name="Object 6"/>
          <p:cNvGraphicFramePr>
            <a:graphicFrameLocks noChangeAspect="1"/>
          </p:cNvGraphicFramePr>
          <p:nvPr/>
        </p:nvGraphicFramePr>
        <p:xfrm>
          <a:off x="3200400" y="2971800"/>
          <a:ext cx="2205038" cy="550863"/>
        </p:xfrm>
        <a:graphic>
          <a:graphicData uri="http://schemas.openxmlformats.org/presentationml/2006/ole">
            <mc:AlternateContent xmlns:mc="http://schemas.openxmlformats.org/markup-compatibility/2006">
              <mc:Choice xmlns:v="urn:schemas-microsoft-com:vml" Requires="v">
                <p:oleObj spid="_x0000_s15399" name="Equation" r:id="rId5" imgW="965160" imgH="241200" progId="Equation.DSMT4">
                  <p:embed/>
                </p:oleObj>
              </mc:Choice>
              <mc:Fallback>
                <p:oleObj name="Equation" r:id="rId5" imgW="965160" imgH="241200" progId="Equation.DSMT4">
                  <p:embed/>
                  <p:pic>
                    <p:nvPicPr>
                      <p:cNvPr id="24582"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0400" y="2971800"/>
                        <a:ext cx="2205038" cy="550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 name="Text Box 7"/>
          <p:cNvSpPr txBox="1">
            <a:spLocks noChangeArrowheads="1"/>
          </p:cNvSpPr>
          <p:nvPr/>
        </p:nvSpPr>
        <p:spPr bwMode="auto">
          <a:xfrm>
            <a:off x="2286000" y="3733800"/>
            <a:ext cx="5638800" cy="476250"/>
          </a:xfrm>
          <a:prstGeom prst="rect">
            <a:avLst/>
          </a:pr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hu-HU" sz="2400" i="1" smtClean="0">
                <a:solidFill>
                  <a:srgbClr val="000000"/>
                </a:solidFill>
                <a:latin typeface="Times New Roman" panose="02020603050405020304" pitchFamily="18" charset="0"/>
              </a:rPr>
              <a:t>y </a:t>
            </a:r>
            <a:r>
              <a:rPr lang="en-US" altLang="hu-HU" sz="2400" smtClean="0">
                <a:solidFill>
                  <a:srgbClr val="000000"/>
                </a:solidFill>
                <a:latin typeface="Times New Roman" panose="02020603050405020304" pitchFamily="18" charset="0"/>
              </a:rPr>
              <a:t>is expressed </a:t>
            </a:r>
            <a:r>
              <a:rPr lang="en-US" altLang="hu-HU" sz="2400" i="1" smtClean="0">
                <a:solidFill>
                  <a:srgbClr val="000000"/>
                </a:solidFill>
                <a:latin typeface="Times New Roman" panose="02020603050405020304" pitchFamily="18" charset="0"/>
              </a:rPr>
              <a:t>implicitly</a:t>
            </a:r>
            <a:r>
              <a:rPr lang="en-US" altLang="hu-HU" sz="2400" smtClean="0">
                <a:solidFill>
                  <a:srgbClr val="000000"/>
                </a:solidFill>
                <a:latin typeface="Times New Roman" panose="02020603050405020304" pitchFamily="18" charset="0"/>
              </a:rPr>
              <a:t> as a function of </a:t>
            </a:r>
            <a:r>
              <a:rPr lang="en-US" altLang="hu-HU" sz="2400" i="1" smtClean="0">
                <a:solidFill>
                  <a:srgbClr val="000000"/>
                </a:solidFill>
                <a:latin typeface="Times New Roman" panose="02020603050405020304" pitchFamily="18" charset="0"/>
              </a:rPr>
              <a:t>x</a:t>
            </a:r>
            <a:r>
              <a:rPr lang="en-US" altLang="hu-HU" sz="2400" smtClean="0">
                <a:solidFill>
                  <a:srgbClr val="000000"/>
                </a:solidFill>
                <a:latin typeface="Times New Roman" panose="02020603050405020304" pitchFamily="18" charset="0"/>
              </a:rPr>
              <a:t>. </a:t>
            </a:r>
          </a:p>
        </p:txBody>
      </p:sp>
      <p:sp>
        <p:nvSpPr>
          <p:cNvPr id="9" name="Line 8"/>
          <p:cNvSpPr>
            <a:spLocks noChangeShapeType="1"/>
          </p:cNvSpPr>
          <p:nvPr/>
        </p:nvSpPr>
        <p:spPr bwMode="auto">
          <a:xfrm flipV="1">
            <a:off x="3276600" y="3505200"/>
            <a:ext cx="0" cy="228600"/>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hu-HU" sz="2400" smtClean="0">
              <a:solidFill>
                <a:srgbClr val="000000"/>
              </a:solidFill>
              <a:latin typeface="Times New Roman" panose="02020603050405020304" pitchFamily="18" charset="0"/>
            </a:endParaRPr>
          </a:p>
        </p:txBody>
      </p:sp>
      <p:sp>
        <p:nvSpPr>
          <p:cNvPr id="10" name="Line 9"/>
          <p:cNvSpPr>
            <a:spLocks noChangeShapeType="1"/>
          </p:cNvSpPr>
          <p:nvPr/>
        </p:nvSpPr>
        <p:spPr bwMode="auto">
          <a:xfrm flipV="1">
            <a:off x="4114800" y="3505200"/>
            <a:ext cx="0" cy="228600"/>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hu-HU" sz="2400" smtClean="0">
              <a:solidFill>
                <a:srgbClr val="000000"/>
              </a:solidFill>
              <a:latin typeface="Times New Roman" panose="02020603050405020304" pitchFamily="18" charset="0"/>
            </a:endParaRPr>
          </a:p>
        </p:txBody>
      </p:sp>
      <p:sp>
        <p:nvSpPr>
          <p:cNvPr id="11" name="Text Box 10"/>
          <p:cNvSpPr txBox="1">
            <a:spLocks noChangeArrowheads="1"/>
          </p:cNvSpPr>
          <p:nvPr/>
        </p:nvSpPr>
        <p:spPr bwMode="auto">
          <a:xfrm>
            <a:off x="685800" y="4343400"/>
            <a:ext cx="8001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hu-HU" sz="2800" smtClean="0">
                <a:solidFill>
                  <a:srgbClr val="000000"/>
                </a:solidFill>
                <a:latin typeface="Times New Roman" panose="02020603050405020304" pitchFamily="18" charset="0"/>
              </a:rPr>
              <a:t>To differentiate the implicit equation, we write </a:t>
            </a:r>
            <a:r>
              <a:rPr lang="en-US" altLang="hu-HU" sz="2800" i="1" smtClean="0">
                <a:solidFill>
                  <a:srgbClr val="000000"/>
                </a:solidFill>
                <a:latin typeface="Times New Roman" panose="02020603050405020304" pitchFamily="18" charset="0"/>
              </a:rPr>
              <a:t>f</a:t>
            </a:r>
            <a:r>
              <a:rPr lang="en-US" altLang="hu-HU" sz="2800" smtClean="0">
                <a:solidFill>
                  <a:srgbClr val="000000"/>
                </a:solidFill>
                <a:latin typeface="Times New Roman" panose="02020603050405020304" pitchFamily="18" charset="0"/>
              </a:rPr>
              <a:t> (</a:t>
            </a:r>
            <a:r>
              <a:rPr lang="en-US" altLang="hu-HU" sz="2800" i="1" smtClean="0">
                <a:solidFill>
                  <a:srgbClr val="000000"/>
                </a:solidFill>
                <a:latin typeface="Times New Roman" panose="02020603050405020304" pitchFamily="18" charset="0"/>
              </a:rPr>
              <a:t>x</a:t>
            </a:r>
            <a:r>
              <a:rPr lang="en-US" altLang="hu-HU" sz="2800" smtClean="0">
                <a:solidFill>
                  <a:srgbClr val="000000"/>
                </a:solidFill>
                <a:latin typeface="Times New Roman" panose="02020603050405020304" pitchFamily="18" charset="0"/>
              </a:rPr>
              <a:t>) in place of </a:t>
            </a:r>
            <a:r>
              <a:rPr lang="en-US" altLang="hu-HU" sz="2800" i="1" smtClean="0">
                <a:solidFill>
                  <a:srgbClr val="000000"/>
                </a:solidFill>
                <a:latin typeface="Times New Roman" panose="02020603050405020304" pitchFamily="18" charset="0"/>
              </a:rPr>
              <a:t>y </a:t>
            </a:r>
            <a:r>
              <a:rPr lang="en-US" altLang="hu-HU" sz="2800" smtClean="0">
                <a:solidFill>
                  <a:srgbClr val="000000"/>
                </a:solidFill>
                <a:latin typeface="Times New Roman" panose="02020603050405020304" pitchFamily="18" charset="0"/>
              </a:rPr>
              <a:t>to get:</a:t>
            </a:r>
          </a:p>
        </p:txBody>
      </p:sp>
      <p:graphicFrame>
        <p:nvGraphicFramePr>
          <p:cNvPr id="12" name="Object 11"/>
          <p:cNvGraphicFramePr>
            <a:graphicFrameLocks noChangeAspect="1"/>
          </p:cNvGraphicFramePr>
          <p:nvPr/>
        </p:nvGraphicFramePr>
        <p:xfrm>
          <a:off x="2590800" y="5334000"/>
          <a:ext cx="3686175" cy="666750"/>
        </p:xfrm>
        <a:graphic>
          <a:graphicData uri="http://schemas.openxmlformats.org/presentationml/2006/ole">
            <mc:AlternateContent xmlns:mc="http://schemas.openxmlformats.org/markup-compatibility/2006">
              <mc:Choice xmlns:v="urn:schemas-microsoft-com:vml" Requires="v">
                <p:oleObj spid="_x0000_s15400" name="Equation" r:id="rId7" imgW="1612800" imgH="291960" progId="Equation.DSMT4">
                  <p:embed/>
                </p:oleObj>
              </mc:Choice>
              <mc:Fallback>
                <p:oleObj name="Equation" r:id="rId7" imgW="1612800" imgH="291960" progId="Equation.DSMT4">
                  <p:embed/>
                  <p:pic>
                    <p:nvPicPr>
                      <p:cNvPr id="24587" name="Object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90800" y="5334000"/>
                        <a:ext cx="3686175" cy="666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592227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609600" y="3048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anose="02020603050405020304" pitchFamily="18" charset="0"/>
              </a:defRPr>
            </a:lvl2pPr>
            <a:lvl3pPr algn="ctr" rtl="0" fontAlgn="base">
              <a:spcBef>
                <a:spcPct val="0"/>
              </a:spcBef>
              <a:spcAft>
                <a:spcPct val="0"/>
              </a:spcAft>
              <a:defRPr sz="4400">
                <a:solidFill>
                  <a:schemeClr val="tx2"/>
                </a:solidFill>
                <a:latin typeface="Times New Roman" panose="02020603050405020304" pitchFamily="18" charset="0"/>
              </a:defRPr>
            </a:lvl3pPr>
            <a:lvl4pPr algn="ctr" rtl="0" fontAlgn="base">
              <a:spcBef>
                <a:spcPct val="0"/>
              </a:spcBef>
              <a:spcAft>
                <a:spcPct val="0"/>
              </a:spcAft>
              <a:defRPr sz="4400">
                <a:solidFill>
                  <a:schemeClr val="tx2"/>
                </a:solidFill>
                <a:latin typeface="Times New Roman" panose="02020603050405020304" pitchFamily="18" charset="0"/>
              </a:defRPr>
            </a:lvl4pPr>
            <a:lvl5pPr algn="ctr" rtl="0" fontAlgn="base">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hu-HU" sz="4400" b="0" i="0" u="none" strike="noStrike" kern="1200" cap="none" spc="0" normalizeH="0" baseline="0" noProof="0" smtClean="0">
                <a:ln>
                  <a:noFill/>
                </a:ln>
                <a:solidFill>
                  <a:srgbClr val="000000"/>
                </a:solidFill>
                <a:effectLst/>
                <a:uLnTx/>
                <a:uFillTx/>
                <a:latin typeface="Times New Roman"/>
                <a:ea typeface="+mj-ea"/>
                <a:cs typeface="+mj-cs"/>
              </a:rPr>
              <a:t>Implicit Differentiation (cont.)</a:t>
            </a:r>
          </a:p>
        </p:txBody>
      </p:sp>
      <p:sp>
        <p:nvSpPr>
          <p:cNvPr id="4" name="Text Box 10"/>
          <p:cNvSpPr txBox="1">
            <a:spLocks noChangeArrowheads="1"/>
          </p:cNvSpPr>
          <p:nvPr/>
        </p:nvSpPr>
        <p:spPr bwMode="auto">
          <a:xfrm>
            <a:off x="1219200" y="1295400"/>
            <a:ext cx="6096000" cy="116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hu-HU" sz="2800" smtClean="0">
                <a:solidFill>
                  <a:srgbClr val="000000"/>
                </a:solidFill>
                <a:latin typeface="Times New Roman" panose="02020603050405020304" pitchFamily="18" charset="0"/>
              </a:rPr>
              <a:t>Now differentiate </a:t>
            </a:r>
          </a:p>
          <a:p>
            <a:pPr fontAlgn="base">
              <a:spcBef>
                <a:spcPct val="50000"/>
              </a:spcBef>
              <a:spcAft>
                <a:spcPct val="0"/>
              </a:spcAft>
            </a:pPr>
            <a:r>
              <a:rPr lang="en-US" altLang="hu-HU" sz="2800" smtClean="0">
                <a:solidFill>
                  <a:srgbClr val="000000"/>
                </a:solidFill>
                <a:latin typeface="Times New Roman" panose="02020603050405020304" pitchFamily="18" charset="0"/>
              </a:rPr>
              <a:t>using the chain rule:</a:t>
            </a:r>
          </a:p>
        </p:txBody>
      </p:sp>
      <p:graphicFrame>
        <p:nvGraphicFramePr>
          <p:cNvPr id="5" name="Object 11"/>
          <p:cNvGraphicFramePr>
            <a:graphicFrameLocks noChangeAspect="1"/>
          </p:cNvGraphicFramePr>
          <p:nvPr/>
        </p:nvGraphicFramePr>
        <p:xfrm>
          <a:off x="3886200" y="1219200"/>
          <a:ext cx="3686175" cy="666750"/>
        </p:xfrm>
        <a:graphic>
          <a:graphicData uri="http://schemas.openxmlformats.org/presentationml/2006/ole">
            <mc:AlternateContent xmlns:mc="http://schemas.openxmlformats.org/markup-compatibility/2006">
              <mc:Choice xmlns:v="urn:schemas-microsoft-com:vml" Requires="v">
                <p:oleObj spid="_x0000_s16446" name="Equation" r:id="rId3" imgW="1612800" imgH="291960" progId="Equation.DSMT4">
                  <p:embed/>
                </p:oleObj>
              </mc:Choice>
              <mc:Fallback>
                <p:oleObj name="Equation" r:id="rId3" imgW="1612800" imgH="291960" progId="Equation.DSMT4">
                  <p:embed/>
                  <p:pic>
                    <p:nvPicPr>
                      <p:cNvPr id="25611"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1219200"/>
                        <a:ext cx="3686175" cy="666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 name="Object 12"/>
          <p:cNvGraphicFramePr>
            <a:graphicFrameLocks noChangeAspect="1"/>
          </p:cNvGraphicFramePr>
          <p:nvPr/>
        </p:nvGraphicFramePr>
        <p:xfrm>
          <a:off x="2133600" y="2590800"/>
          <a:ext cx="4789488" cy="666750"/>
        </p:xfrm>
        <a:graphic>
          <a:graphicData uri="http://schemas.openxmlformats.org/presentationml/2006/ole">
            <mc:AlternateContent xmlns:mc="http://schemas.openxmlformats.org/markup-compatibility/2006">
              <mc:Choice xmlns:v="urn:schemas-microsoft-com:vml" Requires="v">
                <p:oleObj spid="_x0000_s16447" name="Equation" r:id="rId5" imgW="2095200" imgH="291960" progId="Equation.DSMT4">
                  <p:embed/>
                </p:oleObj>
              </mc:Choice>
              <mc:Fallback>
                <p:oleObj name="Equation" r:id="rId5" imgW="2095200" imgH="291960" progId="Equation.DSMT4">
                  <p:embed/>
                  <p:pic>
                    <p:nvPicPr>
                      <p:cNvPr id="25612"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3600" y="2590800"/>
                        <a:ext cx="4789488" cy="666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 name="Object 14"/>
          <p:cNvGraphicFramePr>
            <a:graphicFrameLocks noChangeAspect="1"/>
          </p:cNvGraphicFramePr>
          <p:nvPr/>
        </p:nvGraphicFramePr>
        <p:xfrm>
          <a:off x="2286000" y="3886200"/>
          <a:ext cx="2613025" cy="550863"/>
        </p:xfrm>
        <a:graphic>
          <a:graphicData uri="http://schemas.openxmlformats.org/presentationml/2006/ole">
            <mc:AlternateContent xmlns:mc="http://schemas.openxmlformats.org/markup-compatibility/2006">
              <mc:Choice xmlns:v="urn:schemas-microsoft-com:vml" Requires="v">
                <p:oleObj spid="_x0000_s16448" name="Equation" r:id="rId7" imgW="1143000" imgH="241200" progId="Equation.DSMT4">
                  <p:embed/>
                </p:oleObj>
              </mc:Choice>
              <mc:Fallback>
                <p:oleObj name="Equation" r:id="rId7" imgW="1143000" imgH="241200" progId="Equation.DSMT4">
                  <p:embed/>
                  <p:pic>
                    <p:nvPicPr>
                      <p:cNvPr id="25614" name="Object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0" y="3886200"/>
                        <a:ext cx="2613025" cy="550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 name="Text Box 15"/>
          <p:cNvSpPr txBox="1">
            <a:spLocks noChangeArrowheads="1"/>
          </p:cNvSpPr>
          <p:nvPr/>
        </p:nvSpPr>
        <p:spPr bwMode="auto">
          <a:xfrm>
            <a:off x="1219200" y="3352800"/>
            <a:ext cx="6324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hu-HU" sz="2800" smtClean="0">
                <a:solidFill>
                  <a:srgbClr val="000000"/>
                </a:solidFill>
                <a:latin typeface="Times New Roman" panose="02020603050405020304" pitchFamily="18" charset="0"/>
              </a:rPr>
              <a:t>which can be written in the form</a:t>
            </a:r>
          </a:p>
        </p:txBody>
      </p:sp>
      <p:sp>
        <p:nvSpPr>
          <p:cNvPr id="9" name="Text Box 16"/>
          <p:cNvSpPr txBox="1">
            <a:spLocks noChangeArrowheads="1"/>
          </p:cNvSpPr>
          <p:nvPr/>
        </p:nvSpPr>
        <p:spPr bwMode="auto">
          <a:xfrm>
            <a:off x="5334000" y="3886200"/>
            <a:ext cx="1828800" cy="476250"/>
          </a:xfrm>
          <a:prstGeom prst="rect">
            <a:avLst/>
          </a:pr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hu-HU" sz="2400" smtClean="0">
                <a:solidFill>
                  <a:srgbClr val="000000"/>
                </a:solidFill>
                <a:latin typeface="Times New Roman" panose="02020603050405020304" pitchFamily="18" charset="0"/>
              </a:rPr>
              <a:t>subbing in </a:t>
            </a:r>
            <a:r>
              <a:rPr lang="en-US" altLang="hu-HU" sz="2400" i="1" smtClean="0">
                <a:solidFill>
                  <a:srgbClr val="000000"/>
                </a:solidFill>
                <a:latin typeface="Times New Roman" panose="02020603050405020304" pitchFamily="18" charset="0"/>
              </a:rPr>
              <a:t>y</a:t>
            </a:r>
            <a:endParaRPr lang="en-US" altLang="hu-HU" sz="2400" smtClean="0">
              <a:solidFill>
                <a:srgbClr val="000000"/>
              </a:solidFill>
              <a:latin typeface="Times New Roman" panose="02020603050405020304" pitchFamily="18" charset="0"/>
            </a:endParaRPr>
          </a:p>
        </p:txBody>
      </p:sp>
      <p:graphicFrame>
        <p:nvGraphicFramePr>
          <p:cNvPr id="10" name="Object 17"/>
          <p:cNvGraphicFramePr>
            <a:graphicFrameLocks noChangeAspect="1"/>
          </p:cNvGraphicFramePr>
          <p:nvPr/>
        </p:nvGraphicFramePr>
        <p:xfrm>
          <a:off x="2209800" y="4495800"/>
          <a:ext cx="2698750" cy="696913"/>
        </p:xfrm>
        <a:graphic>
          <a:graphicData uri="http://schemas.openxmlformats.org/presentationml/2006/ole">
            <mc:AlternateContent xmlns:mc="http://schemas.openxmlformats.org/markup-compatibility/2006">
              <mc:Choice xmlns:v="urn:schemas-microsoft-com:vml" Requires="v">
                <p:oleObj spid="_x0000_s16449" name="Equation" r:id="rId9" imgW="1180800" imgH="304560" progId="Equation.DSMT4">
                  <p:embed/>
                </p:oleObj>
              </mc:Choice>
              <mc:Fallback>
                <p:oleObj name="Equation" r:id="rId9" imgW="1180800" imgH="304560" progId="Equation.DSMT4">
                  <p:embed/>
                  <p:pic>
                    <p:nvPicPr>
                      <p:cNvPr id="25617" name="Object 1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09800" y="4495800"/>
                        <a:ext cx="2698750" cy="696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 name="Object 18"/>
          <p:cNvGraphicFramePr>
            <a:graphicFrameLocks noChangeAspect="1"/>
          </p:cNvGraphicFramePr>
          <p:nvPr/>
        </p:nvGraphicFramePr>
        <p:xfrm>
          <a:off x="2590800" y="5257800"/>
          <a:ext cx="1798638" cy="987425"/>
        </p:xfrm>
        <a:graphic>
          <a:graphicData uri="http://schemas.openxmlformats.org/presentationml/2006/ole">
            <mc:AlternateContent xmlns:mc="http://schemas.openxmlformats.org/markup-compatibility/2006">
              <mc:Choice xmlns:v="urn:schemas-microsoft-com:vml" Requires="v">
                <p:oleObj spid="_x0000_s16450" name="Equation" r:id="rId11" imgW="787320" imgH="431640" progId="Equation.DSMT4">
                  <p:embed/>
                </p:oleObj>
              </mc:Choice>
              <mc:Fallback>
                <p:oleObj name="Equation" r:id="rId11" imgW="787320" imgH="431640" progId="Equation.DSMT4">
                  <p:embed/>
                  <p:pic>
                    <p:nvPicPr>
                      <p:cNvPr id="25618" name="Object 1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90800" y="5257800"/>
                        <a:ext cx="1798638" cy="987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 name="Text Box 19"/>
          <p:cNvSpPr txBox="1">
            <a:spLocks noChangeArrowheads="1"/>
          </p:cNvSpPr>
          <p:nvPr/>
        </p:nvSpPr>
        <p:spPr bwMode="auto">
          <a:xfrm>
            <a:off x="5410200" y="4648200"/>
            <a:ext cx="1828800" cy="476250"/>
          </a:xfrm>
          <a:prstGeom prst="rect">
            <a:avLst/>
          </a:pr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hu-HU" sz="2400" smtClean="0">
                <a:solidFill>
                  <a:srgbClr val="000000"/>
                </a:solidFill>
                <a:latin typeface="Times New Roman" panose="02020603050405020304" pitchFamily="18" charset="0"/>
              </a:rPr>
              <a:t>Solve for </a:t>
            </a:r>
            <a:r>
              <a:rPr lang="en-US" altLang="hu-HU" sz="2400" i="1" smtClean="0">
                <a:solidFill>
                  <a:srgbClr val="000000"/>
                </a:solidFill>
                <a:latin typeface="Times New Roman" panose="02020603050405020304" pitchFamily="18" charset="0"/>
              </a:rPr>
              <a:t>y’</a:t>
            </a:r>
            <a:endParaRPr lang="en-US" altLang="hu-HU" sz="2400" smtClean="0">
              <a:solidFill>
                <a:srgbClr val="000000"/>
              </a:solidFill>
              <a:latin typeface="Times New Roman" panose="02020603050405020304" pitchFamily="18" charset="0"/>
            </a:endParaRPr>
          </a:p>
        </p:txBody>
      </p:sp>
      <p:sp>
        <p:nvSpPr>
          <p:cNvPr id="13" name="Line 20"/>
          <p:cNvSpPr>
            <a:spLocks noChangeShapeType="1"/>
          </p:cNvSpPr>
          <p:nvPr/>
        </p:nvSpPr>
        <p:spPr bwMode="auto">
          <a:xfrm flipH="1">
            <a:off x="4953000" y="4953000"/>
            <a:ext cx="381000" cy="0"/>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hu-HU" sz="2400" smtClean="0">
              <a:solidFill>
                <a:srgbClr val="000000"/>
              </a:solidFill>
              <a:latin typeface="Times New Roman" panose="02020603050405020304" pitchFamily="18" charset="0"/>
            </a:endParaRPr>
          </a:p>
        </p:txBody>
      </p:sp>
      <p:sp>
        <p:nvSpPr>
          <p:cNvPr id="14" name="Line 21"/>
          <p:cNvSpPr>
            <a:spLocks noChangeShapeType="1"/>
          </p:cNvSpPr>
          <p:nvPr/>
        </p:nvSpPr>
        <p:spPr bwMode="auto">
          <a:xfrm flipH="1">
            <a:off x="4572000" y="5105400"/>
            <a:ext cx="1066800" cy="685800"/>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hu-HU" sz="2400" smtClean="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739590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2" presetClass="entr" presetSubtype="4" fill="hold" nodeType="after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500" fill="hold"/>
                                        <p:tgtEl>
                                          <p:spTgt spid="7"/>
                                        </p:tgtEl>
                                        <p:attrNameLst>
                                          <p:attrName>ppt_x</p:attrName>
                                        </p:attrNameLst>
                                      </p:cBhvr>
                                      <p:tavLst>
                                        <p:tav tm="0">
                                          <p:val>
                                            <p:strVal val="#ppt_x"/>
                                          </p:val>
                                        </p:tav>
                                        <p:tav tm="100000">
                                          <p:val>
                                            <p:strVal val="#ppt_x"/>
                                          </p:val>
                                        </p:tav>
                                      </p:tavLst>
                                    </p:anim>
                                    <p:anim calcmode="lin" valueType="num">
                                      <p:cBhvr additive="base">
                                        <p:cTn id="11" dur="500" fill="hold"/>
                                        <p:tgtEl>
                                          <p:spTgt spid="7"/>
                                        </p:tgtEl>
                                        <p:attrNameLst>
                                          <p:attrName>ppt_y</p:attrName>
                                        </p:attrNameLst>
                                      </p:cBhvr>
                                      <p:tavLst>
                                        <p:tav tm="0">
                                          <p:val>
                                            <p:strVal val="1+#ppt_h/2"/>
                                          </p:val>
                                        </p:tav>
                                        <p:tav tm="100000">
                                          <p:val>
                                            <p:strVal val="#ppt_y"/>
                                          </p:val>
                                        </p:tav>
                                      </p:tavLst>
                                    </p:anim>
                                  </p:childTnLst>
                                </p:cTn>
                              </p:par>
                              <p:par>
                                <p:cTn id="12" presetID="5" presetClass="entr" presetSubtype="1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checkerboard(across)">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checkerboard(across)">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par>
                          <p:cTn id="29" fill="hold">
                            <p:stCondLst>
                              <p:cond delay="0"/>
                            </p:stCondLst>
                            <p:childTnLst>
                              <p:par>
                                <p:cTn id="30" presetID="22" presetClass="entr" presetSubtype="2"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right)">
                                      <p:cBhvr>
                                        <p:cTn id="32" dur="500"/>
                                        <p:tgtEl>
                                          <p:spTgt spid="13"/>
                                        </p:tgtEl>
                                      </p:cBhvr>
                                    </p:animEffect>
                                  </p:childTnLst>
                                </p:cTn>
                              </p:par>
                              <p:par>
                                <p:cTn id="33" presetID="22" presetClass="entr" presetSubtype="2"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right)">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2"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2359378" y="620889"/>
            <a:ext cx="7040132" cy="707886"/>
          </a:xfrm>
          <a:prstGeom prst="rect">
            <a:avLst/>
          </a:prstGeom>
          <a:noFill/>
        </p:spPr>
        <p:txBody>
          <a:bodyPr wrap="none" rtlCol="0">
            <a:spAutoFit/>
          </a:bodyPr>
          <a:lstStyle/>
          <a:p>
            <a:r>
              <a:rPr lang="hu-HU" sz="4000" dirty="0" err="1" smtClean="0"/>
              <a:t>Calculating</a:t>
            </a:r>
            <a:r>
              <a:rPr lang="hu-HU" sz="4000" dirty="0" smtClean="0"/>
              <a:t> </a:t>
            </a:r>
            <a:r>
              <a:rPr lang="hu-HU" sz="4000" dirty="0" err="1" smtClean="0"/>
              <a:t>the</a:t>
            </a:r>
            <a:r>
              <a:rPr lang="hu-HU" sz="4000" dirty="0" smtClean="0"/>
              <a:t> </a:t>
            </a:r>
            <a:r>
              <a:rPr lang="hu-HU" sz="4000" dirty="0" err="1" smtClean="0"/>
              <a:t>second</a:t>
            </a:r>
            <a:r>
              <a:rPr lang="hu-HU" sz="4000" dirty="0" smtClean="0"/>
              <a:t> </a:t>
            </a:r>
            <a:r>
              <a:rPr lang="hu-HU" sz="4000" dirty="0" err="1" smtClean="0"/>
              <a:t>derivative</a:t>
            </a:r>
            <a:endParaRPr lang="hu-HU" sz="4000" dirty="0"/>
          </a:p>
        </p:txBody>
      </p:sp>
      <p:graphicFrame>
        <p:nvGraphicFramePr>
          <p:cNvPr id="3" name="Object 18"/>
          <p:cNvGraphicFramePr>
            <a:graphicFrameLocks noChangeAspect="1"/>
          </p:cNvGraphicFramePr>
          <p:nvPr>
            <p:extLst>
              <p:ext uri="{D42A27DB-BD31-4B8C-83A1-F6EECF244321}">
                <p14:modId xmlns:p14="http://schemas.microsoft.com/office/powerpoint/2010/main" val="3443781540"/>
              </p:ext>
            </p:extLst>
          </p:nvPr>
        </p:nvGraphicFramePr>
        <p:xfrm>
          <a:off x="560740" y="1666453"/>
          <a:ext cx="1798638" cy="987425"/>
        </p:xfrm>
        <a:graphic>
          <a:graphicData uri="http://schemas.openxmlformats.org/presentationml/2006/ole">
            <mc:AlternateContent xmlns:mc="http://schemas.openxmlformats.org/markup-compatibility/2006">
              <mc:Choice xmlns:v="urn:schemas-microsoft-com:vml" Requires="v">
                <p:oleObj spid="_x0000_s17424" name="Equation" r:id="rId3" imgW="787320" imgH="431640" progId="Equation.DSMT4">
                  <p:embed/>
                </p:oleObj>
              </mc:Choice>
              <mc:Fallback>
                <p:oleObj name="Equation" r:id="rId3" imgW="787320" imgH="431640" progId="Equation.DSMT4">
                  <p:embed/>
                  <p:pic>
                    <p:nvPicPr>
                      <p:cNvPr id="11" name="Object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740" y="1666453"/>
                        <a:ext cx="1798638" cy="987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 name="Szövegdoboz 3"/>
          <p:cNvSpPr txBox="1"/>
          <p:nvPr/>
        </p:nvSpPr>
        <p:spPr>
          <a:xfrm>
            <a:off x="829733" y="2991556"/>
            <a:ext cx="3565463" cy="461665"/>
          </a:xfrm>
          <a:prstGeom prst="rect">
            <a:avLst/>
          </a:prstGeom>
          <a:noFill/>
        </p:spPr>
        <p:txBody>
          <a:bodyPr wrap="none" rtlCol="0">
            <a:spAutoFit/>
          </a:bodyPr>
          <a:lstStyle/>
          <a:p>
            <a:r>
              <a:rPr lang="hu-HU" sz="2400" dirty="0" err="1" smtClean="0"/>
              <a:t>Deriving</a:t>
            </a:r>
            <a:r>
              <a:rPr lang="hu-HU" sz="2400" dirty="0" smtClean="0"/>
              <a:t> again </a:t>
            </a:r>
            <a:r>
              <a:rPr lang="hu-HU" sz="2400" dirty="0" err="1" smtClean="0"/>
              <a:t>respect</a:t>
            </a:r>
            <a:r>
              <a:rPr lang="hu-HU" sz="2400" dirty="0" smtClean="0"/>
              <a:t> </a:t>
            </a:r>
            <a:r>
              <a:rPr lang="hu-HU" sz="2400" dirty="0" err="1" smtClean="0"/>
              <a:t>to</a:t>
            </a:r>
            <a:r>
              <a:rPr lang="hu-HU" sz="2400" dirty="0" smtClean="0"/>
              <a:t> </a:t>
            </a:r>
            <a:r>
              <a:rPr lang="hu-HU" sz="2400" i="1" dirty="0" smtClean="0"/>
              <a:t>x:</a:t>
            </a:r>
            <a:endParaRPr lang="hu-HU" sz="2400" i="1" dirty="0"/>
          </a:p>
        </p:txBody>
      </p:sp>
      <mc:AlternateContent xmlns:mc="http://schemas.openxmlformats.org/markup-compatibility/2006" xmlns:a14="http://schemas.microsoft.com/office/drawing/2010/main">
        <mc:Choice Requires="a14">
          <p:sp>
            <p:nvSpPr>
              <p:cNvPr id="5" name="Szövegdoboz 4"/>
              <p:cNvSpPr txBox="1"/>
              <p:nvPr/>
            </p:nvSpPr>
            <p:spPr>
              <a:xfrm>
                <a:off x="5367868" y="2705120"/>
                <a:ext cx="6260816" cy="82522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hu-HU" sz="2400" i="1" smtClean="0">
                              <a:latin typeface="Cambria Math" panose="02040503050406030204" pitchFamily="18" charset="0"/>
                            </a:rPr>
                          </m:ctrlPr>
                        </m:sSupPr>
                        <m:e>
                          <m:r>
                            <a:rPr lang="hu-HU" sz="2400" b="0" i="1" smtClean="0">
                              <a:latin typeface="Cambria Math" panose="02040503050406030204" pitchFamily="18" charset="0"/>
                            </a:rPr>
                            <m:t>𝑦</m:t>
                          </m:r>
                        </m:e>
                        <m:sup>
                          <m:r>
                            <a:rPr lang="hu-HU" sz="2400" b="0" i="1" smtClean="0">
                              <a:latin typeface="Cambria Math" panose="02040503050406030204" pitchFamily="18" charset="0"/>
                            </a:rPr>
                            <m:t>′′</m:t>
                          </m:r>
                        </m:sup>
                      </m:sSup>
                      <m:r>
                        <a:rPr lang="hu-HU" sz="2400" b="0" i="1" smtClean="0">
                          <a:latin typeface="Cambria Math" panose="02040503050406030204" pitchFamily="18" charset="0"/>
                        </a:rPr>
                        <m:t>=</m:t>
                      </m:r>
                      <m:f>
                        <m:fPr>
                          <m:ctrlPr>
                            <a:rPr lang="hu-HU" sz="2400" b="0" i="1" smtClean="0">
                              <a:latin typeface="Cambria Math" panose="02040503050406030204" pitchFamily="18" charset="0"/>
                            </a:rPr>
                          </m:ctrlPr>
                        </m:fPr>
                        <m:num>
                          <m:r>
                            <a:rPr lang="hu-HU" sz="2400" b="0" i="1" smtClean="0">
                              <a:latin typeface="Cambria Math" panose="02040503050406030204" pitchFamily="18" charset="0"/>
                            </a:rPr>
                            <m:t>−</m:t>
                          </m:r>
                          <m:sSup>
                            <m:sSupPr>
                              <m:ctrlPr>
                                <a:rPr lang="hu-HU" sz="2400" b="0" i="1" smtClean="0">
                                  <a:latin typeface="Cambria Math" panose="02040503050406030204" pitchFamily="18" charset="0"/>
                                </a:rPr>
                              </m:ctrlPr>
                            </m:sSupPr>
                            <m:e>
                              <m:r>
                                <a:rPr lang="hu-HU" sz="2400" b="0" i="1" smtClean="0">
                                  <a:latin typeface="Cambria Math" panose="02040503050406030204" pitchFamily="18" charset="0"/>
                                </a:rPr>
                                <m:t>𝑦</m:t>
                              </m:r>
                            </m:e>
                            <m:sup>
                              <m:r>
                                <a:rPr lang="hu-HU" sz="2400" b="0" i="1" smtClean="0">
                                  <a:latin typeface="Cambria Math" panose="02040503050406030204" pitchFamily="18" charset="0"/>
                                </a:rPr>
                                <m:t>′</m:t>
                              </m:r>
                            </m:sup>
                          </m:sSup>
                          <m:r>
                            <a:rPr lang="hu-HU" sz="2400" b="0" i="1" smtClean="0">
                              <a:latin typeface="Cambria Math" panose="02040503050406030204" pitchFamily="18" charset="0"/>
                              <a:ea typeface="Cambria Math" panose="02040503050406030204" pitchFamily="18" charset="0"/>
                            </a:rPr>
                            <m:t>∙</m:t>
                          </m:r>
                          <m:d>
                            <m:dPr>
                              <m:ctrlPr>
                                <a:rPr lang="hu-HU" sz="2400" b="0" i="1" smtClean="0">
                                  <a:latin typeface="Cambria Math" panose="02040503050406030204" pitchFamily="18" charset="0"/>
                                  <a:ea typeface="Cambria Math" panose="02040503050406030204" pitchFamily="18" charset="0"/>
                                </a:rPr>
                              </m:ctrlPr>
                            </m:dPr>
                            <m:e>
                              <m:d>
                                <m:dPr>
                                  <m:ctrlPr>
                                    <a:rPr lang="hu-HU" sz="2400" i="1">
                                      <a:latin typeface="Cambria Math" panose="02040503050406030204" pitchFamily="18" charset="0"/>
                                    </a:rPr>
                                  </m:ctrlPr>
                                </m:dPr>
                                <m:e>
                                  <m:r>
                                    <a:rPr lang="hu-HU" sz="2400" i="1">
                                      <a:latin typeface="Cambria Math" panose="02040503050406030204" pitchFamily="18" charset="0"/>
                                    </a:rPr>
                                    <m:t>3</m:t>
                                  </m:r>
                                  <m:sSup>
                                    <m:sSupPr>
                                      <m:ctrlPr>
                                        <a:rPr lang="hu-HU" sz="2400" i="1">
                                          <a:latin typeface="Cambria Math" panose="02040503050406030204" pitchFamily="18" charset="0"/>
                                        </a:rPr>
                                      </m:ctrlPr>
                                    </m:sSupPr>
                                    <m:e>
                                      <m:r>
                                        <a:rPr lang="hu-HU" sz="2400" i="1">
                                          <a:latin typeface="Cambria Math" panose="02040503050406030204" pitchFamily="18" charset="0"/>
                                        </a:rPr>
                                        <m:t>𝑦</m:t>
                                      </m:r>
                                    </m:e>
                                    <m:sup>
                                      <m:r>
                                        <a:rPr lang="hu-HU" sz="2400" i="1">
                                          <a:latin typeface="Cambria Math" panose="02040503050406030204" pitchFamily="18" charset="0"/>
                                        </a:rPr>
                                        <m:t>2</m:t>
                                      </m:r>
                                    </m:sup>
                                  </m:sSup>
                                  <m:r>
                                    <a:rPr lang="hu-HU" sz="2400" i="1">
                                      <a:latin typeface="Cambria Math" panose="02040503050406030204" pitchFamily="18" charset="0"/>
                                    </a:rPr>
                                    <m:t>+</m:t>
                                  </m:r>
                                  <m:r>
                                    <a:rPr lang="hu-HU" sz="2400" i="1">
                                      <a:latin typeface="Cambria Math" panose="02040503050406030204" pitchFamily="18" charset="0"/>
                                    </a:rPr>
                                    <m:t>𝑥</m:t>
                                  </m:r>
                                </m:e>
                              </m:d>
                            </m:e>
                          </m:d>
                          <m:r>
                            <a:rPr lang="hu-HU" sz="2400" b="0" i="1" smtClean="0">
                              <a:latin typeface="Cambria Math" panose="02040503050406030204" pitchFamily="18" charset="0"/>
                              <a:ea typeface="Cambria Math" panose="02040503050406030204" pitchFamily="18" charset="0"/>
                            </a:rPr>
                            <m:t>−</m:t>
                          </m:r>
                          <m:d>
                            <m:dPr>
                              <m:ctrlPr>
                                <a:rPr lang="hu-HU" sz="2400" b="0" i="1" smtClean="0">
                                  <a:latin typeface="Cambria Math" panose="02040503050406030204" pitchFamily="18" charset="0"/>
                                  <a:ea typeface="Cambria Math" panose="02040503050406030204" pitchFamily="18" charset="0"/>
                                </a:rPr>
                              </m:ctrlPr>
                            </m:dPr>
                            <m:e>
                              <m:r>
                                <a:rPr lang="hu-HU" sz="2400" b="0" i="1" smtClean="0">
                                  <a:latin typeface="Cambria Math" panose="02040503050406030204" pitchFamily="18" charset="0"/>
                                  <a:ea typeface="Cambria Math" panose="02040503050406030204" pitchFamily="18" charset="0"/>
                                </a:rPr>
                                <m:t>3−</m:t>
                              </m:r>
                              <m:r>
                                <a:rPr lang="hu-HU" sz="2400" b="0" i="1" smtClean="0">
                                  <a:latin typeface="Cambria Math" panose="02040503050406030204" pitchFamily="18" charset="0"/>
                                  <a:ea typeface="Cambria Math" panose="02040503050406030204" pitchFamily="18" charset="0"/>
                                </a:rPr>
                                <m:t>𝑦</m:t>
                              </m:r>
                            </m:e>
                          </m:d>
                          <m:r>
                            <a:rPr lang="hu-HU" sz="2400" b="0" i="1" smtClean="0">
                              <a:latin typeface="Cambria Math" panose="02040503050406030204" pitchFamily="18" charset="0"/>
                              <a:ea typeface="Cambria Math" panose="02040503050406030204" pitchFamily="18" charset="0"/>
                            </a:rPr>
                            <m:t>∙</m:t>
                          </m:r>
                          <m:d>
                            <m:dPr>
                              <m:ctrlPr>
                                <a:rPr lang="hu-HU" sz="2400" b="0" i="1" smtClean="0">
                                  <a:latin typeface="Cambria Math" panose="02040503050406030204" pitchFamily="18" charset="0"/>
                                  <a:ea typeface="Cambria Math" panose="02040503050406030204" pitchFamily="18" charset="0"/>
                                </a:rPr>
                              </m:ctrlPr>
                            </m:dPr>
                            <m:e>
                              <m:r>
                                <a:rPr lang="hu-HU" sz="2400" b="0" i="1" smtClean="0">
                                  <a:latin typeface="Cambria Math" panose="02040503050406030204" pitchFamily="18" charset="0"/>
                                  <a:ea typeface="Cambria Math" panose="02040503050406030204" pitchFamily="18" charset="0"/>
                                </a:rPr>
                                <m:t>6</m:t>
                              </m:r>
                              <m:r>
                                <a:rPr lang="hu-HU" sz="2400" b="0" i="1" smtClean="0">
                                  <a:latin typeface="Cambria Math" panose="02040503050406030204" pitchFamily="18" charset="0"/>
                                  <a:ea typeface="Cambria Math" panose="02040503050406030204" pitchFamily="18" charset="0"/>
                                </a:rPr>
                                <m:t>𝑦</m:t>
                              </m:r>
                              <m:sSup>
                                <m:sSupPr>
                                  <m:ctrlPr>
                                    <a:rPr lang="hu-HU" sz="2400" b="0" i="1" smtClean="0">
                                      <a:latin typeface="Cambria Math" panose="02040503050406030204" pitchFamily="18" charset="0"/>
                                      <a:ea typeface="Cambria Math" panose="02040503050406030204" pitchFamily="18" charset="0"/>
                                    </a:rPr>
                                  </m:ctrlPr>
                                </m:sSupPr>
                                <m:e>
                                  <m:r>
                                    <a:rPr lang="hu-HU" sz="2400" b="0" i="1" smtClean="0">
                                      <a:latin typeface="Cambria Math" panose="02040503050406030204" pitchFamily="18" charset="0"/>
                                      <a:ea typeface="Cambria Math" panose="02040503050406030204" pitchFamily="18" charset="0"/>
                                    </a:rPr>
                                    <m:t>∙</m:t>
                                  </m:r>
                                  <m:r>
                                    <a:rPr lang="hu-HU" sz="2400" b="0" i="1" smtClean="0">
                                      <a:latin typeface="Cambria Math" panose="02040503050406030204" pitchFamily="18" charset="0"/>
                                      <a:ea typeface="Cambria Math" panose="02040503050406030204" pitchFamily="18" charset="0"/>
                                    </a:rPr>
                                    <m:t>𝑦</m:t>
                                  </m:r>
                                </m:e>
                                <m:sup>
                                  <m:r>
                                    <a:rPr lang="hu-HU" sz="2400" b="0" i="1" smtClean="0">
                                      <a:latin typeface="Cambria Math" panose="02040503050406030204" pitchFamily="18" charset="0"/>
                                      <a:ea typeface="Cambria Math" panose="02040503050406030204" pitchFamily="18" charset="0"/>
                                    </a:rPr>
                                    <m:t>′</m:t>
                                  </m:r>
                                </m:sup>
                              </m:sSup>
                              <m:r>
                                <a:rPr lang="hu-HU" sz="2400" b="0" i="1" smtClean="0">
                                  <a:latin typeface="Cambria Math" panose="02040503050406030204" pitchFamily="18" charset="0"/>
                                  <a:ea typeface="Cambria Math" panose="02040503050406030204" pitchFamily="18" charset="0"/>
                                </a:rPr>
                                <m:t>+1</m:t>
                              </m:r>
                            </m:e>
                          </m:d>
                        </m:num>
                        <m:den>
                          <m:sSup>
                            <m:sSupPr>
                              <m:ctrlPr>
                                <a:rPr lang="hu-HU" sz="2400" b="0" i="1" smtClean="0">
                                  <a:latin typeface="Cambria Math" panose="02040503050406030204" pitchFamily="18" charset="0"/>
                                </a:rPr>
                              </m:ctrlPr>
                            </m:sSupPr>
                            <m:e>
                              <m:d>
                                <m:dPr>
                                  <m:ctrlPr>
                                    <a:rPr lang="hu-HU" sz="2400" i="1">
                                      <a:latin typeface="Cambria Math" panose="02040503050406030204" pitchFamily="18" charset="0"/>
                                    </a:rPr>
                                  </m:ctrlPr>
                                </m:dPr>
                                <m:e>
                                  <m:r>
                                    <a:rPr lang="hu-HU" sz="2400" i="1">
                                      <a:latin typeface="Cambria Math" panose="02040503050406030204" pitchFamily="18" charset="0"/>
                                    </a:rPr>
                                    <m:t>3</m:t>
                                  </m:r>
                                  <m:sSup>
                                    <m:sSupPr>
                                      <m:ctrlPr>
                                        <a:rPr lang="hu-HU" sz="2400" i="1">
                                          <a:latin typeface="Cambria Math" panose="02040503050406030204" pitchFamily="18" charset="0"/>
                                        </a:rPr>
                                      </m:ctrlPr>
                                    </m:sSupPr>
                                    <m:e>
                                      <m:r>
                                        <a:rPr lang="hu-HU" sz="2400" i="1">
                                          <a:latin typeface="Cambria Math" panose="02040503050406030204" pitchFamily="18" charset="0"/>
                                        </a:rPr>
                                        <m:t>𝑦</m:t>
                                      </m:r>
                                    </m:e>
                                    <m:sup>
                                      <m:r>
                                        <a:rPr lang="hu-HU" sz="2400" i="1">
                                          <a:latin typeface="Cambria Math" panose="02040503050406030204" pitchFamily="18" charset="0"/>
                                        </a:rPr>
                                        <m:t>2</m:t>
                                      </m:r>
                                    </m:sup>
                                  </m:sSup>
                                  <m:r>
                                    <a:rPr lang="hu-HU" sz="2400" i="1">
                                      <a:latin typeface="Cambria Math" panose="02040503050406030204" pitchFamily="18" charset="0"/>
                                    </a:rPr>
                                    <m:t>+</m:t>
                                  </m:r>
                                  <m:r>
                                    <a:rPr lang="hu-HU" sz="2400" i="1">
                                      <a:latin typeface="Cambria Math" panose="02040503050406030204" pitchFamily="18" charset="0"/>
                                    </a:rPr>
                                    <m:t>𝑥</m:t>
                                  </m:r>
                                </m:e>
                              </m:d>
                            </m:e>
                            <m:sup>
                              <m:r>
                                <a:rPr lang="hu-HU" sz="2400" b="0" i="1" smtClean="0">
                                  <a:latin typeface="Cambria Math" panose="02040503050406030204" pitchFamily="18" charset="0"/>
                                </a:rPr>
                                <m:t>2</m:t>
                              </m:r>
                            </m:sup>
                          </m:sSup>
                        </m:den>
                      </m:f>
                    </m:oMath>
                  </m:oMathPara>
                </a14:m>
                <a:endParaRPr lang="hu-HU" sz="2400" dirty="0"/>
              </a:p>
            </p:txBody>
          </p:sp>
        </mc:Choice>
        <mc:Fallback xmlns="">
          <p:sp>
            <p:nvSpPr>
              <p:cNvPr id="5" name="Szövegdoboz 4"/>
              <p:cNvSpPr txBox="1">
                <a:spLocks noRot="1" noChangeAspect="1" noMove="1" noResize="1" noEditPoints="1" noAdjustHandles="1" noChangeArrowheads="1" noChangeShapeType="1" noTextEdit="1"/>
              </p:cNvSpPr>
              <p:nvPr/>
            </p:nvSpPr>
            <p:spPr>
              <a:xfrm>
                <a:off x="5367868" y="2705120"/>
                <a:ext cx="6260816" cy="825226"/>
              </a:xfrm>
              <a:prstGeom prst="rect">
                <a:avLst/>
              </a:prstGeom>
              <a:blipFill>
                <a:blip r:embed="rId5"/>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6" name="Szövegdoboz 5"/>
              <p:cNvSpPr txBox="1"/>
              <p:nvPr/>
            </p:nvSpPr>
            <p:spPr>
              <a:xfrm>
                <a:off x="829733" y="3991259"/>
                <a:ext cx="7486730" cy="461665"/>
              </a:xfrm>
              <a:prstGeom prst="rect">
                <a:avLst/>
              </a:prstGeom>
              <a:noFill/>
            </p:spPr>
            <p:txBody>
              <a:bodyPr wrap="none" rtlCol="0">
                <a:spAutoFit/>
              </a:bodyPr>
              <a:lstStyle/>
              <a:p>
                <a:r>
                  <a:rPr lang="hu-HU" sz="2400" dirty="0" smtClean="0"/>
                  <a:t>Substituting </a:t>
                </a:r>
                <a14:m>
                  <m:oMath xmlns:m="http://schemas.openxmlformats.org/officeDocument/2006/math">
                    <m:sSup>
                      <m:sSupPr>
                        <m:ctrlPr>
                          <a:rPr lang="hu-HU" sz="2400" i="1" smtClean="0">
                            <a:latin typeface="Cambria Math" panose="02040503050406030204" pitchFamily="18" charset="0"/>
                          </a:rPr>
                        </m:ctrlPr>
                      </m:sSupPr>
                      <m:e>
                        <m:r>
                          <a:rPr lang="hu-HU" sz="2400" b="0" i="1" smtClean="0">
                            <a:latin typeface="Cambria Math" panose="02040503050406030204" pitchFamily="18" charset="0"/>
                          </a:rPr>
                          <m:t>𝑦</m:t>
                        </m:r>
                      </m:e>
                      <m:sup>
                        <m:r>
                          <a:rPr lang="hu-HU" sz="2400" b="0" i="1" smtClean="0">
                            <a:latin typeface="Cambria Math" panose="02040503050406030204" pitchFamily="18" charset="0"/>
                          </a:rPr>
                          <m:t>′</m:t>
                        </m:r>
                      </m:sup>
                    </m:sSup>
                    <m:r>
                      <a:rPr lang="hu-HU" sz="2400" b="0" i="1" smtClean="0">
                        <a:latin typeface="Cambria Math" panose="02040503050406030204" pitchFamily="18" charset="0"/>
                      </a:rPr>
                      <m:t>  </m:t>
                    </m:r>
                    <m:r>
                      <m:rPr>
                        <m:sty m:val="p"/>
                      </m:rPr>
                      <a:rPr lang="hu-HU" sz="2400" b="0" i="0" smtClean="0">
                        <a:latin typeface="Cambria Math" panose="02040503050406030204" pitchFamily="18" charset="0"/>
                      </a:rPr>
                      <m:t>into</m:t>
                    </m:r>
                    <m:r>
                      <a:rPr lang="hu-HU" sz="2400" b="0" i="0" smtClean="0">
                        <a:latin typeface="Cambria Math" panose="02040503050406030204" pitchFamily="18" charset="0"/>
                      </a:rPr>
                      <m:t> </m:t>
                    </m:r>
                    <m:r>
                      <m:rPr>
                        <m:sty m:val="p"/>
                      </m:rPr>
                      <a:rPr lang="hu-HU" sz="2400" b="0" i="0" smtClean="0">
                        <a:latin typeface="Cambria Math" panose="02040503050406030204" pitchFamily="18" charset="0"/>
                      </a:rPr>
                      <m:t>the</m:t>
                    </m:r>
                    <m:r>
                      <a:rPr lang="hu-HU" sz="2400" b="0" i="0" smtClean="0">
                        <a:latin typeface="Cambria Math" panose="02040503050406030204" pitchFamily="18" charset="0"/>
                      </a:rPr>
                      <m:t> </m:t>
                    </m:r>
                    <m:r>
                      <m:rPr>
                        <m:sty m:val="p"/>
                      </m:rPr>
                      <a:rPr lang="hu-HU" sz="2400" b="0" i="0" smtClean="0">
                        <a:latin typeface="Cambria Math" panose="02040503050406030204" pitchFamily="18" charset="0"/>
                      </a:rPr>
                      <m:t>formula</m:t>
                    </m:r>
                    <m:r>
                      <a:rPr lang="hu-HU" sz="2400" b="0" i="0" smtClean="0">
                        <a:latin typeface="Cambria Math" panose="02040503050406030204" pitchFamily="18" charset="0"/>
                      </a:rPr>
                      <m:t> </m:t>
                    </m:r>
                    <m:r>
                      <m:rPr>
                        <m:sty m:val="p"/>
                      </m:rPr>
                      <a:rPr lang="hu-HU" sz="2400" b="0" i="0" smtClean="0">
                        <a:latin typeface="Cambria Math" panose="02040503050406030204" pitchFamily="18" charset="0"/>
                      </a:rPr>
                      <m:t>we</m:t>
                    </m:r>
                    <m:r>
                      <a:rPr lang="hu-HU" sz="2400" b="0" i="0" smtClean="0">
                        <a:latin typeface="Cambria Math" panose="02040503050406030204" pitchFamily="18" charset="0"/>
                      </a:rPr>
                      <m:t> </m:t>
                    </m:r>
                    <m:r>
                      <m:rPr>
                        <m:sty m:val="p"/>
                      </m:rPr>
                      <a:rPr lang="hu-HU" sz="2400" b="0" i="0" smtClean="0">
                        <a:latin typeface="Cambria Math" panose="02040503050406030204" pitchFamily="18" charset="0"/>
                      </a:rPr>
                      <m:t>get</m:t>
                    </m:r>
                    <m:r>
                      <a:rPr lang="hu-HU" sz="2400" b="0" i="0" smtClean="0">
                        <a:latin typeface="Cambria Math" panose="02040503050406030204" pitchFamily="18" charset="0"/>
                      </a:rPr>
                      <m:t> </m:t>
                    </m:r>
                    <m:r>
                      <m:rPr>
                        <m:sty m:val="p"/>
                      </m:rPr>
                      <a:rPr lang="hu-HU" sz="2400" b="0" i="0" smtClean="0">
                        <a:latin typeface="Cambria Math" panose="02040503050406030204" pitchFamily="18" charset="0"/>
                      </a:rPr>
                      <m:t>the</m:t>
                    </m:r>
                    <m:r>
                      <a:rPr lang="hu-HU" sz="2400" b="0" i="0" smtClean="0">
                        <a:latin typeface="Cambria Math" panose="02040503050406030204" pitchFamily="18" charset="0"/>
                      </a:rPr>
                      <m:t> </m:t>
                    </m:r>
                    <m:r>
                      <m:rPr>
                        <m:sty m:val="p"/>
                      </m:rPr>
                      <a:rPr lang="hu-HU" sz="2400" b="0" i="0" smtClean="0">
                        <a:latin typeface="Cambria Math" panose="02040503050406030204" pitchFamily="18" charset="0"/>
                      </a:rPr>
                      <m:t>final</m:t>
                    </m:r>
                    <m:r>
                      <a:rPr lang="hu-HU" sz="2400" b="0" i="0" smtClean="0">
                        <a:latin typeface="Cambria Math" panose="02040503050406030204" pitchFamily="18" charset="0"/>
                      </a:rPr>
                      <m:t> </m:t>
                    </m:r>
                    <m:r>
                      <m:rPr>
                        <m:sty m:val="p"/>
                      </m:rPr>
                      <a:rPr lang="hu-HU" sz="2400" b="0" i="0" smtClean="0">
                        <a:latin typeface="Cambria Math" panose="02040503050406030204" pitchFamily="18" charset="0"/>
                      </a:rPr>
                      <m:t>answer</m:t>
                    </m:r>
                    <m:r>
                      <a:rPr lang="hu-HU" sz="2400" b="0" i="0" smtClean="0">
                        <a:latin typeface="Cambria Math" panose="02040503050406030204" pitchFamily="18" charset="0"/>
                      </a:rPr>
                      <m:t>:</m:t>
                    </m:r>
                  </m:oMath>
                </a14:m>
                <a:endParaRPr lang="hu-HU" sz="2400" dirty="0"/>
              </a:p>
            </p:txBody>
          </p:sp>
        </mc:Choice>
        <mc:Fallback xmlns="">
          <p:sp>
            <p:nvSpPr>
              <p:cNvPr id="6" name="Szövegdoboz 5"/>
              <p:cNvSpPr txBox="1">
                <a:spLocks noRot="1" noChangeAspect="1" noMove="1" noResize="1" noEditPoints="1" noAdjustHandles="1" noChangeArrowheads="1" noChangeShapeType="1" noTextEdit="1"/>
              </p:cNvSpPr>
              <p:nvPr/>
            </p:nvSpPr>
            <p:spPr>
              <a:xfrm>
                <a:off x="829733" y="3991259"/>
                <a:ext cx="7486730" cy="461665"/>
              </a:xfrm>
              <a:prstGeom prst="rect">
                <a:avLst/>
              </a:prstGeom>
              <a:blipFill>
                <a:blip r:embed="rId6"/>
                <a:stretch>
                  <a:fillRect l="-1221" t="-10667" b="-30667"/>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7" name="Szövegdoboz 6"/>
              <p:cNvSpPr txBox="1"/>
              <p:nvPr/>
            </p:nvSpPr>
            <p:spPr>
              <a:xfrm>
                <a:off x="1973893" y="4952801"/>
                <a:ext cx="7946214" cy="10874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hu-HU" sz="2400" i="1" smtClean="0">
                              <a:latin typeface="Cambria Math" panose="02040503050406030204" pitchFamily="18" charset="0"/>
                            </a:rPr>
                          </m:ctrlPr>
                        </m:sSupPr>
                        <m:e>
                          <m:r>
                            <a:rPr lang="hu-HU" sz="2400" b="0" i="1" smtClean="0">
                              <a:latin typeface="Cambria Math" panose="02040503050406030204" pitchFamily="18" charset="0"/>
                            </a:rPr>
                            <m:t>𝑦</m:t>
                          </m:r>
                        </m:e>
                        <m:sup>
                          <m:r>
                            <a:rPr lang="hu-HU" sz="2400" b="0" i="1" smtClean="0">
                              <a:latin typeface="Cambria Math" panose="02040503050406030204" pitchFamily="18" charset="0"/>
                            </a:rPr>
                            <m:t>′′</m:t>
                          </m:r>
                        </m:sup>
                      </m:sSup>
                      <m:r>
                        <a:rPr lang="hu-HU" sz="2400" b="0" i="1" smtClean="0">
                          <a:latin typeface="Cambria Math" panose="02040503050406030204" pitchFamily="18" charset="0"/>
                        </a:rPr>
                        <m:t>=</m:t>
                      </m:r>
                      <m:f>
                        <m:fPr>
                          <m:ctrlPr>
                            <a:rPr lang="hu-HU" sz="2400" b="0" i="1" smtClean="0">
                              <a:latin typeface="Cambria Math" panose="02040503050406030204" pitchFamily="18" charset="0"/>
                            </a:rPr>
                          </m:ctrlPr>
                        </m:fPr>
                        <m:num>
                          <m:r>
                            <a:rPr lang="hu-HU" sz="2400" b="0" i="1" smtClean="0">
                              <a:latin typeface="Cambria Math" panose="02040503050406030204" pitchFamily="18" charset="0"/>
                            </a:rPr>
                            <m:t>−</m:t>
                          </m:r>
                          <m:f>
                            <m:fPr>
                              <m:ctrlPr>
                                <a:rPr lang="hu-HU" sz="2400" b="0" i="1" smtClean="0">
                                  <a:latin typeface="Cambria Math" panose="02040503050406030204" pitchFamily="18" charset="0"/>
                                </a:rPr>
                              </m:ctrlPr>
                            </m:fPr>
                            <m:num>
                              <m:r>
                                <a:rPr lang="hu-HU" sz="2400" b="0" i="1" smtClean="0">
                                  <a:latin typeface="Cambria Math" panose="02040503050406030204" pitchFamily="18" charset="0"/>
                                </a:rPr>
                                <m:t>3−</m:t>
                              </m:r>
                              <m:r>
                                <a:rPr lang="hu-HU" sz="2400" b="0" i="1" smtClean="0">
                                  <a:latin typeface="Cambria Math" panose="02040503050406030204" pitchFamily="18" charset="0"/>
                                </a:rPr>
                                <m:t>𝑦</m:t>
                              </m:r>
                            </m:num>
                            <m:den>
                              <m:r>
                                <a:rPr lang="hu-HU" sz="2400" b="0" i="1" smtClean="0">
                                  <a:latin typeface="Cambria Math" panose="02040503050406030204" pitchFamily="18" charset="0"/>
                                </a:rPr>
                                <m:t>3</m:t>
                              </m:r>
                              <m:sSup>
                                <m:sSupPr>
                                  <m:ctrlPr>
                                    <a:rPr lang="hu-HU" sz="2400" b="0" i="1" smtClean="0">
                                      <a:latin typeface="Cambria Math" panose="02040503050406030204" pitchFamily="18" charset="0"/>
                                    </a:rPr>
                                  </m:ctrlPr>
                                </m:sSupPr>
                                <m:e>
                                  <m:r>
                                    <a:rPr lang="hu-HU" sz="2400" b="0" i="1" smtClean="0">
                                      <a:latin typeface="Cambria Math" panose="02040503050406030204" pitchFamily="18" charset="0"/>
                                    </a:rPr>
                                    <m:t>𝑦</m:t>
                                  </m:r>
                                </m:e>
                                <m:sup>
                                  <m:r>
                                    <a:rPr lang="hu-HU" sz="2400" b="0" i="1" smtClean="0">
                                      <a:latin typeface="Cambria Math" panose="02040503050406030204" pitchFamily="18" charset="0"/>
                                    </a:rPr>
                                    <m:t>2</m:t>
                                  </m:r>
                                </m:sup>
                              </m:sSup>
                              <m:r>
                                <a:rPr lang="hu-HU" sz="2400" b="0" i="1" smtClean="0">
                                  <a:latin typeface="Cambria Math" panose="02040503050406030204" pitchFamily="18" charset="0"/>
                                </a:rPr>
                                <m:t>+</m:t>
                              </m:r>
                              <m:r>
                                <a:rPr lang="hu-HU" sz="2400" b="0" i="1" smtClean="0">
                                  <a:latin typeface="Cambria Math" panose="02040503050406030204" pitchFamily="18" charset="0"/>
                                </a:rPr>
                                <m:t>𝑥</m:t>
                              </m:r>
                            </m:den>
                          </m:f>
                          <m:r>
                            <a:rPr lang="hu-HU" sz="2400" b="0" i="1" smtClean="0">
                              <a:latin typeface="Cambria Math" panose="02040503050406030204" pitchFamily="18" charset="0"/>
                              <a:ea typeface="Cambria Math" panose="02040503050406030204" pitchFamily="18" charset="0"/>
                            </a:rPr>
                            <m:t>∙</m:t>
                          </m:r>
                          <m:d>
                            <m:dPr>
                              <m:ctrlPr>
                                <a:rPr lang="hu-HU" sz="2400" b="0" i="1" smtClean="0">
                                  <a:latin typeface="Cambria Math" panose="02040503050406030204" pitchFamily="18" charset="0"/>
                                  <a:ea typeface="Cambria Math" panose="02040503050406030204" pitchFamily="18" charset="0"/>
                                </a:rPr>
                              </m:ctrlPr>
                            </m:dPr>
                            <m:e>
                              <m:d>
                                <m:dPr>
                                  <m:ctrlPr>
                                    <a:rPr lang="hu-HU" sz="2400" i="1">
                                      <a:latin typeface="Cambria Math" panose="02040503050406030204" pitchFamily="18" charset="0"/>
                                    </a:rPr>
                                  </m:ctrlPr>
                                </m:dPr>
                                <m:e>
                                  <m:r>
                                    <a:rPr lang="hu-HU" sz="2400" i="1">
                                      <a:latin typeface="Cambria Math" panose="02040503050406030204" pitchFamily="18" charset="0"/>
                                    </a:rPr>
                                    <m:t>3</m:t>
                                  </m:r>
                                  <m:sSup>
                                    <m:sSupPr>
                                      <m:ctrlPr>
                                        <a:rPr lang="hu-HU" sz="2400" i="1">
                                          <a:latin typeface="Cambria Math" panose="02040503050406030204" pitchFamily="18" charset="0"/>
                                        </a:rPr>
                                      </m:ctrlPr>
                                    </m:sSupPr>
                                    <m:e>
                                      <m:r>
                                        <a:rPr lang="hu-HU" sz="2400" i="1">
                                          <a:latin typeface="Cambria Math" panose="02040503050406030204" pitchFamily="18" charset="0"/>
                                        </a:rPr>
                                        <m:t>𝑦</m:t>
                                      </m:r>
                                    </m:e>
                                    <m:sup>
                                      <m:r>
                                        <a:rPr lang="hu-HU" sz="2400" i="1">
                                          <a:latin typeface="Cambria Math" panose="02040503050406030204" pitchFamily="18" charset="0"/>
                                        </a:rPr>
                                        <m:t>2</m:t>
                                      </m:r>
                                    </m:sup>
                                  </m:sSup>
                                  <m:r>
                                    <a:rPr lang="hu-HU" sz="2400" i="1">
                                      <a:latin typeface="Cambria Math" panose="02040503050406030204" pitchFamily="18" charset="0"/>
                                    </a:rPr>
                                    <m:t>+</m:t>
                                  </m:r>
                                  <m:r>
                                    <a:rPr lang="hu-HU" sz="2400" i="1">
                                      <a:latin typeface="Cambria Math" panose="02040503050406030204" pitchFamily="18" charset="0"/>
                                    </a:rPr>
                                    <m:t>𝑥</m:t>
                                  </m:r>
                                </m:e>
                              </m:d>
                            </m:e>
                          </m:d>
                          <m:r>
                            <a:rPr lang="hu-HU" sz="2400" b="0" i="1" smtClean="0">
                              <a:latin typeface="Cambria Math" panose="02040503050406030204" pitchFamily="18" charset="0"/>
                              <a:ea typeface="Cambria Math" panose="02040503050406030204" pitchFamily="18" charset="0"/>
                            </a:rPr>
                            <m:t>−</m:t>
                          </m:r>
                          <m:d>
                            <m:dPr>
                              <m:ctrlPr>
                                <a:rPr lang="hu-HU" sz="2400" b="0" i="1" smtClean="0">
                                  <a:latin typeface="Cambria Math" panose="02040503050406030204" pitchFamily="18" charset="0"/>
                                  <a:ea typeface="Cambria Math" panose="02040503050406030204" pitchFamily="18" charset="0"/>
                                </a:rPr>
                              </m:ctrlPr>
                            </m:dPr>
                            <m:e>
                              <m:r>
                                <a:rPr lang="hu-HU" sz="2400" b="0" i="1" smtClean="0">
                                  <a:latin typeface="Cambria Math" panose="02040503050406030204" pitchFamily="18" charset="0"/>
                                  <a:ea typeface="Cambria Math" panose="02040503050406030204" pitchFamily="18" charset="0"/>
                                </a:rPr>
                                <m:t>3−</m:t>
                              </m:r>
                              <m:r>
                                <a:rPr lang="hu-HU" sz="2400" b="0" i="1" smtClean="0">
                                  <a:latin typeface="Cambria Math" panose="02040503050406030204" pitchFamily="18" charset="0"/>
                                  <a:ea typeface="Cambria Math" panose="02040503050406030204" pitchFamily="18" charset="0"/>
                                </a:rPr>
                                <m:t>𝑦</m:t>
                              </m:r>
                            </m:e>
                          </m:d>
                          <m:r>
                            <a:rPr lang="hu-HU" sz="2400" b="0" i="1" smtClean="0">
                              <a:latin typeface="Cambria Math" panose="02040503050406030204" pitchFamily="18" charset="0"/>
                              <a:ea typeface="Cambria Math" panose="02040503050406030204" pitchFamily="18" charset="0"/>
                            </a:rPr>
                            <m:t>∙</m:t>
                          </m:r>
                          <m:d>
                            <m:dPr>
                              <m:ctrlPr>
                                <a:rPr lang="hu-HU" sz="2400" b="0" i="1" smtClean="0">
                                  <a:latin typeface="Cambria Math" panose="02040503050406030204" pitchFamily="18" charset="0"/>
                                  <a:ea typeface="Cambria Math" panose="02040503050406030204" pitchFamily="18" charset="0"/>
                                </a:rPr>
                              </m:ctrlPr>
                            </m:dPr>
                            <m:e>
                              <m:r>
                                <a:rPr lang="hu-HU" sz="2400" b="0" i="1" smtClean="0">
                                  <a:latin typeface="Cambria Math" panose="02040503050406030204" pitchFamily="18" charset="0"/>
                                  <a:ea typeface="Cambria Math" panose="02040503050406030204" pitchFamily="18" charset="0"/>
                                </a:rPr>
                                <m:t>6</m:t>
                              </m:r>
                              <m:r>
                                <a:rPr lang="hu-HU" sz="2400" b="0" i="1" smtClean="0">
                                  <a:latin typeface="Cambria Math" panose="02040503050406030204" pitchFamily="18" charset="0"/>
                                  <a:ea typeface="Cambria Math" panose="02040503050406030204" pitchFamily="18" charset="0"/>
                                </a:rPr>
                                <m:t>𝑦</m:t>
                              </m:r>
                              <m:r>
                                <a:rPr lang="hu-HU" sz="2400" b="0" i="1" smtClean="0">
                                  <a:latin typeface="Cambria Math" panose="02040503050406030204" pitchFamily="18" charset="0"/>
                                  <a:ea typeface="Cambria Math" panose="02040503050406030204" pitchFamily="18" charset="0"/>
                                </a:rPr>
                                <m:t>∙</m:t>
                              </m:r>
                              <m:f>
                                <m:fPr>
                                  <m:ctrlPr>
                                    <a:rPr lang="hu-HU" sz="2400" i="1">
                                      <a:latin typeface="Cambria Math" panose="02040503050406030204" pitchFamily="18" charset="0"/>
                                    </a:rPr>
                                  </m:ctrlPr>
                                </m:fPr>
                                <m:num>
                                  <m:r>
                                    <a:rPr lang="hu-HU" sz="2400" i="1">
                                      <a:latin typeface="Cambria Math" panose="02040503050406030204" pitchFamily="18" charset="0"/>
                                    </a:rPr>
                                    <m:t>3−</m:t>
                                  </m:r>
                                  <m:r>
                                    <a:rPr lang="hu-HU" sz="2400" i="1">
                                      <a:latin typeface="Cambria Math" panose="02040503050406030204" pitchFamily="18" charset="0"/>
                                    </a:rPr>
                                    <m:t>𝑦</m:t>
                                  </m:r>
                                </m:num>
                                <m:den>
                                  <m:r>
                                    <a:rPr lang="hu-HU" sz="2400" i="1">
                                      <a:latin typeface="Cambria Math" panose="02040503050406030204" pitchFamily="18" charset="0"/>
                                    </a:rPr>
                                    <m:t>3</m:t>
                                  </m:r>
                                  <m:sSup>
                                    <m:sSupPr>
                                      <m:ctrlPr>
                                        <a:rPr lang="hu-HU" sz="2400" i="1">
                                          <a:latin typeface="Cambria Math" panose="02040503050406030204" pitchFamily="18" charset="0"/>
                                        </a:rPr>
                                      </m:ctrlPr>
                                    </m:sSupPr>
                                    <m:e>
                                      <m:r>
                                        <a:rPr lang="hu-HU" sz="2400" i="1">
                                          <a:latin typeface="Cambria Math" panose="02040503050406030204" pitchFamily="18" charset="0"/>
                                        </a:rPr>
                                        <m:t>𝑦</m:t>
                                      </m:r>
                                    </m:e>
                                    <m:sup>
                                      <m:r>
                                        <a:rPr lang="hu-HU" sz="2400" i="1">
                                          <a:latin typeface="Cambria Math" panose="02040503050406030204" pitchFamily="18" charset="0"/>
                                        </a:rPr>
                                        <m:t>2</m:t>
                                      </m:r>
                                    </m:sup>
                                  </m:sSup>
                                  <m:r>
                                    <a:rPr lang="hu-HU" sz="2400" i="1">
                                      <a:latin typeface="Cambria Math" panose="02040503050406030204" pitchFamily="18" charset="0"/>
                                    </a:rPr>
                                    <m:t>+</m:t>
                                  </m:r>
                                  <m:r>
                                    <a:rPr lang="hu-HU" sz="2400" i="1">
                                      <a:latin typeface="Cambria Math" panose="02040503050406030204" pitchFamily="18" charset="0"/>
                                    </a:rPr>
                                    <m:t>𝑥</m:t>
                                  </m:r>
                                </m:den>
                              </m:f>
                              <m:r>
                                <a:rPr lang="hu-HU" sz="2400" b="0" i="1" smtClean="0">
                                  <a:latin typeface="Cambria Math" panose="02040503050406030204" pitchFamily="18" charset="0"/>
                                  <a:ea typeface="Cambria Math" panose="02040503050406030204" pitchFamily="18" charset="0"/>
                                </a:rPr>
                                <m:t>+1</m:t>
                              </m:r>
                            </m:e>
                          </m:d>
                        </m:num>
                        <m:den>
                          <m:sSup>
                            <m:sSupPr>
                              <m:ctrlPr>
                                <a:rPr lang="hu-HU" sz="2400" b="0" i="1" smtClean="0">
                                  <a:latin typeface="Cambria Math" panose="02040503050406030204" pitchFamily="18" charset="0"/>
                                </a:rPr>
                              </m:ctrlPr>
                            </m:sSupPr>
                            <m:e>
                              <m:d>
                                <m:dPr>
                                  <m:ctrlPr>
                                    <a:rPr lang="hu-HU" sz="2400" i="1">
                                      <a:latin typeface="Cambria Math" panose="02040503050406030204" pitchFamily="18" charset="0"/>
                                    </a:rPr>
                                  </m:ctrlPr>
                                </m:dPr>
                                <m:e>
                                  <m:r>
                                    <a:rPr lang="hu-HU" sz="2400" i="1">
                                      <a:latin typeface="Cambria Math" panose="02040503050406030204" pitchFamily="18" charset="0"/>
                                    </a:rPr>
                                    <m:t>3</m:t>
                                  </m:r>
                                  <m:sSup>
                                    <m:sSupPr>
                                      <m:ctrlPr>
                                        <a:rPr lang="hu-HU" sz="2400" i="1">
                                          <a:latin typeface="Cambria Math" panose="02040503050406030204" pitchFamily="18" charset="0"/>
                                        </a:rPr>
                                      </m:ctrlPr>
                                    </m:sSupPr>
                                    <m:e>
                                      <m:r>
                                        <a:rPr lang="hu-HU" sz="2400" i="1">
                                          <a:latin typeface="Cambria Math" panose="02040503050406030204" pitchFamily="18" charset="0"/>
                                        </a:rPr>
                                        <m:t>𝑦</m:t>
                                      </m:r>
                                    </m:e>
                                    <m:sup>
                                      <m:r>
                                        <a:rPr lang="hu-HU" sz="2400" i="1">
                                          <a:latin typeface="Cambria Math" panose="02040503050406030204" pitchFamily="18" charset="0"/>
                                        </a:rPr>
                                        <m:t>2</m:t>
                                      </m:r>
                                    </m:sup>
                                  </m:sSup>
                                  <m:r>
                                    <a:rPr lang="hu-HU" sz="2400" i="1">
                                      <a:latin typeface="Cambria Math" panose="02040503050406030204" pitchFamily="18" charset="0"/>
                                    </a:rPr>
                                    <m:t>+</m:t>
                                  </m:r>
                                  <m:r>
                                    <a:rPr lang="hu-HU" sz="2400" i="1">
                                      <a:latin typeface="Cambria Math" panose="02040503050406030204" pitchFamily="18" charset="0"/>
                                    </a:rPr>
                                    <m:t>𝑥</m:t>
                                  </m:r>
                                </m:e>
                              </m:d>
                            </m:e>
                            <m:sup>
                              <m:r>
                                <a:rPr lang="hu-HU" sz="2400" b="0" i="1" smtClean="0">
                                  <a:latin typeface="Cambria Math" panose="02040503050406030204" pitchFamily="18" charset="0"/>
                                </a:rPr>
                                <m:t>2</m:t>
                              </m:r>
                            </m:sup>
                          </m:sSup>
                        </m:den>
                      </m:f>
                    </m:oMath>
                  </m:oMathPara>
                </a14:m>
                <a:endParaRPr lang="hu-HU" sz="2400" dirty="0"/>
              </a:p>
            </p:txBody>
          </p:sp>
        </mc:Choice>
        <mc:Fallback xmlns="">
          <p:sp>
            <p:nvSpPr>
              <p:cNvPr id="7" name="Szövegdoboz 6"/>
              <p:cNvSpPr txBox="1">
                <a:spLocks noRot="1" noChangeAspect="1" noMove="1" noResize="1" noEditPoints="1" noAdjustHandles="1" noChangeArrowheads="1" noChangeShapeType="1" noTextEdit="1"/>
              </p:cNvSpPr>
              <p:nvPr/>
            </p:nvSpPr>
            <p:spPr>
              <a:xfrm>
                <a:off x="1973893" y="4952801"/>
                <a:ext cx="7946214" cy="1087477"/>
              </a:xfrm>
              <a:prstGeom prst="rect">
                <a:avLst/>
              </a:prstGeom>
              <a:blipFill>
                <a:blip r:embed="rId7"/>
                <a:stretch>
                  <a:fillRect/>
                </a:stretch>
              </a:blipFill>
            </p:spPr>
            <p:txBody>
              <a:bodyPr/>
              <a:lstStyle/>
              <a:p>
                <a:r>
                  <a:rPr lang="hu-HU">
                    <a:noFill/>
                  </a:rPr>
                  <a:t> </a:t>
                </a:r>
              </a:p>
            </p:txBody>
          </p:sp>
        </mc:Fallback>
      </mc:AlternateContent>
      <p:sp>
        <p:nvSpPr>
          <p:cNvPr id="8" name="Téglalap 7"/>
          <p:cNvSpPr/>
          <p:nvPr/>
        </p:nvSpPr>
        <p:spPr>
          <a:xfrm>
            <a:off x="1806222" y="4854222"/>
            <a:ext cx="8113885" cy="138853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2541105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3104444" y="191911"/>
            <a:ext cx="3932487" cy="707886"/>
          </a:xfrm>
          <a:prstGeom prst="rect">
            <a:avLst/>
          </a:prstGeom>
          <a:noFill/>
        </p:spPr>
        <p:txBody>
          <a:bodyPr wrap="none" rtlCol="0">
            <a:spAutoFit/>
          </a:bodyPr>
          <a:lstStyle/>
          <a:p>
            <a:r>
              <a:rPr lang="hu-HU" sz="4000" dirty="0">
                <a:solidFill>
                  <a:srgbClr val="FF0000"/>
                </a:solidFill>
                <a:latin typeface="Georgia" panose="02040502050405020303" pitchFamily="18" charset="0"/>
              </a:rPr>
              <a:t>Leibniz </a:t>
            </a:r>
            <a:r>
              <a:rPr lang="hu-HU" sz="4000" dirty="0" smtClean="0">
                <a:solidFill>
                  <a:srgbClr val="FF0000"/>
                </a:solidFill>
                <a:latin typeface="Georgia" panose="02040502050405020303" pitchFamily="18" charset="0"/>
              </a:rPr>
              <a:t>Formula</a:t>
            </a:r>
            <a:endParaRPr lang="hu-HU" sz="4000" dirty="0">
              <a:solidFill>
                <a:srgbClr val="FF0000"/>
              </a:solidFill>
              <a:latin typeface="Georgia" panose="02040502050405020303" pitchFamily="18" charset="0"/>
            </a:endParaRPr>
          </a:p>
        </p:txBody>
      </p:sp>
      <p:sp>
        <p:nvSpPr>
          <p:cNvPr id="3" name="Szövegdoboz 2"/>
          <p:cNvSpPr txBox="1"/>
          <p:nvPr/>
        </p:nvSpPr>
        <p:spPr>
          <a:xfrm>
            <a:off x="677334" y="1019483"/>
            <a:ext cx="11007969" cy="1569660"/>
          </a:xfrm>
          <a:prstGeom prst="rect">
            <a:avLst/>
          </a:prstGeom>
          <a:noFill/>
        </p:spPr>
        <p:txBody>
          <a:bodyPr wrap="square" rtlCol="0">
            <a:spAutoFit/>
          </a:bodyPr>
          <a:lstStyle/>
          <a:p>
            <a:r>
              <a:rPr lang="hu-HU" sz="2400" dirty="0" smtClean="0"/>
              <a:t>T</a:t>
            </a:r>
            <a:r>
              <a:rPr lang="en-US" sz="2400" dirty="0" smtClean="0"/>
              <a:t>he</a:t>
            </a:r>
            <a:r>
              <a:rPr lang="en-US" sz="2400" dirty="0"/>
              <a:t> Leibniz formula expresses the derivative on nth order of the product of two functions. Suppose that the functions </a:t>
            </a:r>
            <a:r>
              <a:rPr lang="en-US" sz="2400" i="1" dirty="0"/>
              <a:t>u(x)</a:t>
            </a:r>
            <a:r>
              <a:rPr lang="en-US" sz="2400" dirty="0"/>
              <a:t> and </a:t>
            </a:r>
            <a:r>
              <a:rPr lang="en-US" sz="2400" i="1" dirty="0"/>
              <a:t>v(x)</a:t>
            </a:r>
            <a:r>
              <a:rPr lang="en-US" sz="2400" dirty="0"/>
              <a:t> have the derivatives up to </a:t>
            </a:r>
            <a:r>
              <a:rPr lang="en-US" sz="2400" i="1" dirty="0"/>
              <a:t>n</a:t>
            </a:r>
            <a:r>
              <a:rPr lang="en-US" sz="2400" dirty="0"/>
              <a:t>th order. Consider the derivative of the product of these functions.</a:t>
            </a:r>
          </a:p>
          <a:p>
            <a:r>
              <a:rPr lang="en-US" sz="2400" dirty="0"/>
              <a:t>The first derivative is described by the </a:t>
            </a:r>
            <a:r>
              <a:rPr lang="en-US" sz="2400" dirty="0">
                <a:hlinkClick r:id="rId2"/>
              </a:rPr>
              <a:t>well known formula</a:t>
            </a:r>
            <a:r>
              <a:rPr lang="en-US" sz="2400" dirty="0" smtClean="0"/>
              <a:t>:</a:t>
            </a:r>
            <a:endParaRPr lang="en-US" sz="2400" dirty="0"/>
          </a:p>
        </p:txBody>
      </p:sp>
      <mc:AlternateContent xmlns:mc="http://schemas.openxmlformats.org/markup-compatibility/2006" xmlns:a14="http://schemas.microsoft.com/office/drawing/2010/main">
        <mc:Choice Requires="a14">
          <p:sp>
            <p:nvSpPr>
              <p:cNvPr id="4" name="Szövegdoboz 3"/>
              <p:cNvSpPr txBox="1"/>
              <p:nvPr/>
            </p:nvSpPr>
            <p:spPr>
              <a:xfrm>
                <a:off x="4238978" y="2795002"/>
                <a:ext cx="245028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hu-HU" sz="2400" i="1" smtClean="0">
                              <a:latin typeface="Cambria Math" panose="02040503050406030204" pitchFamily="18" charset="0"/>
                            </a:rPr>
                          </m:ctrlPr>
                        </m:sSupPr>
                        <m:e>
                          <m:d>
                            <m:dPr>
                              <m:ctrlPr>
                                <a:rPr lang="hu-HU" sz="2400" i="1" smtClean="0">
                                  <a:latin typeface="Cambria Math" panose="02040503050406030204" pitchFamily="18" charset="0"/>
                                </a:rPr>
                              </m:ctrlPr>
                            </m:dPr>
                            <m:e>
                              <m:r>
                                <a:rPr lang="hu-HU" sz="2400" b="0" i="1" smtClean="0">
                                  <a:latin typeface="Cambria Math" panose="02040503050406030204" pitchFamily="18" charset="0"/>
                                </a:rPr>
                                <m:t>𝑢𝑣</m:t>
                              </m:r>
                            </m:e>
                          </m:d>
                        </m:e>
                        <m:sup>
                          <m:r>
                            <a:rPr lang="hu-HU" sz="2400" b="0" i="1" smtClean="0">
                              <a:latin typeface="Cambria Math" panose="02040503050406030204" pitchFamily="18" charset="0"/>
                            </a:rPr>
                            <m:t>′</m:t>
                          </m:r>
                        </m:sup>
                      </m:sSup>
                      <m:r>
                        <a:rPr lang="hu-HU" sz="2400" b="0" i="1" smtClean="0">
                          <a:latin typeface="Cambria Math" panose="02040503050406030204" pitchFamily="18" charset="0"/>
                        </a:rPr>
                        <m:t>=</m:t>
                      </m:r>
                      <m:sSup>
                        <m:sSupPr>
                          <m:ctrlPr>
                            <a:rPr lang="hu-HU" sz="2400" b="0" i="1" smtClean="0">
                              <a:latin typeface="Cambria Math" panose="02040503050406030204" pitchFamily="18" charset="0"/>
                            </a:rPr>
                          </m:ctrlPr>
                        </m:sSupPr>
                        <m:e>
                          <m:r>
                            <a:rPr lang="hu-HU" sz="2400" b="0" i="1" smtClean="0">
                              <a:latin typeface="Cambria Math" panose="02040503050406030204" pitchFamily="18" charset="0"/>
                            </a:rPr>
                            <m:t>𝑢</m:t>
                          </m:r>
                        </m:e>
                        <m:sup>
                          <m:r>
                            <a:rPr lang="hu-HU" sz="2400" b="0" i="1" smtClean="0">
                              <a:latin typeface="Cambria Math" panose="02040503050406030204" pitchFamily="18" charset="0"/>
                            </a:rPr>
                            <m:t>′</m:t>
                          </m:r>
                        </m:sup>
                      </m:sSup>
                      <m:r>
                        <a:rPr lang="hu-HU" sz="2400" b="0" i="1" smtClean="0">
                          <a:latin typeface="Cambria Math" panose="02040503050406030204" pitchFamily="18" charset="0"/>
                        </a:rPr>
                        <m:t>𝑣</m:t>
                      </m:r>
                      <m:r>
                        <a:rPr lang="hu-HU" sz="2400" b="0" i="1" smtClean="0">
                          <a:latin typeface="Cambria Math" panose="02040503050406030204" pitchFamily="18" charset="0"/>
                        </a:rPr>
                        <m:t>+</m:t>
                      </m:r>
                      <m:r>
                        <a:rPr lang="hu-HU" sz="2400" b="0" i="1" smtClean="0">
                          <a:latin typeface="Cambria Math" panose="02040503050406030204" pitchFamily="18" charset="0"/>
                        </a:rPr>
                        <m:t>𝑢</m:t>
                      </m:r>
                      <m:sSup>
                        <m:sSupPr>
                          <m:ctrlPr>
                            <a:rPr lang="hu-HU" sz="2400" b="0" i="1" smtClean="0">
                              <a:latin typeface="Cambria Math" panose="02040503050406030204" pitchFamily="18" charset="0"/>
                            </a:rPr>
                          </m:ctrlPr>
                        </m:sSupPr>
                        <m:e>
                          <m:r>
                            <a:rPr lang="hu-HU" sz="2400" b="0" i="1" smtClean="0">
                              <a:latin typeface="Cambria Math" panose="02040503050406030204" pitchFamily="18" charset="0"/>
                            </a:rPr>
                            <m:t>𝑣</m:t>
                          </m:r>
                        </m:e>
                        <m:sup>
                          <m:r>
                            <a:rPr lang="hu-HU" sz="2400" b="0" i="1" smtClean="0">
                              <a:latin typeface="Cambria Math" panose="02040503050406030204" pitchFamily="18" charset="0"/>
                            </a:rPr>
                            <m:t>′</m:t>
                          </m:r>
                        </m:sup>
                      </m:sSup>
                    </m:oMath>
                  </m:oMathPara>
                </a14:m>
                <a:endParaRPr lang="hu-HU" sz="2400" dirty="0"/>
              </a:p>
            </p:txBody>
          </p:sp>
        </mc:Choice>
        <mc:Fallback xmlns="">
          <p:sp>
            <p:nvSpPr>
              <p:cNvPr id="4" name="Szövegdoboz 3"/>
              <p:cNvSpPr txBox="1">
                <a:spLocks noRot="1" noChangeAspect="1" noMove="1" noResize="1" noEditPoints="1" noAdjustHandles="1" noChangeArrowheads="1" noChangeShapeType="1" noTextEdit="1"/>
              </p:cNvSpPr>
              <p:nvPr/>
            </p:nvSpPr>
            <p:spPr>
              <a:xfrm>
                <a:off x="4238978" y="2795002"/>
                <a:ext cx="2450286" cy="369332"/>
              </a:xfrm>
              <a:prstGeom prst="rect">
                <a:avLst/>
              </a:prstGeom>
              <a:blipFill>
                <a:blip r:embed="rId3"/>
                <a:stretch>
                  <a:fillRect b="-4918"/>
                </a:stretch>
              </a:blipFill>
            </p:spPr>
            <p:txBody>
              <a:bodyPr/>
              <a:lstStyle/>
              <a:p>
                <a:r>
                  <a:rPr lang="hu-HU">
                    <a:noFill/>
                  </a:rPr>
                  <a:t> </a:t>
                </a:r>
              </a:p>
            </p:txBody>
          </p:sp>
        </mc:Fallback>
      </mc:AlternateContent>
      <p:sp>
        <p:nvSpPr>
          <p:cNvPr id="5" name="Szövegdoboz 4"/>
          <p:cNvSpPr txBox="1"/>
          <p:nvPr/>
        </p:nvSpPr>
        <p:spPr>
          <a:xfrm>
            <a:off x="677334" y="3385759"/>
            <a:ext cx="9030036" cy="461665"/>
          </a:xfrm>
          <a:prstGeom prst="rect">
            <a:avLst/>
          </a:prstGeom>
          <a:noFill/>
        </p:spPr>
        <p:txBody>
          <a:bodyPr wrap="none" rtlCol="0">
            <a:spAutoFit/>
          </a:bodyPr>
          <a:lstStyle/>
          <a:p>
            <a:r>
              <a:rPr lang="en-US" sz="2400" dirty="0">
                <a:solidFill>
                  <a:srgbClr val="3A3A3A"/>
                </a:solidFill>
                <a:latin typeface="Georgia" panose="02040502050405020303" pitchFamily="18" charset="0"/>
              </a:rPr>
              <a:t>Differentiating this expression again yields the </a:t>
            </a:r>
            <a:r>
              <a:rPr lang="en-US" sz="2400" dirty="0">
                <a:solidFill>
                  <a:srgbClr val="116699"/>
                </a:solidFill>
                <a:latin typeface="Georgia" panose="02040502050405020303" pitchFamily="18" charset="0"/>
              </a:rPr>
              <a:t>second derivative</a:t>
            </a:r>
            <a:r>
              <a:rPr lang="en-US" sz="2400" dirty="0">
                <a:solidFill>
                  <a:srgbClr val="3A3A3A"/>
                </a:solidFill>
                <a:latin typeface="Georgia" panose="02040502050405020303" pitchFamily="18" charset="0"/>
              </a:rPr>
              <a:t>:</a:t>
            </a:r>
            <a:endParaRPr lang="hu-HU" sz="2400" dirty="0"/>
          </a:p>
        </p:txBody>
      </p:sp>
      <mc:AlternateContent xmlns:mc="http://schemas.openxmlformats.org/markup-compatibility/2006" xmlns:a14="http://schemas.microsoft.com/office/drawing/2010/main">
        <mc:Choice Requires="a14">
          <p:sp>
            <p:nvSpPr>
              <p:cNvPr id="6" name="Szövegdoboz 5"/>
              <p:cNvSpPr txBox="1"/>
              <p:nvPr/>
            </p:nvSpPr>
            <p:spPr>
              <a:xfrm>
                <a:off x="1326445" y="4068849"/>
                <a:ext cx="9212522" cy="369332"/>
              </a:xfrm>
              <a:prstGeom prst="rect">
                <a:avLst/>
              </a:prstGeom>
              <a:noFill/>
            </p:spPr>
            <p:txBody>
              <a:bodyPr wrap="none" lIns="0" tIns="0" rIns="0" bIns="0" rtlCol="0">
                <a:spAutoFit/>
              </a:bodyPr>
              <a:lstStyle/>
              <a:p>
                <a14:m>
                  <m:oMath xmlns:m="http://schemas.openxmlformats.org/officeDocument/2006/math">
                    <m:sSup>
                      <m:sSupPr>
                        <m:ctrlPr>
                          <a:rPr lang="hu-HU" sz="2400" i="1" smtClean="0">
                            <a:latin typeface="Cambria Math" panose="02040503050406030204" pitchFamily="18" charset="0"/>
                          </a:rPr>
                        </m:ctrlPr>
                      </m:sSupPr>
                      <m:e>
                        <m:d>
                          <m:dPr>
                            <m:ctrlPr>
                              <a:rPr lang="hu-HU" sz="2400" i="1" smtClean="0">
                                <a:latin typeface="Cambria Math" panose="02040503050406030204" pitchFamily="18" charset="0"/>
                              </a:rPr>
                            </m:ctrlPr>
                          </m:dPr>
                          <m:e>
                            <m:r>
                              <a:rPr lang="hu-HU" sz="2400" b="0" i="1" smtClean="0">
                                <a:latin typeface="Cambria Math" panose="02040503050406030204" pitchFamily="18" charset="0"/>
                              </a:rPr>
                              <m:t>𝑢𝑣</m:t>
                            </m:r>
                          </m:e>
                        </m:d>
                      </m:e>
                      <m:sup>
                        <m:r>
                          <a:rPr lang="hu-HU" sz="2400" b="0" i="1" smtClean="0">
                            <a:latin typeface="Cambria Math" panose="02040503050406030204" pitchFamily="18" charset="0"/>
                          </a:rPr>
                          <m:t>′′</m:t>
                        </m:r>
                      </m:sup>
                    </m:sSup>
                    <m:r>
                      <a:rPr lang="hu-HU" sz="2400" b="0" i="1" smtClean="0">
                        <a:latin typeface="Cambria Math" panose="02040503050406030204" pitchFamily="18" charset="0"/>
                      </a:rPr>
                      <m:t>=</m:t>
                    </m:r>
                    <m:sSup>
                      <m:sSupPr>
                        <m:ctrlPr>
                          <a:rPr lang="hu-HU" sz="2400" b="0" i="1" smtClean="0">
                            <a:latin typeface="Cambria Math" panose="02040503050406030204" pitchFamily="18" charset="0"/>
                          </a:rPr>
                        </m:ctrlPr>
                      </m:sSupPr>
                      <m:e>
                        <m:d>
                          <m:dPr>
                            <m:ctrlPr>
                              <a:rPr lang="hu-HU" sz="2400" b="0" i="1" smtClean="0">
                                <a:latin typeface="Cambria Math" panose="02040503050406030204" pitchFamily="18" charset="0"/>
                              </a:rPr>
                            </m:ctrlPr>
                          </m:dPr>
                          <m:e>
                            <m:sSup>
                              <m:sSupPr>
                                <m:ctrlPr>
                                  <a:rPr lang="hu-HU" sz="2400" b="0" i="1" smtClean="0">
                                    <a:latin typeface="Cambria Math" panose="02040503050406030204" pitchFamily="18" charset="0"/>
                                  </a:rPr>
                                </m:ctrlPr>
                              </m:sSupPr>
                              <m:e>
                                <m:r>
                                  <a:rPr lang="hu-HU" sz="2400" b="0" i="1" smtClean="0">
                                    <a:latin typeface="Cambria Math" panose="02040503050406030204" pitchFamily="18" charset="0"/>
                                  </a:rPr>
                                  <m:t>𝑢</m:t>
                                </m:r>
                              </m:e>
                              <m:sup>
                                <m:r>
                                  <a:rPr lang="hu-HU" sz="2400" b="0" i="1" smtClean="0">
                                    <a:latin typeface="Cambria Math" panose="02040503050406030204" pitchFamily="18" charset="0"/>
                                  </a:rPr>
                                  <m:t>′</m:t>
                                </m:r>
                              </m:sup>
                            </m:sSup>
                            <m:r>
                              <a:rPr lang="hu-HU" sz="2400" b="0" i="1" smtClean="0">
                                <a:latin typeface="Cambria Math" panose="02040503050406030204" pitchFamily="18" charset="0"/>
                              </a:rPr>
                              <m:t>𝑣</m:t>
                            </m:r>
                            <m:r>
                              <a:rPr lang="hu-HU" sz="2400" b="0" i="1" smtClean="0">
                                <a:latin typeface="Cambria Math" panose="02040503050406030204" pitchFamily="18" charset="0"/>
                              </a:rPr>
                              <m:t>+</m:t>
                            </m:r>
                            <m:r>
                              <a:rPr lang="hu-HU" sz="2400" b="0" i="1" smtClean="0">
                                <a:latin typeface="Cambria Math" panose="02040503050406030204" pitchFamily="18" charset="0"/>
                              </a:rPr>
                              <m:t>𝑢</m:t>
                            </m:r>
                            <m:sSup>
                              <m:sSupPr>
                                <m:ctrlPr>
                                  <a:rPr lang="hu-HU" sz="2400" b="0" i="1" smtClean="0">
                                    <a:latin typeface="Cambria Math" panose="02040503050406030204" pitchFamily="18" charset="0"/>
                                  </a:rPr>
                                </m:ctrlPr>
                              </m:sSupPr>
                              <m:e>
                                <m:r>
                                  <a:rPr lang="hu-HU" sz="2400" b="0" i="1" smtClean="0">
                                    <a:latin typeface="Cambria Math" panose="02040503050406030204" pitchFamily="18" charset="0"/>
                                  </a:rPr>
                                  <m:t>𝑣</m:t>
                                </m:r>
                              </m:e>
                              <m:sup>
                                <m:r>
                                  <a:rPr lang="hu-HU" sz="2400" b="0" i="1" smtClean="0">
                                    <a:latin typeface="Cambria Math" panose="02040503050406030204" pitchFamily="18" charset="0"/>
                                  </a:rPr>
                                  <m:t>′</m:t>
                                </m:r>
                              </m:sup>
                            </m:sSup>
                          </m:e>
                        </m:d>
                      </m:e>
                      <m:sup>
                        <m:r>
                          <a:rPr lang="hu-HU" sz="2400" b="0" i="1" smtClean="0">
                            <a:latin typeface="Cambria Math" panose="02040503050406030204" pitchFamily="18" charset="0"/>
                          </a:rPr>
                          <m:t>′</m:t>
                        </m:r>
                      </m:sup>
                    </m:sSup>
                    <m:r>
                      <a:rPr lang="hu-HU" sz="2400" b="0" i="1" smtClean="0">
                        <a:latin typeface="Cambria Math" panose="02040503050406030204" pitchFamily="18" charset="0"/>
                      </a:rPr>
                      <m:t>=</m:t>
                    </m:r>
                    <m:sSup>
                      <m:sSupPr>
                        <m:ctrlPr>
                          <a:rPr lang="hu-HU" sz="2400" b="0" i="1" smtClean="0">
                            <a:latin typeface="Cambria Math" panose="02040503050406030204" pitchFamily="18" charset="0"/>
                          </a:rPr>
                        </m:ctrlPr>
                      </m:sSupPr>
                      <m:e>
                        <m:r>
                          <a:rPr lang="hu-HU" sz="2400" b="0" i="1" smtClean="0">
                            <a:latin typeface="Cambria Math" panose="02040503050406030204" pitchFamily="18" charset="0"/>
                          </a:rPr>
                          <m:t>𝑢</m:t>
                        </m:r>
                      </m:e>
                      <m:sup>
                        <m:r>
                          <a:rPr lang="hu-HU" sz="2400" b="0" i="1" smtClean="0">
                            <a:latin typeface="Cambria Math" panose="02040503050406030204" pitchFamily="18" charset="0"/>
                          </a:rPr>
                          <m:t>′′</m:t>
                        </m:r>
                      </m:sup>
                    </m:sSup>
                    <m:r>
                      <a:rPr lang="hu-HU" sz="2400" b="0" i="1" smtClean="0">
                        <a:latin typeface="Cambria Math" panose="02040503050406030204" pitchFamily="18" charset="0"/>
                      </a:rPr>
                      <m:t>𝑣</m:t>
                    </m:r>
                    <m:r>
                      <a:rPr lang="hu-HU" sz="2400" b="0" i="1" smtClean="0">
                        <a:latin typeface="Cambria Math" panose="02040503050406030204" pitchFamily="18" charset="0"/>
                      </a:rPr>
                      <m:t>+</m:t>
                    </m:r>
                    <m:sSup>
                      <m:sSupPr>
                        <m:ctrlPr>
                          <a:rPr lang="hu-HU" sz="2400" b="0" i="1" smtClean="0">
                            <a:latin typeface="Cambria Math" panose="02040503050406030204" pitchFamily="18" charset="0"/>
                          </a:rPr>
                        </m:ctrlPr>
                      </m:sSupPr>
                      <m:e>
                        <m:r>
                          <a:rPr lang="hu-HU" sz="2400" b="0" i="1" smtClean="0">
                            <a:latin typeface="Cambria Math" panose="02040503050406030204" pitchFamily="18" charset="0"/>
                          </a:rPr>
                          <m:t>𝑢</m:t>
                        </m:r>
                      </m:e>
                      <m:sup>
                        <m:r>
                          <a:rPr lang="hu-HU" sz="2400" b="0" i="1" smtClean="0">
                            <a:latin typeface="Cambria Math" panose="02040503050406030204" pitchFamily="18" charset="0"/>
                          </a:rPr>
                          <m:t>′</m:t>
                        </m:r>
                      </m:sup>
                    </m:sSup>
                    <m:sSup>
                      <m:sSupPr>
                        <m:ctrlPr>
                          <a:rPr lang="hu-HU" sz="2400" b="0" i="1" smtClean="0">
                            <a:latin typeface="Cambria Math" panose="02040503050406030204" pitchFamily="18" charset="0"/>
                          </a:rPr>
                        </m:ctrlPr>
                      </m:sSupPr>
                      <m:e>
                        <m:r>
                          <a:rPr lang="hu-HU" sz="2400" b="0" i="1" smtClean="0">
                            <a:latin typeface="Cambria Math" panose="02040503050406030204" pitchFamily="18" charset="0"/>
                          </a:rPr>
                          <m:t>𝑣</m:t>
                        </m:r>
                      </m:e>
                      <m:sup>
                        <m:r>
                          <a:rPr lang="hu-HU" sz="2400" b="0" i="1" smtClean="0">
                            <a:latin typeface="Cambria Math" panose="02040503050406030204" pitchFamily="18" charset="0"/>
                          </a:rPr>
                          <m:t>′</m:t>
                        </m:r>
                      </m:sup>
                    </m:sSup>
                    <m:r>
                      <a:rPr lang="hu-HU" sz="2400" b="0" i="1" smtClean="0">
                        <a:latin typeface="Cambria Math" panose="02040503050406030204" pitchFamily="18" charset="0"/>
                      </a:rPr>
                      <m:t>+</m:t>
                    </m:r>
                    <m:sSup>
                      <m:sSupPr>
                        <m:ctrlPr>
                          <a:rPr lang="hu-HU" sz="2400" i="1">
                            <a:solidFill>
                              <a:prstClr val="black"/>
                            </a:solidFill>
                            <a:latin typeface="Cambria Math" panose="02040503050406030204" pitchFamily="18" charset="0"/>
                          </a:rPr>
                        </m:ctrlPr>
                      </m:sSupPr>
                      <m:e>
                        <m:r>
                          <a:rPr lang="hu-HU" sz="2400" i="1">
                            <a:solidFill>
                              <a:prstClr val="black"/>
                            </a:solidFill>
                            <a:latin typeface="Cambria Math" panose="02040503050406030204" pitchFamily="18" charset="0"/>
                          </a:rPr>
                          <m:t>𝑢</m:t>
                        </m:r>
                      </m:e>
                      <m:sup>
                        <m:r>
                          <a:rPr lang="hu-HU" sz="2400" i="1">
                            <a:solidFill>
                              <a:prstClr val="black"/>
                            </a:solidFill>
                            <a:latin typeface="Cambria Math" panose="02040503050406030204" pitchFamily="18" charset="0"/>
                          </a:rPr>
                          <m:t>′</m:t>
                        </m:r>
                      </m:sup>
                    </m:sSup>
                    <m:sSup>
                      <m:sSupPr>
                        <m:ctrlPr>
                          <a:rPr lang="hu-HU" sz="2400" i="1">
                            <a:solidFill>
                              <a:prstClr val="black"/>
                            </a:solidFill>
                            <a:latin typeface="Cambria Math" panose="02040503050406030204" pitchFamily="18" charset="0"/>
                          </a:rPr>
                        </m:ctrlPr>
                      </m:sSupPr>
                      <m:e>
                        <m:r>
                          <a:rPr lang="hu-HU" sz="2400" i="1">
                            <a:solidFill>
                              <a:prstClr val="black"/>
                            </a:solidFill>
                            <a:latin typeface="Cambria Math" panose="02040503050406030204" pitchFamily="18" charset="0"/>
                          </a:rPr>
                          <m:t>𝑣</m:t>
                        </m:r>
                      </m:e>
                      <m:sup>
                        <m:r>
                          <a:rPr lang="hu-HU" sz="2400" i="1">
                            <a:solidFill>
                              <a:prstClr val="black"/>
                            </a:solidFill>
                            <a:latin typeface="Cambria Math" panose="02040503050406030204" pitchFamily="18" charset="0"/>
                          </a:rPr>
                          <m:t>′</m:t>
                        </m:r>
                      </m:sup>
                    </m:sSup>
                  </m:oMath>
                </a14:m>
                <a:r>
                  <a:rPr lang="hu-HU" sz="2400" dirty="0" smtClean="0"/>
                  <a:t>+</a:t>
                </a:r>
                <a14:m>
                  <m:oMath xmlns:m="http://schemas.openxmlformats.org/officeDocument/2006/math">
                    <m:r>
                      <a:rPr lang="hu-HU" sz="2400" b="0" i="1" dirty="0" smtClean="0">
                        <a:latin typeface="Cambria Math" panose="02040503050406030204" pitchFamily="18" charset="0"/>
                      </a:rPr>
                      <m:t>𝑢</m:t>
                    </m:r>
                    <m:sSup>
                      <m:sSupPr>
                        <m:ctrlPr>
                          <a:rPr lang="hu-HU" sz="2400" b="0" i="1" dirty="0" smtClean="0">
                            <a:latin typeface="Cambria Math" panose="02040503050406030204" pitchFamily="18" charset="0"/>
                          </a:rPr>
                        </m:ctrlPr>
                      </m:sSupPr>
                      <m:e>
                        <m:r>
                          <a:rPr lang="hu-HU" sz="2400" b="0" i="1" dirty="0" smtClean="0">
                            <a:latin typeface="Cambria Math" panose="02040503050406030204" pitchFamily="18" charset="0"/>
                          </a:rPr>
                          <m:t>𝑣</m:t>
                        </m:r>
                      </m:e>
                      <m:sup>
                        <m:r>
                          <a:rPr lang="hu-HU" sz="2400" b="0" i="1" dirty="0" smtClean="0">
                            <a:latin typeface="Cambria Math" panose="02040503050406030204" pitchFamily="18" charset="0"/>
                          </a:rPr>
                          <m:t>′′</m:t>
                        </m:r>
                      </m:sup>
                    </m:sSup>
                    <m:r>
                      <a:rPr lang="hu-HU" sz="2400" b="0" i="1" dirty="0" smtClean="0">
                        <a:latin typeface="Cambria Math" panose="02040503050406030204" pitchFamily="18" charset="0"/>
                      </a:rPr>
                      <m:t>=</m:t>
                    </m:r>
                    <m:sSup>
                      <m:sSupPr>
                        <m:ctrlPr>
                          <a:rPr lang="hu-HU" sz="2400" i="1">
                            <a:latin typeface="Cambria Math" panose="02040503050406030204" pitchFamily="18" charset="0"/>
                          </a:rPr>
                        </m:ctrlPr>
                      </m:sSupPr>
                      <m:e>
                        <m:r>
                          <a:rPr lang="hu-HU" sz="2400" i="1">
                            <a:latin typeface="Cambria Math" panose="02040503050406030204" pitchFamily="18" charset="0"/>
                          </a:rPr>
                          <m:t>𝑢</m:t>
                        </m:r>
                      </m:e>
                      <m:sup>
                        <m:r>
                          <a:rPr lang="hu-HU" sz="2400" i="1">
                            <a:latin typeface="Cambria Math" panose="02040503050406030204" pitchFamily="18" charset="0"/>
                          </a:rPr>
                          <m:t>′′</m:t>
                        </m:r>
                      </m:sup>
                    </m:sSup>
                    <m:r>
                      <a:rPr lang="hu-HU" sz="2400" i="1">
                        <a:latin typeface="Cambria Math" panose="02040503050406030204" pitchFamily="18" charset="0"/>
                      </a:rPr>
                      <m:t>𝑣</m:t>
                    </m:r>
                    <m:r>
                      <a:rPr lang="hu-HU" sz="2400" i="1">
                        <a:latin typeface="Cambria Math" panose="02040503050406030204" pitchFamily="18" charset="0"/>
                      </a:rPr>
                      <m:t>+</m:t>
                    </m:r>
                    <m:sSup>
                      <m:sSupPr>
                        <m:ctrlPr>
                          <a:rPr lang="hu-HU" sz="2400" i="1">
                            <a:latin typeface="Cambria Math" panose="02040503050406030204" pitchFamily="18" charset="0"/>
                          </a:rPr>
                        </m:ctrlPr>
                      </m:sSupPr>
                      <m:e>
                        <m:r>
                          <a:rPr lang="hu-HU" sz="2400" b="0" i="1" smtClean="0">
                            <a:latin typeface="Cambria Math" panose="02040503050406030204" pitchFamily="18" charset="0"/>
                          </a:rPr>
                          <m:t>2</m:t>
                        </m:r>
                        <m:r>
                          <a:rPr lang="hu-HU" sz="2400" i="1">
                            <a:latin typeface="Cambria Math" panose="02040503050406030204" pitchFamily="18" charset="0"/>
                          </a:rPr>
                          <m:t>𝑢</m:t>
                        </m:r>
                      </m:e>
                      <m:sup>
                        <m:r>
                          <a:rPr lang="hu-HU" sz="2400" i="1">
                            <a:latin typeface="Cambria Math" panose="02040503050406030204" pitchFamily="18" charset="0"/>
                          </a:rPr>
                          <m:t>′</m:t>
                        </m:r>
                      </m:sup>
                    </m:sSup>
                    <m:sSup>
                      <m:sSupPr>
                        <m:ctrlPr>
                          <a:rPr lang="hu-HU" sz="2400" i="1">
                            <a:latin typeface="Cambria Math" panose="02040503050406030204" pitchFamily="18" charset="0"/>
                          </a:rPr>
                        </m:ctrlPr>
                      </m:sSupPr>
                      <m:e>
                        <m:r>
                          <a:rPr lang="hu-HU" sz="2400" i="1">
                            <a:latin typeface="Cambria Math" panose="02040503050406030204" pitchFamily="18" charset="0"/>
                          </a:rPr>
                          <m:t>𝑣</m:t>
                        </m:r>
                      </m:e>
                      <m:sup>
                        <m:r>
                          <a:rPr lang="hu-HU" sz="2400" i="1">
                            <a:latin typeface="Cambria Math" panose="02040503050406030204" pitchFamily="18" charset="0"/>
                          </a:rPr>
                          <m:t>′</m:t>
                        </m:r>
                      </m:sup>
                    </m:sSup>
                    <m:r>
                      <a:rPr lang="hu-HU" sz="2400" i="1">
                        <a:latin typeface="Cambria Math" panose="02040503050406030204" pitchFamily="18" charset="0"/>
                      </a:rPr>
                      <m:t>+</m:t>
                    </m:r>
                    <m:r>
                      <a:rPr lang="hu-HU" sz="2400" i="1" dirty="0">
                        <a:latin typeface="Cambria Math" panose="02040503050406030204" pitchFamily="18" charset="0"/>
                      </a:rPr>
                      <m:t>𝑢</m:t>
                    </m:r>
                    <m:sSup>
                      <m:sSupPr>
                        <m:ctrlPr>
                          <a:rPr lang="hu-HU" sz="2400" i="1" dirty="0">
                            <a:latin typeface="Cambria Math" panose="02040503050406030204" pitchFamily="18" charset="0"/>
                          </a:rPr>
                        </m:ctrlPr>
                      </m:sSupPr>
                      <m:e>
                        <m:r>
                          <a:rPr lang="hu-HU" sz="2400" i="1" dirty="0">
                            <a:latin typeface="Cambria Math" panose="02040503050406030204" pitchFamily="18" charset="0"/>
                          </a:rPr>
                          <m:t>𝑣</m:t>
                        </m:r>
                      </m:e>
                      <m:sup>
                        <m:r>
                          <a:rPr lang="hu-HU" sz="2400" i="1" dirty="0">
                            <a:latin typeface="Cambria Math" panose="02040503050406030204" pitchFamily="18" charset="0"/>
                          </a:rPr>
                          <m:t>′′</m:t>
                        </m:r>
                      </m:sup>
                    </m:sSup>
                  </m:oMath>
                </a14:m>
                <a:endParaRPr lang="hu-HU" sz="2400" dirty="0"/>
              </a:p>
            </p:txBody>
          </p:sp>
        </mc:Choice>
        <mc:Fallback xmlns="">
          <p:sp>
            <p:nvSpPr>
              <p:cNvPr id="6" name="Szövegdoboz 5"/>
              <p:cNvSpPr txBox="1">
                <a:spLocks noRot="1" noChangeAspect="1" noMove="1" noResize="1" noEditPoints="1" noAdjustHandles="1" noChangeArrowheads="1" noChangeShapeType="1" noTextEdit="1"/>
              </p:cNvSpPr>
              <p:nvPr/>
            </p:nvSpPr>
            <p:spPr>
              <a:xfrm>
                <a:off x="1326445" y="4068849"/>
                <a:ext cx="9212522" cy="369332"/>
              </a:xfrm>
              <a:prstGeom prst="rect">
                <a:avLst/>
              </a:prstGeom>
              <a:blipFill>
                <a:blip r:embed="rId4"/>
                <a:stretch>
                  <a:fillRect t="-24590" b="-49180"/>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7" name="Szövegdoboz 6"/>
              <p:cNvSpPr txBox="1"/>
              <p:nvPr/>
            </p:nvSpPr>
            <p:spPr>
              <a:xfrm>
                <a:off x="925689" y="4797778"/>
                <a:ext cx="8255209" cy="461665"/>
              </a:xfrm>
              <a:prstGeom prst="rect">
                <a:avLst/>
              </a:prstGeom>
              <a:noFill/>
            </p:spPr>
            <p:txBody>
              <a:bodyPr wrap="none" rtlCol="0">
                <a:spAutoFit/>
              </a:bodyPr>
              <a:lstStyle/>
              <a:p>
                <a:r>
                  <a:rPr lang="en-US" sz="2400" dirty="0" smtClean="0">
                    <a:solidFill>
                      <a:srgbClr val="3A3A3A"/>
                    </a:solidFill>
                    <a:latin typeface="Georgia" panose="02040502050405020303" pitchFamily="18" charset="0"/>
                  </a:rPr>
                  <a:t>Likewise, we can find the </a:t>
                </a:r>
                <a:r>
                  <a:rPr lang="en-US" sz="2400" dirty="0">
                    <a:solidFill>
                      <a:srgbClr val="116699"/>
                    </a:solidFill>
                    <a:latin typeface="Georgia" panose="02040502050405020303" pitchFamily="18" charset="0"/>
                  </a:rPr>
                  <a:t>third derivative</a:t>
                </a:r>
                <a:r>
                  <a:rPr lang="en-US" sz="2400" dirty="0">
                    <a:solidFill>
                      <a:srgbClr val="3A3A3A"/>
                    </a:solidFill>
                    <a:latin typeface="Georgia" panose="02040502050405020303" pitchFamily="18" charset="0"/>
                  </a:rPr>
                  <a:t> of the </a:t>
                </a:r>
                <a:r>
                  <a:rPr lang="en-US" sz="2400" dirty="0" smtClean="0">
                    <a:solidFill>
                      <a:srgbClr val="3A3A3A"/>
                    </a:solidFill>
                    <a:latin typeface="Georgia" panose="02040502050405020303" pitchFamily="18" charset="0"/>
                  </a:rPr>
                  <a:t>product</a:t>
                </a:r>
                <a:r>
                  <a:rPr lang="hu-HU" sz="2400" dirty="0" smtClean="0">
                    <a:solidFill>
                      <a:srgbClr val="3A3A3A"/>
                    </a:solidFill>
                    <a:latin typeface="Georgia" panose="02040502050405020303" pitchFamily="18" charset="0"/>
                  </a:rPr>
                  <a:t> </a:t>
                </a:r>
                <a14:m>
                  <m:oMath xmlns:m="http://schemas.openxmlformats.org/officeDocument/2006/math">
                    <m:r>
                      <a:rPr lang="hu-HU" sz="2400" b="0" i="1" smtClean="0">
                        <a:solidFill>
                          <a:srgbClr val="3A3A3A"/>
                        </a:solidFill>
                        <a:latin typeface="Cambria Math" panose="02040503050406030204" pitchFamily="18" charset="0"/>
                      </a:rPr>
                      <m:t>𝑢𝑣</m:t>
                    </m:r>
                    <m:r>
                      <a:rPr lang="hu-HU" sz="2400" b="0" i="1" smtClean="0">
                        <a:solidFill>
                          <a:srgbClr val="3A3A3A"/>
                        </a:solidFill>
                        <a:latin typeface="Cambria Math" panose="02040503050406030204" pitchFamily="18" charset="0"/>
                      </a:rPr>
                      <m:t>:</m:t>
                    </m:r>
                  </m:oMath>
                </a14:m>
                <a:endParaRPr lang="hu-HU" sz="2400" dirty="0"/>
              </a:p>
            </p:txBody>
          </p:sp>
        </mc:Choice>
        <mc:Fallback xmlns="">
          <p:sp>
            <p:nvSpPr>
              <p:cNvPr id="7" name="Szövegdoboz 6"/>
              <p:cNvSpPr txBox="1">
                <a:spLocks noRot="1" noChangeAspect="1" noMove="1" noResize="1" noEditPoints="1" noAdjustHandles="1" noChangeArrowheads="1" noChangeShapeType="1" noTextEdit="1"/>
              </p:cNvSpPr>
              <p:nvPr/>
            </p:nvSpPr>
            <p:spPr>
              <a:xfrm>
                <a:off x="925689" y="4797778"/>
                <a:ext cx="8255209" cy="461665"/>
              </a:xfrm>
              <a:prstGeom prst="rect">
                <a:avLst/>
              </a:prstGeom>
              <a:blipFill>
                <a:blip r:embed="rId5"/>
                <a:stretch>
                  <a:fillRect l="-1182" t="-11842" b="-27632"/>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8" name="Szövegdoboz 7"/>
              <p:cNvSpPr txBox="1"/>
              <p:nvPr/>
            </p:nvSpPr>
            <p:spPr>
              <a:xfrm>
                <a:off x="2071511" y="5638791"/>
                <a:ext cx="5272982"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hu-HU" sz="2400" i="1" smtClean="0">
                              <a:latin typeface="Cambria Math" panose="02040503050406030204" pitchFamily="18" charset="0"/>
                            </a:rPr>
                          </m:ctrlPr>
                        </m:sSupPr>
                        <m:e>
                          <m:d>
                            <m:dPr>
                              <m:ctrlPr>
                                <a:rPr lang="hu-HU" sz="2400" i="1" smtClean="0">
                                  <a:latin typeface="Cambria Math" panose="02040503050406030204" pitchFamily="18" charset="0"/>
                                </a:rPr>
                              </m:ctrlPr>
                            </m:dPr>
                            <m:e>
                              <m:r>
                                <a:rPr lang="hu-HU" sz="2400" b="0" i="1" smtClean="0">
                                  <a:latin typeface="Cambria Math" panose="02040503050406030204" pitchFamily="18" charset="0"/>
                                </a:rPr>
                                <m:t>𝑢𝑣</m:t>
                              </m:r>
                            </m:e>
                          </m:d>
                        </m:e>
                        <m:sup>
                          <m:r>
                            <a:rPr lang="hu-HU" sz="2400" b="0" i="1" smtClean="0">
                              <a:latin typeface="Cambria Math" panose="02040503050406030204" pitchFamily="18" charset="0"/>
                            </a:rPr>
                            <m:t>′′′</m:t>
                          </m:r>
                        </m:sup>
                      </m:sSup>
                      <m:r>
                        <a:rPr lang="hu-HU" sz="2400" b="0" i="1" smtClean="0">
                          <a:latin typeface="Cambria Math" panose="02040503050406030204" pitchFamily="18" charset="0"/>
                        </a:rPr>
                        <m:t>=</m:t>
                      </m:r>
                      <m:sSup>
                        <m:sSupPr>
                          <m:ctrlPr>
                            <a:rPr lang="hu-HU" sz="2400" b="0" i="1" smtClean="0">
                              <a:latin typeface="Cambria Math" panose="02040503050406030204" pitchFamily="18" charset="0"/>
                            </a:rPr>
                          </m:ctrlPr>
                        </m:sSupPr>
                        <m:e>
                          <m:r>
                            <a:rPr lang="hu-HU" sz="2400" b="0" i="1" smtClean="0">
                              <a:latin typeface="Cambria Math" panose="02040503050406030204" pitchFamily="18" charset="0"/>
                            </a:rPr>
                            <m:t>𝑢</m:t>
                          </m:r>
                        </m:e>
                        <m:sup>
                          <m:r>
                            <a:rPr lang="hu-HU" sz="2400" b="0" i="1" smtClean="0">
                              <a:latin typeface="Cambria Math" panose="02040503050406030204" pitchFamily="18" charset="0"/>
                            </a:rPr>
                            <m:t>′′′</m:t>
                          </m:r>
                        </m:sup>
                      </m:sSup>
                      <m:r>
                        <a:rPr lang="hu-HU" sz="2400" b="0" i="1" smtClean="0">
                          <a:latin typeface="Cambria Math" panose="02040503050406030204" pitchFamily="18" charset="0"/>
                        </a:rPr>
                        <m:t>𝑣</m:t>
                      </m:r>
                      <m:r>
                        <a:rPr lang="hu-HU" sz="2400" b="0" i="1" smtClean="0">
                          <a:latin typeface="Cambria Math" panose="02040503050406030204" pitchFamily="18" charset="0"/>
                        </a:rPr>
                        <m:t>+3</m:t>
                      </m:r>
                      <m:sSup>
                        <m:sSupPr>
                          <m:ctrlPr>
                            <a:rPr lang="hu-HU" sz="2400" b="0" i="1" smtClean="0">
                              <a:latin typeface="Cambria Math" panose="02040503050406030204" pitchFamily="18" charset="0"/>
                            </a:rPr>
                          </m:ctrlPr>
                        </m:sSupPr>
                        <m:e>
                          <m:r>
                            <a:rPr lang="hu-HU" sz="2400" b="0" i="1" smtClean="0">
                              <a:latin typeface="Cambria Math" panose="02040503050406030204" pitchFamily="18" charset="0"/>
                            </a:rPr>
                            <m:t>𝑢</m:t>
                          </m:r>
                        </m:e>
                        <m:sup>
                          <m:r>
                            <a:rPr lang="hu-HU" sz="2400" b="0" i="1" smtClean="0">
                              <a:latin typeface="Cambria Math" panose="02040503050406030204" pitchFamily="18" charset="0"/>
                            </a:rPr>
                            <m:t>′′</m:t>
                          </m:r>
                        </m:sup>
                      </m:sSup>
                      <m:sSup>
                        <m:sSupPr>
                          <m:ctrlPr>
                            <a:rPr lang="hu-HU" sz="2400" b="0" i="1" smtClean="0">
                              <a:latin typeface="Cambria Math" panose="02040503050406030204" pitchFamily="18" charset="0"/>
                            </a:rPr>
                          </m:ctrlPr>
                        </m:sSupPr>
                        <m:e>
                          <m:r>
                            <a:rPr lang="hu-HU" sz="2400" b="0" i="1" smtClean="0">
                              <a:latin typeface="Cambria Math" panose="02040503050406030204" pitchFamily="18" charset="0"/>
                            </a:rPr>
                            <m:t>𝑣</m:t>
                          </m:r>
                        </m:e>
                        <m:sup>
                          <m:r>
                            <a:rPr lang="hu-HU" sz="2400" b="0" i="1" smtClean="0">
                              <a:latin typeface="Cambria Math" panose="02040503050406030204" pitchFamily="18" charset="0"/>
                            </a:rPr>
                            <m:t>′</m:t>
                          </m:r>
                        </m:sup>
                      </m:sSup>
                      <m:r>
                        <a:rPr lang="hu-HU" sz="2400" b="0" i="1" smtClean="0">
                          <a:latin typeface="Cambria Math" panose="02040503050406030204" pitchFamily="18" charset="0"/>
                        </a:rPr>
                        <m:t>+3</m:t>
                      </m:r>
                      <m:sSup>
                        <m:sSupPr>
                          <m:ctrlPr>
                            <a:rPr lang="hu-HU" sz="2400" b="0" i="1" smtClean="0">
                              <a:latin typeface="Cambria Math" panose="02040503050406030204" pitchFamily="18" charset="0"/>
                            </a:rPr>
                          </m:ctrlPr>
                        </m:sSupPr>
                        <m:e>
                          <m:r>
                            <a:rPr lang="hu-HU" sz="2400" b="0" i="1" smtClean="0">
                              <a:latin typeface="Cambria Math" panose="02040503050406030204" pitchFamily="18" charset="0"/>
                            </a:rPr>
                            <m:t>𝑢</m:t>
                          </m:r>
                        </m:e>
                        <m:sup>
                          <m:r>
                            <a:rPr lang="hu-HU" sz="2400" b="0" i="1" smtClean="0">
                              <a:latin typeface="Cambria Math" panose="02040503050406030204" pitchFamily="18" charset="0"/>
                            </a:rPr>
                            <m:t>′</m:t>
                          </m:r>
                        </m:sup>
                      </m:sSup>
                      <m:sSup>
                        <m:sSupPr>
                          <m:ctrlPr>
                            <a:rPr lang="hu-HU" sz="2400" b="0" i="1" smtClean="0">
                              <a:latin typeface="Cambria Math" panose="02040503050406030204" pitchFamily="18" charset="0"/>
                            </a:rPr>
                          </m:ctrlPr>
                        </m:sSupPr>
                        <m:e>
                          <m:r>
                            <a:rPr lang="hu-HU" sz="2400" b="0" i="1" smtClean="0">
                              <a:latin typeface="Cambria Math" panose="02040503050406030204" pitchFamily="18" charset="0"/>
                            </a:rPr>
                            <m:t>𝑣</m:t>
                          </m:r>
                        </m:e>
                        <m:sup>
                          <m:r>
                            <a:rPr lang="hu-HU" sz="2400" b="0" i="1" smtClean="0">
                              <a:latin typeface="Cambria Math" panose="02040503050406030204" pitchFamily="18" charset="0"/>
                            </a:rPr>
                            <m:t>′′</m:t>
                          </m:r>
                        </m:sup>
                      </m:sSup>
                      <m:r>
                        <a:rPr lang="hu-HU" sz="2400" b="0" i="1" smtClean="0">
                          <a:latin typeface="Cambria Math" panose="02040503050406030204" pitchFamily="18" charset="0"/>
                        </a:rPr>
                        <m:t>+</m:t>
                      </m:r>
                      <m:r>
                        <a:rPr lang="hu-HU" sz="2400" b="0" i="1" smtClean="0">
                          <a:latin typeface="Cambria Math" panose="02040503050406030204" pitchFamily="18" charset="0"/>
                        </a:rPr>
                        <m:t>𝑢</m:t>
                      </m:r>
                      <m:sSup>
                        <m:sSupPr>
                          <m:ctrlPr>
                            <a:rPr lang="hu-HU" sz="2400" b="0" i="1" smtClean="0">
                              <a:latin typeface="Cambria Math" panose="02040503050406030204" pitchFamily="18" charset="0"/>
                            </a:rPr>
                          </m:ctrlPr>
                        </m:sSupPr>
                        <m:e>
                          <m:r>
                            <a:rPr lang="hu-HU" sz="2400" b="0" i="1" smtClean="0">
                              <a:latin typeface="Cambria Math" panose="02040503050406030204" pitchFamily="18" charset="0"/>
                            </a:rPr>
                            <m:t>𝑣</m:t>
                          </m:r>
                        </m:e>
                        <m:sup>
                          <m:r>
                            <a:rPr lang="hu-HU" sz="2400" b="0" i="1" smtClean="0">
                              <a:latin typeface="Cambria Math" panose="02040503050406030204" pitchFamily="18" charset="0"/>
                            </a:rPr>
                            <m:t>′′′</m:t>
                          </m:r>
                        </m:sup>
                      </m:sSup>
                    </m:oMath>
                  </m:oMathPara>
                </a14:m>
                <a:endParaRPr lang="hu-HU" sz="2400" dirty="0"/>
              </a:p>
            </p:txBody>
          </p:sp>
        </mc:Choice>
        <mc:Fallback xmlns="">
          <p:sp>
            <p:nvSpPr>
              <p:cNvPr id="8" name="Szövegdoboz 7"/>
              <p:cNvSpPr txBox="1">
                <a:spLocks noRot="1" noChangeAspect="1" noMove="1" noResize="1" noEditPoints="1" noAdjustHandles="1" noChangeArrowheads="1" noChangeShapeType="1" noTextEdit="1"/>
              </p:cNvSpPr>
              <p:nvPr/>
            </p:nvSpPr>
            <p:spPr>
              <a:xfrm>
                <a:off x="2071511" y="5638791"/>
                <a:ext cx="5272982" cy="369332"/>
              </a:xfrm>
              <a:prstGeom prst="rect">
                <a:avLst/>
              </a:prstGeom>
              <a:blipFill>
                <a:blip r:embed="rId6"/>
                <a:stretch>
                  <a:fillRect b="-4918"/>
                </a:stretch>
              </a:blipFill>
            </p:spPr>
            <p:txBody>
              <a:bodyPr/>
              <a:lstStyle/>
              <a:p>
                <a:r>
                  <a:rPr lang="hu-HU">
                    <a:noFill/>
                  </a:rPr>
                  <a:t> </a:t>
                </a:r>
              </a:p>
            </p:txBody>
          </p:sp>
        </mc:Fallback>
      </mc:AlternateContent>
    </p:spTree>
    <p:extLst>
      <p:ext uri="{BB962C8B-B14F-4D97-AF65-F5344CB8AC3E}">
        <p14:creationId xmlns:p14="http://schemas.microsoft.com/office/powerpoint/2010/main" val="368110284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3104444" y="191911"/>
            <a:ext cx="3932487" cy="707886"/>
          </a:xfrm>
          <a:prstGeom prst="rect">
            <a:avLst/>
          </a:prstGeom>
          <a:noFill/>
        </p:spPr>
        <p:txBody>
          <a:bodyPr wrap="none" rtlCol="0">
            <a:spAutoFit/>
          </a:bodyPr>
          <a:lstStyle/>
          <a:p>
            <a:r>
              <a:rPr lang="hu-HU" sz="4000" dirty="0">
                <a:solidFill>
                  <a:srgbClr val="FF0000"/>
                </a:solidFill>
                <a:latin typeface="Georgia" panose="02040502050405020303" pitchFamily="18" charset="0"/>
              </a:rPr>
              <a:t>Leibniz </a:t>
            </a:r>
            <a:r>
              <a:rPr lang="hu-HU" sz="4000" dirty="0" smtClean="0">
                <a:solidFill>
                  <a:srgbClr val="FF0000"/>
                </a:solidFill>
                <a:latin typeface="Georgia" panose="02040502050405020303" pitchFamily="18" charset="0"/>
              </a:rPr>
              <a:t>Formula</a:t>
            </a:r>
            <a:endParaRPr lang="hu-HU" sz="4000" dirty="0">
              <a:solidFill>
                <a:srgbClr val="FF0000"/>
              </a:solidFill>
              <a:latin typeface="Georgia" panose="02040502050405020303" pitchFamily="18" charset="0"/>
            </a:endParaRPr>
          </a:p>
        </p:txBody>
      </p:sp>
      <mc:AlternateContent xmlns:mc="http://schemas.openxmlformats.org/markup-compatibility/2006" xmlns:a14="http://schemas.microsoft.com/office/drawing/2010/main">
        <mc:Choice Requires="a14">
          <p:sp>
            <p:nvSpPr>
              <p:cNvPr id="3" name="Szövegdoboz 2"/>
              <p:cNvSpPr txBox="1"/>
              <p:nvPr/>
            </p:nvSpPr>
            <p:spPr>
              <a:xfrm>
                <a:off x="146756" y="1422400"/>
                <a:ext cx="11881121" cy="2028184"/>
              </a:xfrm>
              <a:prstGeom prst="rect">
                <a:avLst/>
              </a:prstGeom>
              <a:noFill/>
            </p:spPr>
            <p:txBody>
              <a:bodyPr wrap="square" rtlCol="0">
                <a:spAutoFit/>
              </a:bodyPr>
              <a:lstStyle/>
              <a:p>
                <a:r>
                  <a:rPr lang="en-US" sz="2400" dirty="0" smtClean="0">
                    <a:solidFill>
                      <a:srgbClr val="3A3A3A"/>
                    </a:solidFill>
                    <a:latin typeface="Georgia" panose="02040502050405020303" pitchFamily="18" charset="0"/>
                  </a:rPr>
                  <a:t>It is easy to see that these formulas are similar to the </a:t>
                </a:r>
                <a:r>
                  <a:rPr lang="en-US" sz="2400" dirty="0">
                    <a:solidFill>
                      <a:srgbClr val="D2691E"/>
                    </a:solidFill>
                    <a:latin typeface="Georgia" panose="02040502050405020303" pitchFamily="18" charset="0"/>
                    <a:hlinkClick r:id="rId2"/>
                  </a:rPr>
                  <a:t>binomial expansion</a:t>
                </a:r>
                <a:r>
                  <a:rPr lang="en-US" sz="2400" dirty="0">
                    <a:solidFill>
                      <a:srgbClr val="3A3A3A"/>
                    </a:solidFill>
                    <a:latin typeface="Georgia" panose="02040502050405020303" pitchFamily="18" charset="0"/>
                  </a:rPr>
                  <a:t> raised to the appropriate exponent. Assuming that the terms with zero exponent </a:t>
                </a:r>
                <a14:m>
                  <m:oMath xmlns:m="http://schemas.openxmlformats.org/officeDocument/2006/math">
                    <m:sSup>
                      <m:sSupPr>
                        <m:ctrlPr>
                          <a:rPr lang="en-US" sz="2400" i="1" smtClean="0">
                            <a:solidFill>
                              <a:srgbClr val="3A3A3A"/>
                            </a:solidFill>
                            <a:latin typeface="Cambria Math" panose="02040503050406030204" pitchFamily="18" charset="0"/>
                          </a:rPr>
                        </m:ctrlPr>
                      </m:sSupPr>
                      <m:e>
                        <m:r>
                          <a:rPr lang="hu-HU" sz="2400" b="0" i="1" smtClean="0">
                            <a:solidFill>
                              <a:srgbClr val="3A3A3A"/>
                            </a:solidFill>
                            <a:latin typeface="Cambria Math" panose="02040503050406030204" pitchFamily="18" charset="0"/>
                          </a:rPr>
                          <m:t>𝑢</m:t>
                        </m:r>
                      </m:e>
                      <m:sup>
                        <m:r>
                          <a:rPr lang="hu-HU" sz="2400" b="0" i="1" smtClean="0">
                            <a:solidFill>
                              <a:srgbClr val="3A3A3A"/>
                            </a:solidFill>
                            <a:latin typeface="Cambria Math" panose="02040503050406030204" pitchFamily="18" charset="0"/>
                          </a:rPr>
                          <m:t>(0)</m:t>
                        </m:r>
                      </m:sup>
                    </m:sSup>
                  </m:oMath>
                </a14:m>
                <a:r>
                  <a:rPr lang="en-US" sz="2400" dirty="0">
                    <a:solidFill>
                      <a:srgbClr val="3A3A3A"/>
                    </a:solidFill>
                    <a:latin typeface="Georgia" panose="02040502050405020303" pitchFamily="18" charset="0"/>
                  </a:rPr>
                  <a:t> and </a:t>
                </a:r>
                <a14:m>
                  <m:oMath xmlns:m="http://schemas.openxmlformats.org/officeDocument/2006/math">
                    <m:sSup>
                      <m:sSupPr>
                        <m:ctrlPr>
                          <a:rPr lang="en-US" sz="2400" i="1" smtClean="0">
                            <a:solidFill>
                              <a:srgbClr val="3A3A3A"/>
                            </a:solidFill>
                            <a:latin typeface="Cambria Math" panose="02040503050406030204" pitchFamily="18" charset="0"/>
                          </a:rPr>
                        </m:ctrlPr>
                      </m:sSupPr>
                      <m:e>
                        <m:r>
                          <a:rPr lang="hu-HU" sz="2400" b="0" i="1" smtClean="0">
                            <a:solidFill>
                              <a:srgbClr val="3A3A3A"/>
                            </a:solidFill>
                            <a:latin typeface="Cambria Math" panose="02040503050406030204" pitchFamily="18" charset="0"/>
                          </a:rPr>
                          <m:t>𝑣</m:t>
                        </m:r>
                      </m:e>
                      <m:sup>
                        <m:r>
                          <a:rPr lang="hu-HU" sz="2400" b="0" i="1" smtClean="0">
                            <a:solidFill>
                              <a:srgbClr val="3A3A3A"/>
                            </a:solidFill>
                            <a:latin typeface="Cambria Math" panose="02040503050406030204" pitchFamily="18" charset="0"/>
                          </a:rPr>
                          <m:t>(0)</m:t>
                        </m:r>
                      </m:sup>
                    </m:sSup>
                  </m:oMath>
                </a14:m>
                <a:r>
                  <a:rPr lang="en-US" sz="2400" dirty="0">
                    <a:solidFill>
                      <a:srgbClr val="3A3A3A"/>
                    </a:solidFill>
                    <a:latin typeface="Georgia" panose="02040502050405020303" pitchFamily="18" charset="0"/>
                  </a:rPr>
                  <a:t> correspond to the functions </a:t>
                </a:r>
                <a14:m>
                  <m:oMath xmlns:m="http://schemas.openxmlformats.org/officeDocument/2006/math">
                    <m:r>
                      <a:rPr lang="hu-HU" sz="2400" b="0" i="1" smtClean="0">
                        <a:solidFill>
                          <a:srgbClr val="3A3A3A"/>
                        </a:solidFill>
                        <a:latin typeface="Cambria Math" panose="02040503050406030204" pitchFamily="18" charset="0"/>
                      </a:rPr>
                      <m:t>𝑢</m:t>
                    </m:r>
                  </m:oMath>
                </a14:m>
                <a:r>
                  <a:rPr lang="en-US" sz="2400" dirty="0">
                    <a:solidFill>
                      <a:srgbClr val="3A3A3A"/>
                    </a:solidFill>
                    <a:latin typeface="Georgia" panose="02040502050405020303" pitchFamily="18" charset="0"/>
                  </a:rPr>
                  <a:t> and </a:t>
                </a:r>
                <a14:m>
                  <m:oMath xmlns:m="http://schemas.openxmlformats.org/officeDocument/2006/math">
                    <m:r>
                      <a:rPr lang="hu-HU" sz="2400" b="0" i="1" smtClean="0">
                        <a:solidFill>
                          <a:srgbClr val="3A3A3A"/>
                        </a:solidFill>
                        <a:latin typeface="Cambria Math" panose="02040503050406030204" pitchFamily="18" charset="0"/>
                      </a:rPr>
                      <m:t>𝑣</m:t>
                    </m:r>
                  </m:oMath>
                </a14:m>
                <a:r>
                  <a:rPr lang="en-US" sz="2400" dirty="0">
                    <a:solidFill>
                      <a:srgbClr val="3A3A3A"/>
                    </a:solidFill>
                    <a:latin typeface="Georgia" panose="02040502050405020303" pitchFamily="18" charset="0"/>
                  </a:rPr>
                  <a:t> themselves, we can write the general formula for the derivative of </a:t>
                </a:r>
                <a:r>
                  <a:rPr lang="en-US" sz="2400" dirty="0">
                    <a:solidFill>
                      <a:srgbClr val="3A3A3A"/>
                    </a:solidFill>
                    <a:latin typeface="MJXc-TeX-math-I"/>
                  </a:rPr>
                  <a:t>n</a:t>
                </a:r>
                <a:r>
                  <a:rPr lang="en-US" sz="2400" dirty="0">
                    <a:solidFill>
                      <a:srgbClr val="3A3A3A"/>
                    </a:solidFill>
                    <a:latin typeface="Georgia" panose="02040502050405020303" pitchFamily="18" charset="0"/>
                  </a:rPr>
                  <a:t>th order of the product of functions </a:t>
                </a:r>
                <a14:m>
                  <m:oMath xmlns:m="http://schemas.openxmlformats.org/officeDocument/2006/math">
                    <m:r>
                      <a:rPr lang="hu-HU" sz="2400" b="0" i="1" smtClean="0">
                        <a:solidFill>
                          <a:srgbClr val="3A3A3A"/>
                        </a:solidFill>
                        <a:latin typeface="Cambria Math" panose="02040503050406030204" pitchFamily="18" charset="0"/>
                      </a:rPr>
                      <m:t>𝑢𝑣</m:t>
                    </m:r>
                  </m:oMath>
                </a14:m>
                <a:r>
                  <a:rPr lang="en-US" sz="2400" dirty="0">
                    <a:solidFill>
                      <a:srgbClr val="3A3A3A"/>
                    </a:solidFill>
                    <a:latin typeface="Georgia" panose="02040502050405020303" pitchFamily="18" charset="0"/>
                  </a:rPr>
                  <a:t> as follows:</a:t>
                </a:r>
                <a:endParaRPr lang="hu-HU" sz="2400" dirty="0"/>
              </a:p>
            </p:txBody>
          </p:sp>
        </mc:Choice>
        <mc:Fallback xmlns="">
          <p:sp>
            <p:nvSpPr>
              <p:cNvPr id="3" name="Szövegdoboz 2"/>
              <p:cNvSpPr txBox="1">
                <a:spLocks noRot="1" noChangeAspect="1" noMove="1" noResize="1" noEditPoints="1" noAdjustHandles="1" noChangeArrowheads="1" noChangeShapeType="1" noTextEdit="1"/>
              </p:cNvSpPr>
              <p:nvPr/>
            </p:nvSpPr>
            <p:spPr>
              <a:xfrm>
                <a:off x="146756" y="1422400"/>
                <a:ext cx="11881121" cy="2028184"/>
              </a:xfrm>
              <a:prstGeom prst="rect">
                <a:avLst/>
              </a:prstGeom>
              <a:blipFill>
                <a:blip r:embed="rId3"/>
                <a:stretch>
                  <a:fillRect l="-770" t="-2402" b="-2102"/>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4" name="Szövegdoboz 3"/>
              <p:cNvSpPr txBox="1"/>
              <p:nvPr/>
            </p:nvSpPr>
            <p:spPr>
              <a:xfrm>
                <a:off x="2974622" y="3830231"/>
                <a:ext cx="3671069" cy="100854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hu-HU" sz="2400" i="1" smtClean="0">
                              <a:latin typeface="Cambria Math" panose="02040503050406030204" pitchFamily="18" charset="0"/>
                            </a:rPr>
                          </m:ctrlPr>
                        </m:sSupPr>
                        <m:e>
                          <m:d>
                            <m:dPr>
                              <m:ctrlPr>
                                <a:rPr lang="hu-HU" sz="2400" i="1" smtClean="0">
                                  <a:latin typeface="Cambria Math" panose="02040503050406030204" pitchFamily="18" charset="0"/>
                                </a:rPr>
                              </m:ctrlPr>
                            </m:dPr>
                            <m:e>
                              <m:r>
                                <a:rPr lang="hu-HU" sz="2400" b="0" i="1" smtClean="0">
                                  <a:latin typeface="Cambria Math" panose="02040503050406030204" pitchFamily="18" charset="0"/>
                                </a:rPr>
                                <m:t>𝑢𝑣</m:t>
                              </m:r>
                            </m:e>
                          </m:d>
                        </m:e>
                        <m:sup>
                          <m:r>
                            <a:rPr lang="hu-HU" sz="2400" b="0" i="1" smtClean="0">
                              <a:latin typeface="Cambria Math" panose="02040503050406030204" pitchFamily="18" charset="0"/>
                            </a:rPr>
                            <m:t>(</m:t>
                          </m:r>
                          <m:r>
                            <a:rPr lang="hu-HU" sz="2400" b="0" i="1" smtClean="0">
                              <a:latin typeface="Cambria Math" panose="02040503050406030204" pitchFamily="18" charset="0"/>
                            </a:rPr>
                            <m:t>𝑛</m:t>
                          </m:r>
                          <m:r>
                            <a:rPr lang="hu-HU" sz="2400" b="0" i="1" smtClean="0">
                              <a:latin typeface="Cambria Math" panose="02040503050406030204" pitchFamily="18" charset="0"/>
                            </a:rPr>
                            <m:t>)</m:t>
                          </m:r>
                        </m:sup>
                      </m:sSup>
                      <m:r>
                        <a:rPr lang="hu-HU" sz="2400" b="0" i="1" smtClean="0">
                          <a:latin typeface="Cambria Math" panose="02040503050406030204" pitchFamily="18" charset="0"/>
                        </a:rPr>
                        <m:t>=</m:t>
                      </m:r>
                      <m:nary>
                        <m:naryPr>
                          <m:chr m:val="∑"/>
                          <m:ctrlPr>
                            <a:rPr lang="hu-HU" sz="2400" b="0" i="1" smtClean="0">
                              <a:latin typeface="Cambria Math" panose="02040503050406030204" pitchFamily="18" charset="0"/>
                            </a:rPr>
                          </m:ctrlPr>
                        </m:naryPr>
                        <m:sub>
                          <m:r>
                            <m:rPr>
                              <m:brk m:alnAt="23"/>
                            </m:rPr>
                            <a:rPr lang="hu-HU" sz="2400" b="0" i="1" smtClean="0">
                              <a:latin typeface="Cambria Math" panose="02040503050406030204" pitchFamily="18" charset="0"/>
                            </a:rPr>
                            <m:t>𝑖</m:t>
                          </m:r>
                          <m:r>
                            <a:rPr lang="hu-HU" sz="2400" b="0" i="1" smtClean="0">
                              <a:latin typeface="Cambria Math" panose="02040503050406030204" pitchFamily="18" charset="0"/>
                            </a:rPr>
                            <m:t>=0</m:t>
                          </m:r>
                        </m:sub>
                        <m:sup>
                          <m:r>
                            <a:rPr lang="hu-HU" sz="2400" b="0" i="1" smtClean="0">
                              <a:latin typeface="Cambria Math" panose="02040503050406030204" pitchFamily="18" charset="0"/>
                            </a:rPr>
                            <m:t>𝑛</m:t>
                          </m:r>
                        </m:sup>
                        <m:e>
                          <m:d>
                            <m:dPr>
                              <m:ctrlPr>
                                <a:rPr lang="hu-HU" sz="2400" b="0" i="1" smtClean="0">
                                  <a:latin typeface="Cambria Math" panose="02040503050406030204" pitchFamily="18" charset="0"/>
                                </a:rPr>
                              </m:ctrlPr>
                            </m:dPr>
                            <m:e>
                              <m:m>
                                <m:mPr>
                                  <m:mcs>
                                    <m:mc>
                                      <m:mcPr>
                                        <m:count m:val="1"/>
                                        <m:mcJc m:val="center"/>
                                      </m:mcPr>
                                    </m:mc>
                                  </m:mcs>
                                  <m:ctrlPr>
                                    <a:rPr lang="hu-HU" sz="2400" b="0" i="1" smtClean="0">
                                      <a:latin typeface="Cambria Math" panose="02040503050406030204" pitchFamily="18" charset="0"/>
                                    </a:rPr>
                                  </m:ctrlPr>
                                </m:mPr>
                                <m:mr>
                                  <m:e>
                                    <m:r>
                                      <m:rPr>
                                        <m:brk m:alnAt="7"/>
                                      </m:rPr>
                                      <a:rPr lang="hu-HU" sz="2400" b="0" i="1" smtClean="0">
                                        <a:latin typeface="Cambria Math" panose="02040503050406030204" pitchFamily="18" charset="0"/>
                                      </a:rPr>
                                      <m:t>𝑛</m:t>
                                    </m:r>
                                  </m:e>
                                </m:mr>
                                <m:mr>
                                  <m:e>
                                    <m:r>
                                      <a:rPr lang="hu-HU" sz="2400" b="0" i="1" smtClean="0">
                                        <a:latin typeface="Cambria Math" panose="02040503050406030204" pitchFamily="18" charset="0"/>
                                      </a:rPr>
                                      <m:t>𝑖</m:t>
                                    </m:r>
                                  </m:e>
                                </m:mr>
                              </m:m>
                            </m:e>
                          </m:d>
                          <m:sSup>
                            <m:sSupPr>
                              <m:ctrlPr>
                                <a:rPr lang="hu-HU" sz="2400" b="0" i="1" smtClean="0">
                                  <a:latin typeface="Cambria Math" panose="02040503050406030204" pitchFamily="18" charset="0"/>
                                </a:rPr>
                              </m:ctrlPr>
                            </m:sSupPr>
                            <m:e>
                              <m:r>
                                <a:rPr lang="hu-HU" sz="2400" b="0" i="1" smtClean="0">
                                  <a:latin typeface="Cambria Math" panose="02040503050406030204" pitchFamily="18" charset="0"/>
                                </a:rPr>
                                <m:t>𝑢</m:t>
                              </m:r>
                            </m:e>
                            <m:sup>
                              <m:r>
                                <a:rPr lang="hu-HU" sz="2400" b="0" i="1" smtClean="0">
                                  <a:latin typeface="Cambria Math" panose="02040503050406030204" pitchFamily="18" charset="0"/>
                                </a:rPr>
                                <m:t>(</m:t>
                              </m:r>
                              <m:r>
                                <a:rPr lang="hu-HU" sz="2400" b="0" i="1" smtClean="0">
                                  <a:latin typeface="Cambria Math" panose="02040503050406030204" pitchFamily="18" charset="0"/>
                                </a:rPr>
                                <m:t>𝑖</m:t>
                              </m:r>
                              <m:r>
                                <a:rPr lang="hu-HU" sz="2400" b="0" i="1" smtClean="0">
                                  <a:latin typeface="Cambria Math" panose="02040503050406030204" pitchFamily="18" charset="0"/>
                                </a:rPr>
                                <m:t>)</m:t>
                              </m:r>
                            </m:sup>
                          </m:sSup>
                          <m:sSup>
                            <m:sSupPr>
                              <m:ctrlPr>
                                <a:rPr lang="hu-HU" sz="2400" b="0" i="1" smtClean="0">
                                  <a:latin typeface="Cambria Math" panose="02040503050406030204" pitchFamily="18" charset="0"/>
                                </a:rPr>
                              </m:ctrlPr>
                            </m:sSupPr>
                            <m:e>
                              <m:r>
                                <a:rPr lang="hu-HU" sz="2400" b="0" i="1" smtClean="0">
                                  <a:latin typeface="Cambria Math" panose="02040503050406030204" pitchFamily="18" charset="0"/>
                                </a:rPr>
                                <m:t>𝑣</m:t>
                              </m:r>
                            </m:e>
                            <m:sup>
                              <m:r>
                                <a:rPr lang="hu-HU" sz="2400" b="0" i="1" smtClean="0">
                                  <a:latin typeface="Cambria Math" panose="02040503050406030204" pitchFamily="18" charset="0"/>
                                </a:rPr>
                                <m:t>(</m:t>
                              </m:r>
                              <m:r>
                                <a:rPr lang="hu-HU" sz="2400" b="0" i="1" smtClean="0">
                                  <a:latin typeface="Cambria Math" panose="02040503050406030204" pitchFamily="18" charset="0"/>
                                </a:rPr>
                                <m:t>𝑛</m:t>
                              </m:r>
                              <m:r>
                                <a:rPr lang="hu-HU" sz="2400" b="0" i="1" smtClean="0">
                                  <a:latin typeface="Cambria Math" panose="02040503050406030204" pitchFamily="18" charset="0"/>
                                </a:rPr>
                                <m:t>−</m:t>
                              </m:r>
                              <m:r>
                                <a:rPr lang="hu-HU" sz="2400" b="0" i="1" smtClean="0">
                                  <a:latin typeface="Cambria Math" panose="02040503050406030204" pitchFamily="18" charset="0"/>
                                </a:rPr>
                                <m:t>𝑖</m:t>
                              </m:r>
                              <m:r>
                                <a:rPr lang="hu-HU" sz="2400" b="0" i="1" smtClean="0">
                                  <a:latin typeface="Cambria Math" panose="02040503050406030204" pitchFamily="18" charset="0"/>
                                </a:rPr>
                                <m:t>)</m:t>
                              </m:r>
                            </m:sup>
                          </m:sSup>
                        </m:e>
                      </m:nary>
                    </m:oMath>
                  </m:oMathPara>
                </a14:m>
                <a:endParaRPr lang="hu-HU" sz="2400" dirty="0"/>
              </a:p>
            </p:txBody>
          </p:sp>
        </mc:Choice>
        <mc:Fallback xmlns="">
          <p:sp>
            <p:nvSpPr>
              <p:cNvPr id="4" name="Szövegdoboz 3"/>
              <p:cNvSpPr txBox="1">
                <a:spLocks noRot="1" noChangeAspect="1" noMove="1" noResize="1" noEditPoints="1" noAdjustHandles="1" noChangeArrowheads="1" noChangeShapeType="1" noTextEdit="1"/>
              </p:cNvSpPr>
              <p:nvPr/>
            </p:nvSpPr>
            <p:spPr>
              <a:xfrm>
                <a:off x="2974622" y="3830231"/>
                <a:ext cx="3671069" cy="1008546"/>
              </a:xfrm>
              <a:prstGeom prst="rect">
                <a:avLst/>
              </a:prstGeom>
              <a:blipFill>
                <a:blip r:embed="rId4"/>
                <a:stretch>
                  <a:fillRect/>
                </a:stretch>
              </a:blipFill>
            </p:spPr>
            <p:txBody>
              <a:bodyPr/>
              <a:lstStyle/>
              <a:p>
                <a:r>
                  <a:rPr lang="hu-HU">
                    <a:noFill/>
                  </a:rPr>
                  <a:t> </a:t>
                </a:r>
              </a:p>
            </p:txBody>
          </p:sp>
        </mc:Fallback>
      </mc:AlternateContent>
      <p:sp>
        <p:nvSpPr>
          <p:cNvPr id="5" name="Szövegdoboz 4"/>
          <p:cNvSpPr txBox="1"/>
          <p:nvPr/>
        </p:nvSpPr>
        <p:spPr>
          <a:xfrm>
            <a:off x="801511" y="5125156"/>
            <a:ext cx="977319" cy="461665"/>
          </a:xfrm>
          <a:prstGeom prst="rect">
            <a:avLst/>
          </a:prstGeom>
          <a:noFill/>
        </p:spPr>
        <p:txBody>
          <a:bodyPr wrap="none" rtlCol="0">
            <a:spAutoFit/>
          </a:bodyPr>
          <a:lstStyle/>
          <a:p>
            <a:r>
              <a:rPr lang="hu-HU" sz="2400" dirty="0" err="1" smtClean="0"/>
              <a:t>where</a:t>
            </a:r>
            <a:endParaRPr lang="hu-HU" sz="2400" dirty="0"/>
          </a:p>
        </p:txBody>
      </p:sp>
      <mc:AlternateContent xmlns:mc="http://schemas.openxmlformats.org/markup-compatibility/2006" xmlns:a14="http://schemas.microsoft.com/office/drawing/2010/main">
        <mc:Choice Requires="a14">
          <p:sp>
            <p:nvSpPr>
              <p:cNvPr id="6" name="Szövegdoboz 5"/>
              <p:cNvSpPr txBox="1"/>
              <p:nvPr/>
            </p:nvSpPr>
            <p:spPr>
              <a:xfrm>
                <a:off x="2873022" y="5819422"/>
                <a:ext cx="5134547" cy="582404"/>
              </a:xfrm>
              <a:prstGeom prst="rect">
                <a:avLst/>
              </a:prstGeom>
              <a:noFill/>
            </p:spPr>
            <p:txBody>
              <a:bodyPr wrap="none" lIns="0" tIns="0" rIns="0" bIns="0" rtlCol="0">
                <a:spAutoFit/>
              </a:bodyPr>
              <a:lstStyle/>
              <a:p>
                <a14:m>
                  <m:oMath xmlns:m="http://schemas.openxmlformats.org/officeDocument/2006/math">
                    <m:d>
                      <m:dPr>
                        <m:ctrlPr>
                          <a:rPr lang="hu-HU" sz="2400" i="1" smtClean="0">
                            <a:latin typeface="Cambria Math" panose="02040503050406030204" pitchFamily="18" charset="0"/>
                          </a:rPr>
                        </m:ctrlPr>
                      </m:dPr>
                      <m:e>
                        <m:m>
                          <m:mPr>
                            <m:mcs>
                              <m:mc>
                                <m:mcPr>
                                  <m:count m:val="1"/>
                                  <m:mcJc m:val="center"/>
                                </m:mcPr>
                              </m:mc>
                            </m:mcs>
                            <m:ctrlPr>
                              <a:rPr lang="hu-HU" sz="2400" i="1" smtClean="0">
                                <a:latin typeface="Cambria Math" panose="02040503050406030204" pitchFamily="18" charset="0"/>
                              </a:rPr>
                            </m:ctrlPr>
                          </m:mPr>
                          <m:mr>
                            <m:e>
                              <m:r>
                                <m:rPr>
                                  <m:brk m:alnAt="7"/>
                                </m:rPr>
                                <a:rPr lang="hu-HU" sz="2400" b="0" i="1" smtClean="0">
                                  <a:latin typeface="Cambria Math" panose="02040503050406030204" pitchFamily="18" charset="0"/>
                                </a:rPr>
                                <m:t>𝑛</m:t>
                              </m:r>
                            </m:e>
                          </m:mr>
                          <m:mr>
                            <m:e>
                              <m:r>
                                <a:rPr lang="hu-HU" sz="2400" b="0" i="1" smtClean="0">
                                  <a:latin typeface="Cambria Math" panose="02040503050406030204" pitchFamily="18" charset="0"/>
                                </a:rPr>
                                <m:t>𝑖</m:t>
                              </m:r>
                            </m:e>
                          </m:mr>
                        </m:m>
                      </m:e>
                    </m:d>
                    <m:r>
                      <a:rPr lang="hu-HU" sz="2400" b="0" i="1" smtClean="0">
                        <a:latin typeface="Cambria Math" panose="02040503050406030204" pitchFamily="18" charset="0"/>
                      </a:rPr>
                      <m:t>=</m:t>
                    </m:r>
                    <m:f>
                      <m:fPr>
                        <m:ctrlPr>
                          <a:rPr lang="hu-HU" sz="2400" b="0" i="1" smtClean="0">
                            <a:latin typeface="Cambria Math" panose="02040503050406030204" pitchFamily="18" charset="0"/>
                          </a:rPr>
                        </m:ctrlPr>
                      </m:fPr>
                      <m:num>
                        <m:r>
                          <a:rPr lang="hu-HU" sz="2400" b="0" i="1" smtClean="0">
                            <a:latin typeface="Cambria Math" panose="02040503050406030204" pitchFamily="18" charset="0"/>
                          </a:rPr>
                          <m:t>𝑛</m:t>
                        </m:r>
                        <m:r>
                          <a:rPr lang="hu-HU" sz="2400" b="0" i="1" smtClean="0">
                            <a:latin typeface="Cambria Math" panose="02040503050406030204" pitchFamily="18" charset="0"/>
                          </a:rPr>
                          <m:t>!</m:t>
                        </m:r>
                      </m:num>
                      <m:den>
                        <m:r>
                          <a:rPr lang="hu-HU" sz="2400" b="0" i="1" smtClean="0">
                            <a:latin typeface="Cambria Math" panose="02040503050406030204" pitchFamily="18" charset="0"/>
                          </a:rPr>
                          <m:t>𝑖</m:t>
                        </m:r>
                        <m:r>
                          <a:rPr lang="hu-HU" sz="2400" b="0" i="1" smtClean="0">
                            <a:latin typeface="Cambria Math" panose="02040503050406030204" pitchFamily="18" charset="0"/>
                          </a:rPr>
                          <m:t>!</m:t>
                        </m:r>
                        <m:d>
                          <m:dPr>
                            <m:ctrlPr>
                              <a:rPr lang="hu-HU" sz="2400" b="0" i="1" smtClean="0">
                                <a:latin typeface="Cambria Math" panose="02040503050406030204" pitchFamily="18" charset="0"/>
                              </a:rPr>
                            </m:ctrlPr>
                          </m:dPr>
                          <m:e>
                            <m:r>
                              <a:rPr lang="hu-HU" sz="2400" b="0" i="1" smtClean="0">
                                <a:latin typeface="Cambria Math" panose="02040503050406030204" pitchFamily="18" charset="0"/>
                              </a:rPr>
                              <m:t>𝑛</m:t>
                            </m:r>
                            <m:r>
                              <a:rPr lang="hu-HU" sz="2400" b="0" i="1" smtClean="0">
                                <a:latin typeface="Cambria Math" panose="02040503050406030204" pitchFamily="18" charset="0"/>
                              </a:rPr>
                              <m:t>−</m:t>
                            </m:r>
                            <m:r>
                              <a:rPr lang="hu-HU" sz="2400" b="0" i="1" smtClean="0">
                                <a:latin typeface="Cambria Math" panose="02040503050406030204" pitchFamily="18" charset="0"/>
                              </a:rPr>
                              <m:t>𝑖</m:t>
                            </m:r>
                          </m:e>
                        </m:d>
                        <m:r>
                          <a:rPr lang="hu-HU" sz="2400" b="0" i="1" smtClean="0">
                            <a:latin typeface="Cambria Math" panose="02040503050406030204" pitchFamily="18" charset="0"/>
                          </a:rPr>
                          <m:t>!</m:t>
                        </m:r>
                      </m:den>
                    </m:f>
                  </m:oMath>
                </a14:m>
                <a:r>
                  <a:rPr lang="hu-HU" sz="2400" dirty="0" smtClean="0"/>
                  <a:t>, </a:t>
                </a:r>
                <a14:m>
                  <m:oMath xmlns:m="http://schemas.openxmlformats.org/officeDocument/2006/math">
                    <m:r>
                      <a:rPr lang="hu-HU" sz="2400" b="0" i="1" smtClean="0">
                        <a:latin typeface="Cambria Math" panose="02040503050406030204" pitchFamily="18" charset="0"/>
                      </a:rPr>
                      <m:t>𝑛</m:t>
                    </m:r>
                    <m:r>
                      <a:rPr lang="hu-HU" sz="2400" b="0" i="1" smtClean="0">
                        <a:latin typeface="Cambria Math" panose="02040503050406030204" pitchFamily="18" charset="0"/>
                      </a:rPr>
                      <m:t>!=</m:t>
                    </m:r>
                    <m:r>
                      <a:rPr lang="hu-HU" sz="2400" b="0" i="1" smtClean="0">
                        <a:latin typeface="Cambria Math" panose="02040503050406030204" pitchFamily="18" charset="0"/>
                      </a:rPr>
                      <m:t>𝑛</m:t>
                    </m:r>
                    <m:r>
                      <a:rPr lang="hu-HU" sz="2400" b="0" i="1" smtClean="0">
                        <a:latin typeface="Cambria Math" panose="02040503050406030204" pitchFamily="18" charset="0"/>
                        <a:ea typeface="Cambria Math" panose="02040503050406030204" pitchFamily="18" charset="0"/>
                      </a:rPr>
                      <m:t>∙(</m:t>
                    </m:r>
                    <m:r>
                      <a:rPr lang="hu-HU" sz="2400" b="0" i="1" smtClean="0">
                        <a:latin typeface="Cambria Math" panose="02040503050406030204" pitchFamily="18" charset="0"/>
                        <a:ea typeface="Cambria Math" panose="02040503050406030204" pitchFamily="18" charset="0"/>
                      </a:rPr>
                      <m:t>𝑛</m:t>
                    </m:r>
                    <m:r>
                      <a:rPr lang="hu-HU" sz="2400" b="0" i="1" smtClean="0">
                        <a:latin typeface="Cambria Math" panose="02040503050406030204" pitchFamily="18" charset="0"/>
                        <a:ea typeface="Cambria Math" panose="02040503050406030204" pitchFamily="18" charset="0"/>
                      </a:rPr>
                      <m:t>−1)∙⋯∙2∙1</m:t>
                    </m:r>
                  </m:oMath>
                </a14:m>
                <a:endParaRPr lang="hu-HU" sz="2400" dirty="0"/>
              </a:p>
            </p:txBody>
          </p:sp>
        </mc:Choice>
        <mc:Fallback xmlns="">
          <p:sp>
            <p:nvSpPr>
              <p:cNvPr id="6" name="Szövegdoboz 5"/>
              <p:cNvSpPr txBox="1">
                <a:spLocks noRot="1" noChangeAspect="1" noMove="1" noResize="1" noEditPoints="1" noAdjustHandles="1" noChangeArrowheads="1" noChangeShapeType="1" noTextEdit="1"/>
              </p:cNvSpPr>
              <p:nvPr/>
            </p:nvSpPr>
            <p:spPr>
              <a:xfrm>
                <a:off x="2873022" y="5819422"/>
                <a:ext cx="5134547" cy="582404"/>
              </a:xfrm>
              <a:prstGeom prst="rect">
                <a:avLst/>
              </a:prstGeom>
              <a:blipFill>
                <a:blip r:embed="rId5"/>
                <a:stretch>
                  <a:fillRect b="-11579"/>
                </a:stretch>
              </a:blipFill>
            </p:spPr>
            <p:txBody>
              <a:bodyPr/>
              <a:lstStyle/>
              <a:p>
                <a:r>
                  <a:rPr lang="hu-HU">
                    <a:noFill/>
                  </a:rPr>
                  <a:t> </a:t>
                </a:r>
              </a:p>
            </p:txBody>
          </p:sp>
        </mc:Fallback>
      </mc:AlternateContent>
    </p:spTree>
    <p:extLst>
      <p:ext uri="{BB962C8B-B14F-4D97-AF65-F5344CB8AC3E}">
        <p14:creationId xmlns:p14="http://schemas.microsoft.com/office/powerpoint/2010/main" val="348635403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439394" y="330023"/>
            <a:ext cx="11270010" cy="6172377"/>
          </a:xfrm>
          <a:prstGeom prst="rect">
            <a:avLst/>
          </a:prstGeom>
        </p:spPr>
      </p:pic>
    </p:spTree>
    <p:extLst>
      <p:ext uri="{BB962C8B-B14F-4D97-AF65-F5344CB8AC3E}">
        <p14:creationId xmlns:p14="http://schemas.microsoft.com/office/powerpoint/2010/main" val="270596209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391653" y="184452"/>
            <a:ext cx="9802214" cy="5935710"/>
          </a:xfrm>
          <a:prstGeom prst="rect">
            <a:avLst/>
          </a:prstGeom>
        </p:spPr>
      </p:pic>
      <p:pic>
        <p:nvPicPr>
          <p:cNvPr id="3" name="Kép 2"/>
          <p:cNvPicPr>
            <a:picLocks noChangeAspect="1"/>
          </p:cNvPicPr>
          <p:nvPr/>
        </p:nvPicPr>
        <p:blipFill>
          <a:blip r:embed="rId3"/>
          <a:stretch>
            <a:fillRect/>
          </a:stretch>
        </p:blipFill>
        <p:spPr>
          <a:xfrm>
            <a:off x="3377755" y="5943175"/>
            <a:ext cx="6908379" cy="773714"/>
          </a:xfrm>
          <a:prstGeom prst="rect">
            <a:avLst/>
          </a:prstGeom>
        </p:spPr>
      </p:pic>
    </p:spTree>
    <p:extLst>
      <p:ext uri="{BB962C8B-B14F-4D97-AF65-F5344CB8AC3E}">
        <p14:creationId xmlns:p14="http://schemas.microsoft.com/office/powerpoint/2010/main" val="210196016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1182242" y="190433"/>
            <a:ext cx="8018202" cy="6396804"/>
          </a:xfrm>
          <a:prstGeom prst="rect">
            <a:avLst/>
          </a:prstGeom>
        </p:spPr>
      </p:pic>
    </p:spTree>
    <p:extLst>
      <p:ext uri="{BB962C8B-B14F-4D97-AF65-F5344CB8AC3E}">
        <p14:creationId xmlns:p14="http://schemas.microsoft.com/office/powerpoint/2010/main" val="2747663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1695450" y="852488"/>
            <a:ext cx="80010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10000"/>
              <a:buFont typeface="Wingdings" panose="05000000000000000000" pitchFamily="2" charset="2"/>
              <a:buBlip>
                <a:blip r:embed="rId3"/>
              </a:buBlip>
              <a:defRPr sz="3200">
                <a:solidFill>
                  <a:schemeClr val="tx1"/>
                </a:solidFill>
                <a:latin typeface="Garamond" panose="02020404030301010803" pitchFamily="18" charset="0"/>
              </a:defRPr>
            </a:lvl1pPr>
            <a:lvl2pPr marL="742950" indent="-285750">
              <a:spcBef>
                <a:spcPct val="20000"/>
              </a:spcBef>
              <a:buClr>
                <a:schemeClr val="tx1"/>
              </a:buClr>
              <a:buSzPct val="6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Garamond" panose="02020404030301010803" pitchFamily="18"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Garamond" panose="02020404030301010803" pitchFamily="18" charset="0"/>
              </a:defRPr>
            </a:lvl9pPr>
          </a:lstStyle>
          <a:p>
            <a:pPr eaLnBrk="1" hangingPunct="1">
              <a:spcBef>
                <a:spcPct val="0"/>
              </a:spcBef>
              <a:buClrTx/>
              <a:buSzTx/>
              <a:buFontTx/>
              <a:buNone/>
            </a:pPr>
            <a:r>
              <a:rPr lang="en-US" altLang="hu-HU" sz="2400" b="1" dirty="0"/>
              <a:t>The Mean Value Theorem is one of the most important theoretical tools in Calculus. It states that if </a:t>
            </a:r>
            <a:r>
              <a:rPr lang="en-US" altLang="hu-HU" sz="2400" b="1" i="1" dirty="0">
                <a:latin typeface="CG Times" pitchFamily="18" charset="0"/>
              </a:rPr>
              <a:t>f</a:t>
            </a:r>
            <a:r>
              <a:rPr lang="en-US" altLang="hu-HU" sz="2400" b="1" dirty="0">
                <a:latin typeface="CG Times" pitchFamily="18" charset="0"/>
              </a:rPr>
              <a:t>(</a:t>
            </a:r>
            <a:r>
              <a:rPr lang="en-US" altLang="hu-HU" sz="2400" b="1" i="1" dirty="0">
                <a:latin typeface="CG Times" pitchFamily="18" charset="0"/>
              </a:rPr>
              <a:t>x</a:t>
            </a:r>
            <a:r>
              <a:rPr lang="en-US" altLang="hu-HU" sz="2400" b="1" dirty="0">
                <a:latin typeface="CG Times" pitchFamily="18" charset="0"/>
              </a:rPr>
              <a:t>)</a:t>
            </a:r>
            <a:r>
              <a:rPr lang="en-US" altLang="hu-HU" sz="2400" b="1" dirty="0"/>
              <a:t> is defined and continuous on the interval [</a:t>
            </a:r>
            <a:r>
              <a:rPr lang="en-US" altLang="hu-HU" sz="2400" b="1" i="1" dirty="0" err="1">
                <a:latin typeface="CG Times" pitchFamily="18" charset="0"/>
              </a:rPr>
              <a:t>a</a:t>
            </a:r>
            <a:r>
              <a:rPr lang="en-US" altLang="hu-HU" sz="2400" b="1" dirty="0" err="1">
                <a:latin typeface="CG Times" pitchFamily="18" charset="0"/>
              </a:rPr>
              <a:t>,</a:t>
            </a:r>
            <a:r>
              <a:rPr lang="en-US" altLang="hu-HU" sz="2400" b="1" i="1" dirty="0" err="1">
                <a:latin typeface="CG Times" pitchFamily="18" charset="0"/>
              </a:rPr>
              <a:t>b</a:t>
            </a:r>
            <a:r>
              <a:rPr lang="en-US" altLang="hu-HU" sz="2400" b="1" dirty="0"/>
              <a:t>] and differentiable on (</a:t>
            </a:r>
            <a:r>
              <a:rPr lang="en-US" altLang="hu-HU" sz="2400" b="1" i="1" dirty="0" err="1">
                <a:latin typeface="CG Times" pitchFamily="18" charset="0"/>
              </a:rPr>
              <a:t>a</a:t>
            </a:r>
            <a:r>
              <a:rPr lang="en-US" altLang="hu-HU" sz="2400" b="1" dirty="0" err="1">
                <a:latin typeface="CG Times" pitchFamily="18" charset="0"/>
              </a:rPr>
              <a:t>,</a:t>
            </a:r>
            <a:r>
              <a:rPr lang="en-US" altLang="hu-HU" sz="2400" b="1" i="1" dirty="0" err="1">
                <a:latin typeface="CG Times" pitchFamily="18" charset="0"/>
              </a:rPr>
              <a:t>b</a:t>
            </a:r>
            <a:r>
              <a:rPr lang="en-US" altLang="hu-HU" sz="2400" b="1" dirty="0"/>
              <a:t>), then there is at least one number </a:t>
            </a:r>
            <a:r>
              <a:rPr lang="en-US" altLang="hu-HU" sz="2400" b="1" i="1" dirty="0">
                <a:latin typeface="CG Times" pitchFamily="18" charset="0"/>
              </a:rPr>
              <a:t>c</a:t>
            </a:r>
            <a:r>
              <a:rPr lang="en-US" altLang="hu-HU" sz="2400" b="1" dirty="0"/>
              <a:t> in the interval (</a:t>
            </a:r>
            <a:r>
              <a:rPr lang="en-US" altLang="hu-HU" sz="2400" b="1" i="1" dirty="0" err="1">
                <a:latin typeface="CG Times" pitchFamily="18" charset="0"/>
              </a:rPr>
              <a:t>a</a:t>
            </a:r>
            <a:r>
              <a:rPr lang="en-US" altLang="hu-HU" sz="2400" b="1" dirty="0" err="1">
                <a:latin typeface="CG Times" pitchFamily="18" charset="0"/>
              </a:rPr>
              <a:t>,</a:t>
            </a:r>
            <a:r>
              <a:rPr lang="en-US" altLang="hu-HU" sz="2400" b="1" i="1" dirty="0" err="1">
                <a:latin typeface="CG Times" pitchFamily="18" charset="0"/>
              </a:rPr>
              <a:t>b</a:t>
            </a:r>
            <a:r>
              <a:rPr lang="en-US" altLang="hu-HU" sz="2400" b="1" dirty="0"/>
              <a:t>) (that is </a:t>
            </a:r>
            <a:r>
              <a:rPr lang="en-US" altLang="hu-HU" sz="2400" b="1" i="1" dirty="0">
                <a:latin typeface="CG Times" pitchFamily="18" charset="0"/>
              </a:rPr>
              <a:t>a</a:t>
            </a:r>
            <a:r>
              <a:rPr lang="en-US" altLang="hu-HU" sz="2400" b="1" dirty="0">
                <a:latin typeface="CG Times" pitchFamily="18" charset="0"/>
              </a:rPr>
              <a:t>&lt;</a:t>
            </a:r>
            <a:r>
              <a:rPr lang="en-US" altLang="hu-HU" sz="2400" b="1" i="1" dirty="0">
                <a:latin typeface="CG Times" pitchFamily="18" charset="0"/>
              </a:rPr>
              <a:t>c</a:t>
            </a:r>
            <a:r>
              <a:rPr lang="en-US" altLang="hu-HU" sz="2400" b="1" dirty="0">
                <a:latin typeface="CG Times" pitchFamily="18" charset="0"/>
              </a:rPr>
              <a:t>&lt;</a:t>
            </a:r>
            <a:r>
              <a:rPr lang="en-US" altLang="hu-HU" sz="2400" b="1" i="1" dirty="0">
                <a:latin typeface="CG Times" pitchFamily="18" charset="0"/>
              </a:rPr>
              <a:t>b</a:t>
            </a:r>
            <a:r>
              <a:rPr lang="en-US" altLang="hu-HU" sz="2400" b="1" dirty="0"/>
              <a:t>) such that </a:t>
            </a:r>
          </a:p>
        </p:txBody>
      </p:sp>
      <p:sp>
        <p:nvSpPr>
          <p:cNvPr id="3" name="Rectangle 5"/>
          <p:cNvSpPr>
            <a:spLocks noChangeArrowheads="1"/>
          </p:cNvSpPr>
          <p:nvPr/>
        </p:nvSpPr>
        <p:spPr bwMode="auto">
          <a:xfrm>
            <a:off x="2283619" y="70249"/>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hlink"/>
              </a:buClr>
              <a:buSzPct val="110000"/>
              <a:buFont typeface="Wingdings" panose="05000000000000000000" pitchFamily="2" charset="2"/>
              <a:buBlip>
                <a:blip r:embed="rId3"/>
              </a:buBlip>
              <a:defRPr sz="3200">
                <a:solidFill>
                  <a:schemeClr val="tx1"/>
                </a:solidFill>
                <a:latin typeface="Garamond" panose="02020404030301010803" pitchFamily="18" charset="0"/>
              </a:defRPr>
            </a:lvl1pPr>
            <a:lvl2pPr marL="742950" indent="-285750">
              <a:spcBef>
                <a:spcPct val="20000"/>
              </a:spcBef>
              <a:buClr>
                <a:schemeClr val="tx1"/>
              </a:buClr>
              <a:buSzPct val="6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Garamond" panose="02020404030301010803" pitchFamily="18"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Garamond" panose="02020404030301010803" pitchFamily="18" charset="0"/>
              </a:defRPr>
            </a:lvl9pPr>
          </a:lstStyle>
          <a:p>
            <a:pPr eaLnBrk="1" hangingPunct="1">
              <a:spcBef>
                <a:spcPct val="0"/>
              </a:spcBef>
              <a:buClrTx/>
              <a:buSzTx/>
              <a:buFontTx/>
              <a:buNone/>
            </a:pPr>
            <a:r>
              <a:rPr lang="en-US" altLang="hu-HU" sz="4400" dirty="0">
                <a:solidFill>
                  <a:schemeClr val="tx2"/>
                </a:solidFill>
              </a:rPr>
              <a:t>Mean Value Theorem- MVT</a:t>
            </a:r>
          </a:p>
        </p:txBody>
      </p:sp>
      <p:graphicFrame>
        <p:nvGraphicFramePr>
          <p:cNvPr id="4" name="Object 6"/>
          <p:cNvGraphicFramePr>
            <a:graphicFrameLocks noChangeAspect="1"/>
          </p:cNvGraphicFramePr>
          <p:nvPr>
            <p:extLst>
              <p:ext uri="{D42A27DB-BD31-4B8C-83A1-F6EECF244321}">
                <p14:modId xmlns:p14="http://schemas.microsoft.com/office/powerpoint/2010/main" val="3078935071"/>
              </p:ext>
            </p:extLst>
          </p:nvPr>
        </p:nvGraphicFramePr>
        <p:xfrm>
          <a:off x="5029200" y="2489993"/>
          <a:ext cx="2590800" cy="795338"/>
        </p:xfrm>
        <a:graphic>
          <a:graphicData uri="http://schemas.openxmlformats.org/presentationml/2006/ole">
            <mc:AlternateContent xmlns:mc="http://schemas.openxmlformats.org/markup-compatibility/2006">
              <mc:Choice xmlns:v="urn:schemas-microsoft-com:vml" Requires="v">
                <p:oleObj spid="_x0000_s2088" name="Equation" r:id="rId4" imgW="1282700" imgH="393700" progId="Equation.3">
                  <p:embed/>
                </p:oleObj>
              </mc:Choice>
              <mc:Fallback>
                <p:oleObj name="Equation" r:id="rId4" imgW="1282700" imgH="393700" progId="Equation.3">
                  <p:embed/>
                  <p:pic>
                    <p:nvPicPr>
                      <p:cNvPr id="16388"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2489993"/>
                        <a:ext cx="2590800"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ext Box 7"/>
          <p:cNvSpPr txBox="1">
            <a:spLocks noChangeArrowheads="1"/>
          </p:cNvSpPr>
          <p:nvPr/>
        </p:nvSpPr>
        <p:spPr bwMode="auto">
          <a:xfrm>
            <a:off x="1733550" y="3285331"/>
            <a:ext cx="80930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10000"/>
              <a:buFont typeface="Wingdings" panose="05000000000000000000" pitchFamily="2" charset="2"/>
              <a:buBlip>
                <a:blip r:embed="rId3"/>
              </a:buBlip>
              <a:defRPr sz="3200">
                <a:solidFill>
                  <a:schemeClr val="tx1"/>
                </a:solidFill>
                <a:latin typeface="Garamond" panose="02020404030301010803" pitchFamily="18" charset="0"/>
              </a:defRPr>
            </a:lvl1pPr>
            <a:lvl2pPr marL="742950" indent="-285750">
              <a:spcBef>
                <a:spcPct val="20000"/>
              </a:spcBef>
              <a:buClr>
                <a:schemeClr val="tx1"/>
              </a:buClr>
              <a:buSzPct val="6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Garamond" panose="02020404030301010803" pitchFamily="18"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Garamond" panose="02020404030301010803" pitchFamily="18" charset="0"/>
              </a:defRPr>
            </a:lvl9pPr>
          </a:lstStyle>
          <a:p>
            <a:pPr eaLnBrk="1" hangingPunct="1">
              <a:spcBef>
                <a:spcPct val="0"/>
              </a:spcBef>
              <a:buClrTx/>
              <a:buSzTx/>
              <a:buFontTx/>
              <a:buNone/>
            </a:pPr>
            <a:r>
              <a:rPr lang="en-US" altLang="hu-HU" sz="2400" b="1" dirty="0"/>
              <a:t>In other words, there exists a point in the interval (</a:t>
            </a:r>
            <a:r>
              <a:rPr lang="en-US" altLang="hu-HU" sz="2400" b="1" i="1" dirty="0" err="1"/>
              <a:t>a</a:t>
            </a:r>
            <a:r>
              <a:rPr lang="en-US" altLang="hu-HU" sz="2400" b="1" dirty="0" err="1"/>
              <a:t>,</a:t>
            </a:r>
            <a:r>
              <a:rPr lang="en-US" altLang="hu-HU" sz="2400" b="1" i="1" dirty="0" err="1"/>
              <a:t>b</a:t>
            </a:r>
            <a:r>
              <a:rPr lang="en-US" altLang="hu-HU" sz="2400" b="1" dirty="0"/>
              <a:t>) which has a horizontal tangent. In fact, the Mean Value Theorem can be stated also in terms of slopes. Indeed, the number </a:t>
            </a:r>
          </a:p>
        </p:txBody>
      </p:sp>
      <p:graphicFrame>
        <p:nvGraphicFramePr>
          <p:cNvPr id="6" name="Object 8"/>
          <p:cNvGraphicFramePr>
            <a:graphicFrameLocks noChangeAspect="1"/>
          </p:cNvGraphicFramePr>
          <p:nvPr>
            <p:extLst>
              <p:ext uri="{D42A27DB-BD31-4B8C-83A1-F6EECF244321}">
                <p14:modId xmlns:p14="http://schemas.microsoft.com/office/powerpoint/2010/main" val="439808525"/>
              </p:ext>
            </p:extLst>
          </p:nvPr>
        </p:nvGraphicFramePr>
        <p:xfrm>
          <a:off x="5353051" y="4459287"/>
          <a:ext cx="1633537" cy="817562"/>
        </p:xfrm>
        <a:graphic>
          <a:graphicData uri="http://schemas.openxmlformats.org/presentationml/2006/ole">
            <mc:AlternateContent xmlns:mc="http://schemas.openxmlformats.org/markup-compatibility/2006">
              <mc:Choice xmlns:v="urn:schemas-microsoft-com:vml" Requires="v">
                <p:oleObj spid="_x0000_s2089" name="Equation" r:id="rId6" imgW="787058" imgH="393529" progId="Equation.3">
                  <p:embed/>
                </p:oleObj>
              </mc:Choice>
              <mc:Fallback>
                <p:oleObj name="Equation" r:id="rId6" imgW="787058" imgH="393529" progId="Equation.3">
                  <p:embed/>
                  <p:pic>
                    <p:nvPicPr>
                      <p:cNvPr id="1639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53051" y="4459287"/>
                        <a:ext cx="1633537"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 Box 9"/>
          <p:cNvSpPr txBox="1">
            <a:spLocks noChangeArrowheads="1"/>
          </p:cNvSpPr>
          <p:nvPr/>
        </p:nvSpPr>
        <p:spPr bwMode="auto">
          <a:xfrm>
            <a:off x="1695449" y="5276849"/>
            <a:ext cx="816927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10000"/>
              <a:buFont typeface="Wingdings" panose="05000000000000000000" pitchFamily="2" charset="2"/>
              <a:buBlip>
                <a:blip r:embed="rId3"/>
              </a:buBlip>
              <a:defRPr sz="3200">
                <a:solidFill>
                  <a:schemeClr val="tx1"/>
                </a:solidFill>
                <a:latin typeface="Garamond" panose="02020404030301010803" pitchFamily="18" charset="0"/>
              </a:defRPr>
            </a:lvl1pPr>
            <a:lvl2pPr marL="742950" indent="-285750">
              <a:spcBef>
                <a:spcPct val="20000"/>
              </a:spcBef>
              <a:buClr>
                <a:schemeClr val="tx1"/>
              </a:buClr>
              <a:buSzPct val="6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Garamond" panose="02020404030301010803" pitchFamily="18"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Garamond" panose="02020404030301010803" pitchFamily="18" charset="0"/>
              </a:defRPr>
            </a:lvl9pPr>
          </a:lstStyle>
          <a:p>
            <a:pPr eaLnBrk="1" hangingPunct="1">
              <a:spcBef>
                <a:spcPct val="0"/>
              </a:spcBef>
              <a:buClrTx/>
              <a:buSzTx/>
              <a:buFontTx/>
              <a:buNone/>
            </a:pPr>
            <a:r>
              <a:rPr lang="en-US" altLang="hu-HU" sz="2400" b="1" dirty="0"/>
              <a:t>is the slope of the line passing through (</a:t>
            </a:r>
            <a:r>
              <a:rPr lang="en-US" altLang="hu-HU" sz="2400" b="1" i="1" dirty="0">
                <a:latin typeface="CG Times" pitchFamily="18" charset="0"/>
              </a:rPr>
              <a:t>a</a:t>
            </a:r>
            <a:r>
              <a:rPr lang="en-US" altLang="hu-HU" sz="2400" b="1" dirty="0">
                <a:latin typeface="CG Times" pitchFamily="18" charset="0"/>
              </a:rPr>
              <a:t>, </a:t>
            </a:r>
            <a:r>
              <a:rPr lang="en-US" altLang="hu-HU" sz="2400" b="1" i="1" dirty="0">
                <a:latin typeface="CG Times" pitchFamily="18" charset="0"/>
              </a:rPr>
              <a:t>f</a:t>
            </a:r>
            <a:r>
              <a:rPr lang="en-US" altLang="hu-HU" sz="2400" b="1" dirty="0">
                <a:latin typeface="CG Times" pitchFamily="18" charset="0"/>
              </a:rPr>
              <a:t>(</a:t>
            </a:r>
            <a:r>
              <a:rPr lang="en-US" altLang="hu-HU" sz="2400" b="1" i="1" dirty="0">
                <a:latin typeface="CG Times" pitchFamily="18" charset="0"/>
              </a:rPr>
              <a:t>a</a:t>
            </a:r>
            <a:r>
              <a:rPr lang="en-US" altLang="hu-HU" sz="2400" b="1" dirty="0"/>
              <a:t>)) and (</a:t>
            </a:r>
            <a:r>
              <a:rPr lang="en-US" altLang="hu-HU" sz="2400" b="1" i="1" dirty="0">
                <a:latin typeface="CG Times" pitchFamily="18" charset="0"/>
              </a:rPr>
              <a:t>b</a:t>
            </a:r>
            <a:r>
              <a:rPr lang="en-US" altLang="hu-HU" sz="2400" b="1" dirty="0">
                <a:latin typeface="CG Times" pitchFamily="18" charset="0"/>
              </a:rPr>
              <a:t>, </a:t>
            </a:r>
            <a:r>
              <a:rPr lang="en-US" altLang="hu-HU" sz="2400" b="1" i="1" dirty="0">
                <a:latin typeface="CG Times" pitchFamily="18" charset="0"/>
              </a:rPr>
              <a:t>f</a:t>
            </a:r>
            <a:r>
              <a:rPr lang="en-US" altLang="hu-HU" sz="2400" b="1" dirty="0">
                <a:latin typeface="CG Times" pitchFamily="18" charset="0"/>
              </a:rPr>
              <a:t>(</a:t>
            </a:r>
            <a:r>
              <a:rPr lang="en-US" altLang="hu-HU" sz="2400" b="1" i="1" dirty="0">
                <a:latin typeface="CG Times" pitchFamily="18" charset="0"/>
              </a:rPr>
              <a:t>b</a:t>
            </a:r>
            <a:r>
              <a:rPr lang="en-US" altLang="hu-HU" sz="2400" b="1" dirty="0">
                <a:latin typeface="CG Times" pitchFamily="18" charset="0"/>
              </a:rPr>
              <a:t>)</a:t>
            </a:r>
            <a:r>
              <a:rPr lang="en-US" altLang="hu-HU" sz="2400" b="1" dirty="0"/>
              <a:t>). So the conclusion of the Mean Value Theorem states that there exists a point   such that the tangent line is parallel to the line passing through (</a:t>
            </a:r>
            <a:r>
              <a:rPr lang="en-US" altLang="hu-HU" sz="2400" b="1" i="1" dirty="0">
                <a:latin typeface="CG Times" pitchFamily="18" charset="0"/>
              </a:rPr>
              <a:t>a</a:t>
            </a:r>
            <a:r>
              <a:rPr lang="en-US" altLang="hu-HU" sz="2400" b="1" dirty="0">
                <a:latin typeface="CG Times" pitchFamily="18" charset="0"/>
              </a:rPr>
              <a:t>, </a:t>
            </a:r>
            <a:r>
              <a:rPr lang="en-US" altLang="hu-HU" sz="2400" b="1" i="1" dirty="0">
                <a:latin typeface="CG Times" pitchFamily="18" charset="0"/>
              </a:rPr>
              <a:t>f</a:t>
            </a:r>
            <a:r>
              <a:rPr lang="en-US" altLang="hu-HU" sz="2400" b="1" dirty="0">
                <a:latin typeface="CG Times" pitchFamily="18" charset="0"/>
              </a:rPr>
              <a:t>(</a:t>
            </a:r>
            <a:r>
              <a:rPr lang="en-US" altLang="hu-HU" sz="2400" b="1" i="1" dirty="0">
                <a:latin typeface="CG Times" pitchFamily="18" charset="0"/>
              </a:rPr>
              <a:t>a</a:t>
            </a:r>
            <a:r>
              <a:rPr lang="en-US" altLang="hu-HU" sz="2400" b="1" dirty="0">
                <a:latin typeface="CG Times" pitchFamily="18" charset="0"/>
              </a:rPr>
              <a:t>)</a:t>
            </a:r>
            <a:r>
              <a:rPr lang="en-US" altLang="hu-HU" sz="2400" b="1" dirty="0"/>
              <a:t>) and (</a:t>
            </a:r>
            <a:r>
              <a:rPr lang="en-US" altLang="hu-HU" sz="2400" b="1" i="1" dirty="0">
                <a:latin typeface="CG Times" pitchFamily="18" charset="0"/>
              </a:rPr>
              <a:t>b</a:t>
            </a:r>
            <a:r>
              <a:rPr lang="en-US" altLang="hu-HU" sz="2400" b="1" dirty="0">
                <a:latin typeface="CG Times" pitchFamily="18" charset="0"/>
              </a:rPr>
              <a:t>, </a:t>
            </a:r>
            <a:r>
              <a:rPr lang="en-US" altLang="hu-HU" sz="2400" b="1" i="1" dirty="0">
                <a:latin typeface="CG Times" pitchFamily="18" charset="0"/>
              </a:rPr>
              <a:t>f</a:t>
            </a:r>
            <a:r>
              <a:rPr lang="en-US" altLang="hu-HU" sz="2400" b="1" dirty="0">
                <a:latin typeface="CG Times" pitchFamily="18" charset="0"/>
              </a:rPr>
              <a:t>(</a:t>
            </a:r>
            <a:r>
              <a:rPr lang="en-US" altLang="hu-HU" sz="2400" b="1" i="1" dirty="0">
                <a:latin typeface="CG Times" pitchFamily="18" charset="0"/>
              </a:rPr>
              <a:t>b</a:t>
            </a:r>
            <a:r>
              <a:rPr lang="en-US" altLang="hu-HU" sz="2400" b="1" dirty="0">
                <a:latin typeface="CG Times" pitchFamily="18" charset="0"/>
              </a:rPr>
              <a:t>)</a:t>
            </a:r>
            <a:r>
              <a:rPr lang="en-US" altLang="hu-HU" sz="2400" b="1" dirty="0"/>
              <a:t>).</a:t>
            </a:r>
            <a:r>
              <a:rPr lang="en-US" altLang="hu-HU" sz="2400" dirty="0"/>
              <a:t> </a:t>
            </a:r>
          </a:p>
        </p:txBody>
      </p:sp>
    </p:spTree>
    <p:extLst>
      <p:ext uri="{BB962C8B-B14F-4D97-AF65-F5344CB8AC3E}">
        <p14:creationId xmlns:p14="http://schemas.microsoft.com/office/powerpoint/2010/main" val="104926886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695161" y="90075"/>
            <a:ext cx="8116779" cy="6683258"/>
          </a:xfrm>
          <a:prstGeom prst="rect">
            <a:avLst/>
          </a:prstGeom>
        </p:spPr>
      </p:pic>
    </p:spTree>
    <p:extLst>
      <p:ext uri="{BB962C8B-B14F-4D97-AF65-F5344CB8AC3E}">
        <p14:creationId xmlns:p14="http://schemas.microsoft.com/office/powerpoint/2010/main" val="35908861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494180" y="0"/>
            <a:ext cx="7410572" cy="5644125"/>
          </a:xfrm>
          <a:prstGeom prst="rect">
            <a:avLst/>
          </a:prstGeom>
        </p:spPr>
      </p:pic>
      <p:pic>
        <p:nvPicPr>
          <p:cNvPr id="3" name="Kép 2"/>
          <p:cNvPicPr>
            <a:picLocks noChangeAspect="1"/>
          </p:cNvPicPr>
          <p:nvPr/>
        </p:nvPicPr>
        <p:blipFill>
          <a:blip r:embed="rId3"/>
          <a:stretch>
            <a:fillRect/>
          </a:stretch>
        </p:blipFill>
        <p:spPr>
          <a:xfrm>
            <a:off x="5060318" y="4318350"/>
            <a:ext cx="5977319" cy="1427344"/>
          </a:xfrm>
          <a:prstGeom prst="rect">
            <a:avLst/>
          </a:prstGeom>
        </p:spPr>
      </p:pic>
      <p:sp>
        <p:nvSpPr>
          <p:cNvPr id="4" name="Téglalap 3"/>
          <p:cNvSpPr/>
          <p:nvPr/>
        </p:nvSpPr>
        <p:spPr>
          <a:xfrm>
            <a:off x="5060318" y="4318350"/>
            <a:ext cx="6059238" cy="14273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158073878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119427" y="164073"/>
            <a:ext cx="7369855" cy="6100875"/>
          </a:xfrm>
          <a:prstGeom prst="rect">
            <a:avLst/>
          </a:prstGeom>
        </p:spPr>
      </p:pic>
      <p:sp>
        <p:nvSpPr>
          <p:cNvPr id="4" name="Szövegdoboz 3"/>
          <p:cNvSpPr txBox="1"/>
          <p:nvPr/>
        </p:nvSpPr>
        <p:spPr>
          <a:xfrm>
            <a:off x="10092267" y="6412089"/>
            <a:ext cx="343364" cy="369332"/>
          </a:xfrm>
          <a:prstGeom prst="rect">
            <a:avLst/>
          </a:prstGeom>
          <a:noFill/>
        </p:spPr>
        <p:txBody>
          <a:bodyPr wrap="none" rtlCol="0">
            <a:spAutoFit/>
          </a:bodyPr>
          <a:lstStyle/>
          <a:p>
            <a:r>
              <a:rPr lang="hu-HU" dirty="0" smtClean="0"/>
              <a:t>…</a:t>
            </a:r>
            <a:endParaRPr lang="hu-HU" dirty="0"/>
          </a:p>
        </p:txBody>
      </p:sp>
    </p:spTree>
    <p:extLst>
      <p:ext uri="{BB962C8B-B14F-4D97-AF65-F5344CB8AC3E}">
        <p14:creationId xmlns:p14="http://schemas.microsoft.com/office/powerpoint/2010/main" val="116790774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p:cNvPicPr>
            <a:picLocks noChangeAspect="1"/>
          </p:cNvPicPr>
          <p:nvPr/>
        </p:nvPicPr>
        <p:blipFill>
          <a:blip r:embed="rId2"/>
          <a:stretch>
            <a:fillRect/>
          </a:stretch>
        </p:blipFill>
        <p:spPr>
          <a:xfrm>
            <a:off x="916522" y="311466"/>
            <a:ext cx="9480545" cy="6182261"/>
          </a:xfrm>
          <a:prstGeom prst="rect">
            <a:avLst/>
          </a:prstGeom>
        </p:spPr>
      </p:pic>
    </p:spTree>
    <p:extLst>
      <p:ext uri="{BB962C8B-B14F-4D97-AF65-F5344CB8AC3E}">
        <p14:creationId xmlns:p14="http://schemas.microsoft.com/office/powerpoint/2010/main" val="251764759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1600200" y="214313"/>
            <a:ext cx="7343775" cy="1157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Comic Sans MS" panose="030F0702030302020204" pitchFamily="66" charset="0"/>
                <a:cs typeface="Arial" panose="020B0604020202020204" pitchFamily="34" charset="0"/>
              </a:defRPr>
            </a:lvl2pPr>
            <a:lvl3pPr algn="l" rtl="0" eaLnBrk="0" fontAlgn="base" hangingPunct="0">
              <a:spcBef>
                <a:spcPct val="0"/>
              </a:spcBef>
              <a:spcAft>
                <a:spcPct val="0"/>
              </a:spcAft>
              <a:defRPr sz="4400">
                <a:solidFill>
                  <a:schemeClr val="tx2"/>
                </a:solidFill>
                <a:latin typeface="Comic Sans MS" panose="030F0702030302020204" pitchFamily="66" charset="0"/>
                <a:cs typeface="Arial" panose="020B0604020202020204" pitchFamily="34" charset="0"/>
              </a:defRPr>
            </a:lvl3pPr>
            <a:lvl4pPr algn="l" rtl="0" eaLnBrk="0" fontAlgn="base" hangingPunct="0">
              <a:spcBef>
                <a:spcPct val="0"/>
              </a:spcBef>
              <a:spcAft>
                <a:spcPct val="0"/>
              </a:spcAft>
              <a:defRPr sz="4400">
                <a:solidFill>
                  <a:schemeClr val="tx2"/>
                </a:solidFill>
                <a:latin typeface="Comic Sans MS" panose="030F0702030302020204" pitchFamily="66" charset="0"/>
                <a:cs typeface="Arial" panose="020B0604020202020204" pitchFamily="34" charset="0"/>
              </a:defRPr>
            </a:lvl4pPr>
            <a:lvl5pPr algn="l" rtl="0" eaLnBrk="0" fontAlgn="base" hangingPunct="0">
              <a:spcBef>
                <a:spcPct val="0"/>
              </a:spcBef>
              <a:spcAft>
                <a:spcPct val="0"/>
              </a:spcAft>
              <a:defRPr sz="4400">
                <a:solidFill>
                  <a:schemeClr val="tx2"/>
                </a:solidFill>
                <a:latin typeface="Comic Sans MS" panose="030F0702030302020204" pitchFamily="66" charset="0"/>
                <a:cs typeface="Arial" panose="020B0604020202020204" pitchFamily="34" charset="0"/>
              </a:defRPr>
            </a:lvl5pPr>
            <a:lvl6pPr marL="457200" algn="l" rtl="0" fontAlgn="base">
              <a:spcBef>
                <a:spcPct val="0"/>
              </a:spcBef>
              <a:spcAft>
                <a:spcPct val="0"/>
              </a:spcAft>
              <a:defRPr sz="4400">
                <a:solidFill>
                  <a:schemeClr val="tx2"/>
                </a:solidFill>
                <a:latin typeface="Comic Sans MS" panose="030F0702030302020204" pitchFamily="66" charset="0"/>
                <a:cs typeface="Arial" panose="020B0604020202020204" pitchFamily="34" charset="0"/>
              </a:defRPr>
            </a:lvl6pPr>
            <a:lvl7pPr marL="914400" algn="l" rtl="0" fontAlgn="base">
              <a:spcBef>
                <a:spcPct val="0"/>
              </a:spcBef>
              <a:spcAft>
                <a:spcPct val="0"/>
              </a:spcAft>
              <a:defRPr sz="4400">
                <a:solidFill>
                  <a:schemeClr val="tx2"/>
                </a:solidFill>
                <a:latin typeface="Comic Sans MS" panose="030F0702030302020204" pitchFamily="66" charset="0"/>
                <a:cs typeface="Arial" panose="020B0604020202020204" pitchFamily="34" charset="0"/>
              </a:defRPr>
            </a:lvl7pPr>
            <a:lvl8pPr marL="1371600" algn="l" rtl="0" fontAlgn="base">
              <a:spcBef>
                <a:spcPct val="0"/>
              </a:spcBef>
              <a:spcAft>
                <a:spcPct val="0"/>
              </a:spcAft>
              <a:defRPr sz="4400">
                <a:solidFill>
                  <a:schemeClr val="tx2"/>
                </a:solidFill>
                <a:latin typeface="Comic Sans MS" panose="030F0702030302020204" pitchFamily="66" charset="0"/>
                <a:cs typeface="Arial" panose="020B0604020202020204" pitchFamily="34" charset="0"/>
              </a:defRPr>
            </a:lvl8pPr>
            <a:lvl9pPr marL="1828800" algn="l" rtl="0" fontAlgn="base">
              <a:spcBef>
                <a:spcPct val="0"/>
              </a:spcBef>
              <a:spcAft>
                <a:spcPct val="0"/>
              </a:spcAft>
              <a:defRPr sz="4400">
                <a:solidFill>
                  <a:schemeClr val="tx2"/>
                </a:solidFill>
                <a:latin typeface="Comic Sans MS" panose="030F0702030302020204" pitchFamily="66"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hu-HU" sz="4400" b="0" i="0" u="none" strike="noStrike" kern="1200" cap="none" spc="0" normalizeH="0" baseline="0" noProof="0" dirty="0" smtClean="0">
                <a:ln>
                  <a:noFill/>
                </a:ln>
                <a:solidFill>
                  <a:srgbClr val="333399"/>
                </a:solidFill>
                <a:effectLst/>
                <a:uLnTx/>
                <a:uFillTx/>
                <a:latin typeface="Comic Sans MS"/>
                <a:ea typeface="+mj-ea"/>
                <a:cs typeface="Arial"/>
              </a:rPr>
              <a:t>Taylor’s Theorem</a:t>
            </a:r>
          </a:p>
        </p:txBody>
      </p:sp>
      <p:sp>
        <p:nvSpPr>
          <p:cNvPr id="9" name="Rectangle 3"/>
          <p:cNvSpPr txBox="1">
            <a:spLocks noChangeArrowheads="1"/>
          </p:cNvSpPr>
          <p:nvPr/>
        </p:nvSpPr>
        <p:spPr bwMode="auto">
          <a:xfrm>
            <a:off x="228600" y="1752600"/>
            <a:ext cx="8597900" cy="4379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
                <a:srgbClr val="3333CC"/>
              </a:buClr>
              <a:buSzPct val="60000"/>
              <a:buFont typeface="Wingdings" panose="05000000000000000000" pitchFamily="2" charset="2"/>
              <a:buChar char="n"/>
              <a:tabLst/>
              <a:defRPr/>
            </a:pPr>
            <a:r>
              <a:rPr kumimoji="0" lang="en-US" altLang="hu-HU" sz="2400" b="0" i="0" u="none" strike="noStrike" kern="1200" cap="none" spc="0" normalizeH="0" baseline="0" noProof="0" dirty="0" smtClean="0">
                <a:ln>
                  <a:noFill/>
                </a:ln>
                <a:solidFill>
                  <a:srgbClr val="000000"/>
                </a:solidFill>
                <a:effectLst/>
                <a:uLnTx/>
                <a:uFillTx/>
                <a:latin typeface="Tahoma"/>
                <a:ea typeface="+mn-ea"/>
                <a:cs typeface="Arial"/>
              </a:rPr>
              <a:t>If the function f and its first n+1 derivatives are continuous on an interval containing a and x, then the value of the function at x is given by</a:t>
            </a:r>
          </a:p>
          <a:p>
            <a:pPr marL="342900" marR="0" lvl="0" indent="-342900" algn="l" defTabSz="914400" rtl="0" eaLnBrk="1" fontAlgn="base" latinLnBrk="0" hangingPunct="1">
              <a:lnSpc>
                <a:spcPct val="100000"/>
              </a:lnSpc>
              <a:spcBef>
                <a:spcPct val="20000"/>
              </a:spcBef>
              <a:spcAft>
                <a:spcPct val="0"/>
              </a:spcAft>
              <a:buClr>
                <a:srgbClr val="3333CC"/>
              </a:buClr>
              <a:buSzPct val="60000"/>
              <a:buFont typeface="Wingdings" panose="05000000000000000000" pitchFamily="2" charset="2"/>
              <a:buChar char="n"/>
              <a:tabLst/>
              <a:defRPr/>
            </a:pPr>
            <a:endParaRPr kumimoji="0" lang="en-US" altLang="hu-HU" sz="2400" b="0" i="0" u="none" strike="noStrike" kern="1200" cap="none" spc="0" normalizeH="0" baseline="0" noProof="0" dirty="0" smtClean="0">
              <a:ln>
                <a:noFill/>
              </a:ln>
              <a:solidFill>
                <a:srgbClr val="000000"/>
              </a:solidFill>
              <a:effectLst/>
              <a:uLnTx/>
              <a:uFillTx/>
              <a:latin typeface="Tahoma"/>
              <a:ea typeface="+mn-ea"/>
              <a:cs typeface="Arial"/>
            </a:endParaRPr>
          </a:p>
          <a:p>
            <a:pPr marL="342900" marR="0" lvl="0" indent="-342900" algn="l" defTabSz="914400" rtl="0" eaLnBrk="1" fontAlgn="base" latinLnBrk="0" hangingPunct="1">
              <a:lnSpc>
                <a:spcPct val="100000"/>
              </a:lnSpc>
              <a:spcBef>
                <a:spcPct val="20000"/>
              </a:spcBef>
              <a:spcAft>
                <a:spcPct val="0"/>
              </a:spcAft>
              <a:buClr>
                <a:srgbClr val="3333CC"/>
              </a:buClr>
              <a:buSzPct val="60000"/>
              <a:buFont typeface="Wingdings" panose="05000000000000000000" pitchFamily="2" charset="2"/>
              <a:buChar char="n"/>
              <a:tabLst/>
              <a:defRPr/>
            </a:pPr>
            <a:endParaRPr kumimoji="0" lang="en-US" altLang="hu-HU" sz="2400" b="0" i="0" u="none" strike="noStrike" kern="1200" cap="none" spc="0" normalizeH="0" baseline="0" noProof="0" dirty="0" smtClean="0">
              <a:ln>
                <a:noFill/>
              </a:ln>
              <a:solidFill>
                <a:srgbClr val="000000"/>
              </a:solidFill>
              <a:effectLst/>
              <a:uLnTx/>
              <a:uFillTx/>
              <a:latin typeface="Tahoma"/>
              <a:ea typeface="+mn-ea"/>
              <a:cs typeface="Arial"/>
            </a:endParaRPr>
          </a:p>
          <a:p>
            <a:pPr marL="342900" marR="0" lvl="0" indent="-342900" algn="l" defTabSz="914400" rtl="0" eaLnBrk="1" fontAlgn="base" latinLnBrk="0" hangingPunct="1">
              <a:lnSpc>
                <a:spcPct val="100000"/>
              </a:lnSpc>
              <a:spcBef>
                <a:spcPct val="20000"/>
              </a:spcBef>
              <a:spcAft>
                <a:spcPct val="0"/>
              </a:spcAft>
              <a:buClr>
                <a:srgbClr val="3333CC"/>
              </a:buClr>
              <a:buSzPct val="60000"/>
              <a:buFont typeface="Wingdings" panose="05000000000000000000" pitchFamily="2" charset="2"/>
              <a:buChar char="n"/>
              <a:tabLst/>
              <a:defRPr/>
            </a:pPr>
            <a:endParaRPr kumimoji="0" lang="en-US" altLang="hu-HU" sz="2400" b="0" i="0" u="none" strike="noStrike" kern="1200" cap="none" spc="0" normalizeH="0" baseline="0" noProof="0" dirty="0" smtClean="0">
              <a:ln>
                <a:noFill/>
              </a:ln>
              <a:solidFill>
                <a:srgbClr val="000000"/>
              </a:solidFill>
              <a:effectLst/>
              <a:uLnTx/>
              <a:uFillTx/>
              <a:latin typeface="Tahoma"/>
              <a:ea typeface="+mn-ea"/>
              <a:cs typeface="Arial"/>
            </a:endParaRPr>
          </a:p>
          <a:p>
            <a:pPr marL="342900" marR="0" lvl="0" indent="-342900" algn="l" defTabSz="914400" rtl="0" eaLnBrk="1" fontAlgn="base" latinLnBrk="0" hangingPunct="1">
              <a:lnSpc>
                <a:spcPct val="100000"/>
              </a:lnSpc>
              <a:spcBef>
                <a:spcPct val="20000"/>
              </a:spcBef>
              <a:spcAft>
                <a:spcPct val="0"/>
              </a:spcAft>
              <a:buClr>
                <a:srgbClr val="3333CC"/>
              </a:buClr>
              <a:buSzPct val="60000"/>
              <a:buFont typeface="Wingdings" panose="05000000000000000000" pitchFamily="2" charset="2"/>
              <a:buChar char="n"/>
              <a:tabLst/>
              <a:defRPr/>
            </a:pPr>
            <a:endParaRPr kumimoji="0" lang="en-US" altLang="hu-HU" sz="2400" b="0" i="0" u="none" strike="noStrike" kern="1200" cap="none" spc="0" normalizeH="0" baseline="0" noProof="0" dirty="0" smtClean="0">
              <a:ln>
                <a:noFill/>
              </a:ln>
              <a:solidFill>
                <a:srgbClr val="000000"/>
              </a:solidFill>
              <a:effectLst/>
              <a:uLnTx/>
              <a:uFillTx/>
              <a:latin typeface="Tahoma"/>
              <a:ea typeface="+mn-ea"/>
              <a:cs typeface="Arial"/>
            </a:endParaRPr>
          </a:p>
          <a:p>
            <a:pPr marL="342900" marR="0" lvl="0" indent="-342900" algn="l" defTabSz="914400" rtl="0" eaLnBrk="1" fontAlgn="base" latinLnBrk="0" hangingPunct="1">
              <a:lnSpc>
                <a:spcPct val="100000"/>
              </a:lnSpc>
              <a:spcBef>
                <a:spcPct val="20000"/>
              </a:spcBef>
              <a:spcAft>
                <a:spcPct val="0"/>
              </a:spcAft>
              <a:buClr>
                <a:srgbClr val="3333CC"/>
              </a:buClr>
              <a:buSzPct val="60000"/>
              <a:buFont typeface="Wingdings" panose="05000000000000000000" pitchFamily="2" charset="2"/>
              <a:buChar char="n"/>
              <a:tabLst/>
              <a:defRPr/>
            </a:pPr>
            <a:endParaRPr kumimoji="0" lang="en-US" altLang="hu-HU" sz="2400" b="0" i="0" u="none" strike="noStrike" kern="1200" cap="none" spc="0" normalizeH="0" baseline="0" noProof="0" dirty="0" smtClean="0">
              <a:ln>
                <a:noFill/>
              </a:ln>
              <a:solidFill>
                <a:srgbClr val="000000"/>
              </a:solidFill>
              <a:effectLst/>
              <a:uLnTx/>
              <a:uFillTx/>
              <a:latin typeface="Tahoma"/>
              <a:ea typeface="+mn-ea"/>
              <a:cs typeface="Arial"/>
            </a:endParaRPr>
          </a:p>
          <a:p>
            <a:pPr marL="342900" marR="0" lvl="0" indent="-342900" algn="l" defTabSz="914400" rtl="0" eaLnBrk="1" fontAlgn="base" latinLnBrk="0" hangingPunct="1">
              <a:lnSpc>
                <a:spcPct val="100000"/>
              </a:lnSpc>
              <a:spcBef>
                <a:spcPct val="20000"/>
              </a:spcBef>
              <a:spcAft>
                <a:spcPct val="0"/>
              </a:spcAft>
              <a:buClr>
                <a:srgbClr val="3333CC"/>
              </a:buClr>
              <a:buSzPct val="60000"/>
              <a:buFont typeface="Wingdings" panose="05000000000000000000" pitchFamily="2" charset="2"/>
              <a:buChar char="n"/>
              <a:tabLst/>
              <a:defRPr/>
            </a:pPr>
            <a:endParaRPr kumimoji="0" lang="en-US" altLang="hu-HU" sz="2400" b="0" i="0" u="none" strike="noStrike" kern="1200" cap="none" spc="0" normalizeH="0" baseline="0" noProof="0" dirty="0" smtClean="0">
              <a:ln>
                <a:noFill/>
              </a:ln>
              <a:solidFill>
                <a:srgbClr val="000000"/>
              </a:solidFill>
              <a:effectLst/>
              <a:uLnTx/>
              <a:uFillTx/>
              <a:latin typeface="Tahoma"/>
              <a:ea typeface="+mn-ea"/>
              <a:cs typeface="Arial"/>
            </a:endParaRPr>
          </a:p>
          <a:p>
            <a:pPr marL="342900" marR="0" lvl="0" indent="-342900" algn="l" defTabSz="914400" rtl="0" eaLnBrk="1" fontAlgn="base" latinLnBrk="0" hangingPunct="1">
              <a:lnSpc>
                <a:spcPct val="100000"/>
              </a:lnSpc>
              <a:spcBef>
                <a:spcPct val="20000"/>
              </a:spcBef>
              <a:spcAft>
                <a:spcPct val="0"/>
              </a:spcAft>
              <a:buClr>
                <a:srgbClr val="3333CC"/>
              </a:buClr>
              <a:buSzPct val="60000"/>
              <a:buFont typeface="Wingdings" panose="05000000000000000000" pitchFamily="2" charset="2"/>
              <a:buChar char="n"/>
              <a:tabLst/>
              <a:defRPr/>
            </a:pPr>
            <a:r>
              <a:rPr kumimoji="0" lang="en-US" altLang="hu-HU" sz="2400" b="0" i="0" u="none" strike="noStrike" kern="1200" cap="none" spc="0" normalizeH="0" baseline="0" noProof="0" dirty="0" smtClean="0">
                <a:ln>
                  <a:noFill/>
                </a:ln>
                <a:solidFill>
                  <a:srgbClr val="000000"/>
                </a:solidFill>
                <a:effectLst/>
                <a:uLnTx/>
                <a:uFillTx/>
                <a:latin typeface="Tahoma"/>
                <a:ea typeface="+mn-ea"/>
                <a:cs typeface="Arial"/>
              </a:rPr>
              <a:t>where remainder R</a:t>
            </a:r>
            <a:r>
              <a:rPr kumimoji="0" lang="en-US" altLang="hu-HU" sz="2400" b="0" i="0" u="none" strike="noStrike" kern="1200" cap="none" spc="0" normalizeH="0" baseline="-25000" noProof="0" dirty="0" smtClean="0">
                <a:ln>
                  <a:noFill/>
                </a:ln>
                <a:solidFill>
                  <a:srgbClr val="000000"/>
                </a:solidFill>
                <a:effectLst/>
                <a:uLnTx/>
                <a:uFillTx/>
                <a:latin typeface="Tahoma"/>
                <a:ea typeface="+mn-ea"/>
                <a:cs typeface="Arial"/>
              </a:rPr>
              <a:t>n</a:t>
            </a:r>
            <a:r>
              <a:rPr kumimoji="0" lang="en-US" altLang="hu-HU" sz="2400" b="0" i="0" u="none" strike="noStrike" kern="1200" cap="none" spc="0" normalizeH="0" baseline="0" noProof="0" dirty="0" smtClean="0">
                <a:ln>
                  <a:noFill/>
                </a:ln>
                <a:solidFill>
                  <a:srgbClr val="000000"/>
                </a:solidFill>
                <a:effectLst/>
                <a:uLnTx/>
                <a:uFillTx/>
                <a:latin typeface="Tahoma"/>
                <a:ea typeface="+mn-ea"/>
                <a:cs typeface="Arial"/>
              </a:rPr>
              <a:t> is defined as</a:t>
            </a:r>
          </a:p>
        </p:txBody>
      </p:sp>
      <p:graphicFrame>
        <p:nvGraphicFramePr>
          <p:cNvPr id="10" name="Object 4"/>
          <p:cNvGraphicFramePr>
            <a:graphicFrameLocks noChangeAspect="1"/>
          </p:cNvGraphicFramePr>
          <p:nvPr/>
        </p:nvGraphicFramePr>
        <p:xfrm>
          <a:off x="1531938" y="2981325"/>
          <a:ext cx="5338762" cy="798513"/>
        </p:xfrm>
        <a:graphic>
          <a:graphicData uri="http://schemas.openxmlformats.org/presentationml/2006/ole">
            <mc:AlternateContent xmlns:mc="http://schemas.openxmlformats.org/markup-compatibility/2006">
              <mc:Choice xmlns:v="urn:schemas-microsoft-com:vml" Requires="v">
                <p:oleObj spid="_x0000_s18458" name="Equation" r:id="rId3" imgW="2628900" imgH="393700" progId="Equation.3">
                  <p:embed/>
                </p:oleObj>
              </mc:Choice>
              <mc:Fallback>
                <p:oleObj name="Equation" r:id="rId3" imgW="2628900" imgH="393700" progId="Equation.3">
                  <p:embed/>
                  <p:pic>
                    <p:nvPicPr>
                      <p:cNvPr id="7173"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1938" y="2981325"/>
                        <a:ext cx="5338762" cy="798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 name="Object 6"/>
          <p:cNvGraphicFramePr>
            <a:graphicFrameLocks noChangeAspect="1"/>
          </p:cNvGraphicFramePr>
          <p:nvPr/>
        </p:nvGraphicFramePr>
        <p:xfrm>
          <a:off x="2468563" y="3697288"/>
          <a:ext cx="2681287" cy="850900"/>
        </p:xfrm>
        <a:graphic>
          <a:graphicData uri="http://schemas.openxmlformats.org/presentationml/2006/ole">
            <mc:AlternateContent xmlns:mc="http://schemas.openxmlformats.org/markup-compatibility/2006">
              <mc:Choice xmlns:v="urn:schemas-microsoft-com:vml" Requires="v">
                <p:oleObj spid="_x0000_s18459" name="Equation" r:id="rId5" imgW="1320227" imgH="418918" progId="Equation.3">
                  <p:embed/>
                </p:oleObj>
              </mc:Choice>
              <mc:Fallback>
                <p:oleObj name="Equation" r:id="rId5" imgW="1320227" imgH="418918" progId="Equation.3">
                  <p:embed/>
                  <p:pic>
                    <p:nvPicPr>
                      <p:cNvPr id="7174"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68563" y="3697288"/>
                        <a:ext cx="2681287" cy="850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 name="Object 7"/>
          <p:cNvGraphicFramePr>
            <a:graphicFrameLocks noChangeAspect="1"/>
          </p:cNvGraphicFramePr>
          <p:nvPr/>
        </p:nvGraphicFramePr>
        <p:xfrm>
          <a:off x="2470150" y="4568825"/>
          <a:ext cx="2809875" cy="850900"/>
        </p:xfrm>
        <a:graphic>
          <a:graphicData uri="http://schemas.openxmlformats.org/presentationml/2006/ole">
            <mc:AlternateContent xmlns:mc="http://schemas.openxmlformats.org/markup-compatibility/2006">
              <mc:Choice xmlns:v="urn:schemas-microsoft-com:vml" Requires="v">
                <p:oleObj spid="_x0000_s18460" name="Equation" r:id="rId7" imgW="1384300" imgH="419100" progId="Equation.3">
                  <p:embed/>
                </p:oleObj>
              </mc:Choice>
              <mc:Fallback>
                <p:oleObj name="Equation" r:id="rId7" imgW="1384300" imgH="419100" progId="Equation.3">
                  <p:embed/>
                  <p:pic>
                    <p:nvPicPr>
                      <p:cNvPr id="7175"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70150" y="4568825"/>
                        <a:ext cx="2809875" cy="850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 name="Object 8"/>
          <p:cNvGraphicFramePr>
            <a:graphicFrameLocks noChangeAspect="1"/>
          </p:cNvGraphicFramePr>
          <p:nvPr/>
        </p:nvGraphicFramePr>
        <p:xfrm>
          <a:off x="5334000" y="5322888"/>
          <a:ext cx="3144838" cy="979487"/>
        </p:xfrm>
        <a:graphic>
          <a:graphicData uri="http://schemas.openxmlformats.org/presentationml/2006/ole">
            <mc:AlternateContent xmlns:mc="http://schemas.openxmlformats.org/markup-compatibility/2006">
              <mc:Choice xmlns:v="urn:schemas-microsoft-com:vml" Requires="v">
                <p:oleObj spid="_x0000_s18461" name="Equation" r:id="rId9" imgW="1548728" imgH="482391" progId="Equation.3">
                  <p:embed/>
                </p:oleObj>
              </mc:Choice>
              <mc:Fallback>
                <p:oleObj name="Equation" r:id="rId9" imgW="1548728" imgH="482391" progId="Equation.3">
                  <p:embed/>
                  <p:pic>
                    <p:nvPicPr>
                      <p:cNvPr id="7176"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34000" y="5322888"/>
                        <a:ext cx="3144838" cy="979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31141384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600200" y="214313"/>
            <a:ext cx="7343775" cy="1157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Comic Sans MS" panose="030F0702030302020204" pitchFamily="66" charset="0"/>
                <a:cs typeface="Arial" panose="020B0604020202020204" pitchFamily="34" charset="0"/>
              </a:defRPr>
            </a:lvl2pPr>
            <a:lvl3pPr algn="l" rtl="0" eaLnBrk="0" fontAlgn="base" hangingPunct="0">
              <a:spcBef>
                <a:spcPct val="0"/>
              </a:spcBef>
              <a:spcAft>
                <a:spcPct val="0"/>
              </a:spcAft>
              <a:defRPr sz="4400">
                <a:solidFill>
                  <a:schemeClr val="tx2"/>
                </a:solidFill>
                <a:latin typeface="Comic Sans MS" panose="030F0702030302020204" pitchFamily="66" charset="0"/>
                <a:cs typeface="Arial" panose="020B0604020202020204" pitchFamily="34" charset="0"/>
              </a:defRPr>
            </a:lvl3pPr>
            <a:lvl4pPr algn="l" rtl="0" eaLnBrk="0" fontAlgn="base" hangingPunct="0">
              <a:spcBef>
                <a:spcPct val="0"/>
              </a:spcBef>
              <a:spcAft>
                <a:spcPct val="0"/>
              </a:spcAft>
              <a:defRPr sz="4400">
                <a:solidFill>
                  <a:schemeClr val="tx2"/>
                </a:solidFill>
                <a:latin typeface="Comic Sans MS" panose="030F0702030302020204" pitchFamily="66" charset="0"/>
                <a:cs typeface="Arial" panose="020B0604020202020204" pitchFamily="34" charset="0"/>
              </a:defRPr>
            </a:lvl4pPr>
            <a:lvl5pPr algn="l" rtl="0" eaLnBrk="0" fontAlgn="base" hangingPunct="0">
              <a:spcBef>
                <a:spcPct val="0"/>
              </a:spcBef>
              <a:spcAft>
                <a:spcPct val="0"/>
              </a:spcAft>
              <a:defRPr sz="4400">
                <a:solidFill>
                  <a:schemeClr val="tx2"/>
                </a:solidFill>
                <a:latin typeface="Comic Sans MS" panose="030F0702030302020204" pitchFamily="66" charset="0"/>
                <a:cs typeface="Arial" panose="020B0604020202020204" pitchFamily="34" charset="0"/>
              </a:defRPr>
            </a:lvl5pPr>
            <a:lvl6pPr marL="457200" algn="l" rtl="0" fontAlgn="base">
              <a:spcBef>
                <a:spcPct val="0"/>
              </a:spcBef>
              <a:spcAft>
                <a:spcPct val="0"/>
              </a:spcAft>
              <a:defRPr sz="4400">
                <a:solidFill>
                  <a:schemeClr val="tx2"/>
                </a:solidFill>
                <a:latin typeface="Comic Sans MS" panose="030F0702030302020204" pitchFamily="66" charset="0"/>
                <a:cs typeface="Arial" panose="020B0604020202020204" pitchFamily="34" charset="0"/>
              </a:defRPr>
            </a:lvl6pPr>
            <a:lvl7pPr marL="914400" algn="l" rtl="0" fontAlgn="base">
              <a:spcBef>
                <a:spcPct val="0"/>
              </a:spcBef>
              <a:spcAft>
                <a:spcPct val="0"/>
              </a:spcAft>
              <a:defRPr sz="4400">
                <a:solidFill>
                  <a:schemeClr val="tx2"/>
                </a:solidFill>
                <a:latin typeface="Comic Sans MS" panose="030F0702030302020204" pitchFamily="66" charset="0"/>
                <a:cs typeface="Arial" panose="020B0604020202020204" pitchFamily="34" charset="0"/>
              </a:defRPr>
            </a:lvl7pPr>
            <a:lvl8pPr marL="1371600" algn="l" rtl="0" fontAlgn="base">
              <a:spcBef>
                <a:spcPct val="0"/>
              </a:spcBef>
              <a:spcAft>
                <a:spcPct val="0"/>
              </a:spcAft>
              <a:defRPr sz="4400">
                <a:solidFill>
                  <a:schemeClr val="tx2"/>
                </a:solidFill>
                <a:latin typeface="Comic Sans MS" panose="030F0702030302020204" pitchFamily="66" charset="0"/>
                <a:cs typeface="Arial" panose="020B0604020202020204" pitchFamily="34" charset="0"/>
              </a:defRPr>
            </a:lvl8pPr>
            <a:lvl9pPr marL="1828800" algn="l" rtl="0" fontAlgn="base">
              <a:spcBef>
                <a:spcPct val="0"/>
              </a:spcBef>
              <a:spcAft>
                <a:spcPct val="0"/>
              </a:spcAft>
              <a:defRPr sz="4400">
                <a:solidFill>
                  <a:schemeClr val="tx2"/>
                </a:solidFill>
                <a:latin typeface="Comic Sans MS" panose="030F0702030302020204" pitchFamily="66"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hu-HU" sz="4400" b="0" i="0" u="none" strike="noStrike" kern="1200" cap="none" spc="0" normalizeH="0" baseline="0" noProof="0" dirty="0" smtClean="0">
                <a:ln>
                  <a:noFill/>
                </a:ln>
                <a:solidFill>
                  <a:srgbClr val="333399"/>
                </a:solidFill>
                <a:effectLst/>
                <a:uLnTx/>
                <a:uFillTx/>
                <a:latin typeface="Comic Sans MS"/>
                <a:ea typeface="+mj-ea"/>
                <a:cs typeface="Arial"/>
              </a:rPr>
              <a:t>Taylor’s Theorem</a:t>
            </a:r>
          </a:p>
        </p:txBody>
      </p:sp>
      <mc:AlternateContent xmlns:mc="http://schemas.openxmlformats.org/markup-compatibility/2006" xmlns:a14="http://schemas.microsoft.com/office/drawing/2010/main">
        <mc:Choice Requires="a14">
          <p:sp>
            <p:nvSpPr>
              <p:cNvPr id="3" name="Szövegdoboz 2"/>
              <p:cNvSpPr txBox="1"/>
              <p:nvPr/>
            </p:nvSpPr>
            <p:spPr>
              <a:xfrm>
                <a:off x="671689" y="1744133"/>
                <a:ext cx="9446560" cy="76726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400" i="1" smtClean="0">
                              <a:latin typeface="Cambria Math" panose="02040503050406030204" pitchFamily="18" charset="0"/>
                            </a:rPr>
                          </m:ctrlPr>
                        </m:sSubPr>
                        <m:e>
                          <m:r>
                            <a:rPr lang="hu-HU" sz="2400" b="0" i="1" smtClean="0">
                              <a:latin typeface="Cambria Math" panose="02040503050406030204" pitchFamily="18" charset="0"/>
                            </a:rPr>
                            <m:t>𝑇</m:t>
                          </m:r>
                        </m:e>
                        <m:sub>
                          <m:r>
                            <a:rPr lang="hu-HU" sz="2400" b="0" i="1" smtClean="0">
                              <a:latin typeface="Cambria Math" panose="02040503050406030204" pitchFamily="18" charset="0"/>
                            </a:rPr>
                            <m:t>𝑛</m:t>
                          </m:r>
                        </m:sub>
                      </m:sSub>
                      <m:d>
                        <m:dPr>
                          <m:ctrlPr>
                            <a:rPr lang="hu-HU" sz="2400" b="0" i="1" smtClean="0">
                              <a:latin typeface="Cambria Math" panose="02040503050406030204" pitchFamily="18" charset="0"/>
                            </a:rPr>
                          </m:ctrlPr>
                        </m:dPr>
                        <m:e>
                          <m:r>
                            <a:rPr lang="hu-HU" sz="2400" b="0" i="1" smtClean="0">
                              <a:latin typeface="Cambria Math" panose="02040503050406030204" pitchFamily="18" charset="0"/>
                            </a:rPr>
                            <m:t>𝑥</m:t>
                          </m:r>
                        </m:e>
                      </m:d>
                      <m:r>
                        <a:rPr lang="hu-HU" sz="2400" b="0" i="1" smtClean="0">
                          <a:latin typeface="Cambria Math" panose="02040503050406030204" pitchFamily="18" charset="0"/>
                        </a:rPr>
                        <m:t>=</m:t>
                      </m:r>
                      <m:r>
                        <a:rPr lang="hu-HU" sz="2400" b="0" i="1" smtClean="0">
                          <a:latin typeface="Cambria Math" panose="02040503050406030204" pitchFamily="18" charset="0"/>
                        </a:rPr>
                        <m:t>𝑓</m:t>
                      </m:r>
                      <m:d>
                        <m:dPr>
                          <m:ctrlPr>
                            <a:rPr lang="hu-HU" sz="2400" b="0" i="1" smtClean="0">
                              <a:latin typeface="Cambria Math" panose="02040503050406030204" pitchFamily="18" charset="0"/>
                            </a:rPr>
                          </m:ctrlPr>
                        </m:dPr>
                        <m:e>
                          <m:r>
                            <a:rPr lang="hu-HU" sz="2400" b="0" i="1" smtClean="0">
                              <a:latin typeface="Cambria Math" panose="02040503050406030204" pitchFamily="18" charset="0"/>
                            </a:rPr>
                            <m:t>𝑎</m:t>
                          </m:r>
                        </m:e>
                      </m:d>
                      <m:r>
                        <a:rPr lang="hu-HU" sz="2400" b="0" i="1" smtClean="0">
                          <a:latin typeface="Cambria Math" panose="02040503050406030204" pitchFamily="18" charset="0"/>
                        </a:rPr>
                        <m:t>+</m:t>
                      </m:r>
                      <m:f>
                        <m:fPr>
                          <m:ctrlPr>
                            <a:rPr lang="hu-HU" sz="2400" b="0" i="1" smtClean="0">
                              <a:latin typeface="Cambria Math" panose="02040503050406030204" pitchFamily="18" charset="0"/>
                            </a:rPr>
                          </m:ctrlPr>
                        </m:fPr>
                        <m:num>
                          <m:sSup>
                            <m:sSupPr>
                              <m:ctrlPr>
                                <a:rPr lang="hu-HU" sz="2400" b="0" i="1" smtClean="0">
                                  <a:latin typeface="Cambria Math" panose="02040503050406030204" pitchFamily="18" charset="0"/>
                                </a:rPr>
                              </m:ctrlPr>
                            </m:sSupPr>
                            <m:e>
                              <m:r>
                                <a:rPr lang="hu-HU" sz="2400" b="0" i="1" smtClean="0">
                                  <a:latin typeface="Cambria Math" panose="02040503050406030204" pitchFamily="18" charset="0"/>
                                </a:rPr>
                                <m:t>𝑓</m:t>
                              </m:r>
                            </m:e>
                            <m:sup>
                              <m:r>
                                <a:rPr lang="hu-HU" sz="2400" b="0" i="1" smtClean="0">
                                  <a:latin typeface="Cambria Math" panose="02040503050406030204" pitchFamily="18" charset="0"/>
                                </a:rPr>
                                <m:t>′</m:t>
                              </m:r>
                            </m:sup>
                          </m:sSup>
                          <m:d>
                            <m:dPr>
                              <m:ctrlPr>
                                <a:rPr lang="hu-HU" sz="2400" b="0" i="1" smtClean="0">
                                  <a:latin typeface="Cambria Math" panose="02040503050406030204" pitchFamily="18" charset="0"/>
                                </a:rPr>
                              </m:ctrlPr>
                            </m:dPr>
                            <m:e>
                              <m:r>
                                <a:rPr lang="hu-HU" sz="2400" b="0" i="1" smtClean="0">
                                  <a:latin typeface="Cambria Math" panose="02040503050406030204" pitchFamily="18" charset="0"/>
                                </a:rPr>
                                <m:t>𝑎</m:t>
                              </m:r>
                            </m:e>
                          </m:d>
                        </m:num>
                        <m:den>
                          <m:r>
                            <a:rPr lang="hu-HU" sz="2400" b="0" i="1" smtClean="0">
                              <a:latin typeface="Cambria Math" panose="02040503050406030204" pitchFamily="18" charset="0"/>
                            </a:rPr>
                            <m:t>1!</m:t>
                          </m:r>
                        </m:den>
                      </m:f>
                      <m:d>
                        <m:dPr>
                          <m:ctrlPr>
                            <a:rPr lang="hu-HU" sz="2400" b="0" i="1" smtClean="0">
                              <a:latin typeface="Cambria Math" panose="02040503050406030204" pitchFamily="18" charset="0"/>
                            </a:rPr>
                          </m:ctrlPr>
                        </m:dPr>
                        <m:e>
                          <m:r>
                            <a:rPr lang="hu-HU" sz="2400" b="0" i="1" smtClean="0">
                              <a:latin typeface="Cambria Math" panose="02040503050406030204" pitchFamily="18" charset="0"/>
                            </a:rPr>
                            <m:t>𝑥</m:t>
                          </m:r>
                          <m:r>
                            <a:rPr lang="hu-HU" sz="2400" b="0" i="1" smtClean="0">
                              <a:latin typeface="Cambria Math" panose="02040503050406030204" pitchFamily="18" charset="0"/>
                            </a:rPr>
                            <m:t>−</m:t>
                          </m:r>
                          <m:r>
                            <a:rPr lang="hu-HU" sz="2400" b="0" i="1" smtClean="0">
                              <a:latin typeface="Cambria Math" panose="02040503050406030204" pitchFamily="18" charset="0"/>
                            </a:rPr>
                            <m:t>𝑎</m:t>
                          </m:r>
                        </m:e>
                      </m:d>
                      <m:r>
                        <a:rPr lang="hu-HU" sz="2400" b="0" i="1" smtClean="0">
                          <a:latin typeface="Cambria Math" panose="02040503050406030204" pitchFamily="18" charset="0"/>
                        </a:rPr>
                        <m:t>+</m:t>
                      </m:r>
                      <m:f>
                        <m:fPr>
                          <m:ctrlPr>
                            <a:rPr lang="hu-HU" sz="2400" b="0" i="1" smtClean="0">
                              <a:latin typeface="Cambria Math" panose="02040503050406030204" pitchFamily="18" charset="0"/>
                            </a:rPr>
                          </m:ctrlPr>
                        </m:fPr>
                        <m:num>
                          <m:sSup>
                            <m:sSupPr>
                              <m:ctrlPr>
                                <a:rPr lang="hu-HU" sz="2400" b="0" i="1" smtClean="0">
                                  <a:latin typeface="Cambria Math" panose="02040503050406030204" pitchFamily="18" charset="0"/>
                                </a:rPr>
                              </m:ctrlPr>
                            </m:sSupPr>
                            <m:e>
                              <m:r>
                                <a:rPr lang="hu-HU" sz="2400" b="0" i="1" smtClean="0">
                                  <a:latin typeface="Cambria Math" panose="02040503050406030204" pitchFamily="18" charset="0"/>
                                </a:rPr>
                                <m:t>𝑓</m:t>
                              </m:r>
                            </m:e>
                            <m:sup>
                              <m:r>
                                <a:rPr lang="hu-HU" sz="2400" b="0" i="1" smtClean="0">
                                  <a:latin typeface="Cambria Math" panose="02040503050406030204" pitchFamily="18" charset="0"/>
                                </a:rPr>
                                <m:t>′′</m:t>
                              </m:r>
                            </m:sup>
                          </m:sSup>
                          <m:r>
                            <a:rPr lang="hu-HU" sz="2400" b="0" i="1" smtClean="0">
                              <a:latin typeface="Cambria Math" panose="02040503050406030204" pitchFamily="18" charset="0"/>
                            </a:rPr>
                            <m:t>(</m:t>
                          </m:r>
                          <m:r>
                            <a:rPr lang="hu-HU" sz="2400" b="0" i="1" smtClean="0">
                              <a:latin typeface="Cambria Math" panose="02040503050406030204" pitchFamily="18" charset="0"/>
                            </a:rPr>
                            <m:t>𝑎</m:t>
                          </m:r>
                          <m:r>
                            <a:rPr lang="hu-HU" sz="2400" b="0" i="1" smtClean="0">
                              <a:latin typeface="Cambria Math" panose="02040503050406030204" pitchFamily="18" charset="0"/>
                            </a:rPr>
                            <m:t>)</m:t>
                          </m:r>
                        </m:num>
                        <m:den>
                          <m:r>
                            <a:rPr lang="hu-HU" sz="2400" b="0" i="1" smtClean="0">
                              <a:latin typeface="Cambria Math" panose="02040503050406030204" pitchFamily="18" charset="0"/>
                            </a:rPr>
                            <m:t>2!</m:t>
                          </m:r>
                        </m:den>
                      </m:f>
                      <m:sSup>
                        <m:sSupPr>
                          <m:ctrlPr>
                            <a:rPr lang="hu-HU" sz="2400" b="0" i="1" smtClean="0">
                              <a:latin typeface="Cambria Math" panose="02040503050406030204" pitchFamily="18" charset="0"/>
                            </a:rPr>
                          </m:ctrlPr>
                        </m:sSupPr>
                        <m:e>
                          <m:d>
                            <m:dPr>
                              <m:ctrlPr>
                                <a:rPr lang="hu-HU" sz="2400" b="0" i="1" smtClean="0">
                                  <a:latin typeface="Cambria Math" panose="02040503050406030204" pitchFamily="18" charset="0"/>
                                </a:rPr>
                              </m:ctrlPr>
                            </m:dPr>
                            <m:e>
                              <m:r>
                                <a:rPr lang="hu-HU" sz="2400" b="0" i="1" smtClean="0">
                                  <a:latin typeface="Cambria Math" panose="02040503050406030204" pitchFamily="18" charset="0"/>
                                </a:rPr>
                                <m:t>𝑥</m:t>
                              </m:r>
                              <m:r>
                                <a:rPr lang="hu-HU" sz="2400" b="0" i="1" smtClean="0">
                                  <a:latin typeface="Cambria Math" panose="02040503050406030204" pitchFamily="18" charset="0"/>
                                </a:rPr>
                                <m:t>−</m:t>
                              </m:r>
                              <m:r>
                                <a:rPr lang="hu-HU" sz="2400" b="0" i="1" smtClean="0">
                                  <a:latin typeface="Cambria Math" panose="02040503050406030204" pitchFamily="18" charset="0"/>
                                </a:rPr>
                                <m:t>𝑎</m:t>
                              </m:r>
                            </m:e>
                          </m:d>
                        </m:e>
                        <m:sup>
                          <m:r>
                            <a:rPr lang="hu-HU" sz="2400" b="0" i="1" smtClean="0">
                              <a:latin typeface="Cambria Math" panose="02040503050406030204" pitchFamily="18" charset="0"/>
                            </a:rPr>
                            <m:t>2</m:t>
                          </m:r>
                        </m:sup>
                      </m:sSup>
                      <m:r>
                        <a:rPr lang="hu-HU" sz="2400" b="0" i="1" smtClean="0">
                          <a:latin typeface="Cambria Math" panose="02040503050406030204" pitchFamily="18" charset="0"/>
                        </a:rPr>
                        <m:t>+</m:t>
                      </m:r>
                      <m:r>
                        <a:rPr lang="hu-HU" sz="2400" b="0" i="1" smtClean="0">
                          <a:latin typeface="Cambria Math" panose="02040503050406030204" pitchFamily="18" charset="0"/>
                          <a:ea typeface="Cambria Math" panose="02040503050406030204" pitchFamily="18" charset="0"/>
                        </a:rPr>
                        <m:t>⋯+</m:t>
                      </m:r>
                      <m:f>
                        <m:fPr>
                          <m:ctrlPr>
                            <a:rPr lang="hu-HU" sz="2400" b="0" i="1" smtClean="0">
                              <a:latin typeface="Cambria Math" panose="02040503050406030204" pitchFamily="18" charset="0"/>
                              <a:ea typeface="Cambria Math" panose="02040503050406030204" pitchFamily="18" charset="0"/>
                            </a:rPr>
                          </m:ctrlPr>
                        </m:fPr>
                        <m:num>
                          <m:sSup>
                            <m:sSupPr>
                              <m:ctrlPr>
                                <a:rPr lang="hu-HU" sz="2400" b="0" i="1" smtClean="0">
                                  <a:latin typeface="Cambria Math" panose="02040503050406030204" pitchFamily="18" charset="0"/>
                                  <a:ea typeface="Cambria Math" panose="02040503050406030204" pitchFamily="18" charset="0"/>
                                </a:rPr>
                              </m:ctrlPr>
                            </m:sSupPr>
                            <m:e>
                              <m:r>
                                <a:rPr lang="hu-HU" sz="2400" b="0" i="1" smtClean="0">
                                  <a:latin typeface="Cambria Math" panose="02040503050406030204" pitchFamily="18" charset="0"/>
                                  <a:ea typeface="Cambria Math" panose="02040503050406030204" pitchFamily="18" charset="0"/>
                                </a:rPr>
                                <m:t>𝑓</m:t>
                              </m:r>
                            </m:e>
                            <m:sup>
                              <m:d>
                                <m:dPr>
                                  <m:ctrlPr>
                                    <a:rPr lang="hu-HU" sz="2400" b="0" i="1" smtClean="0">
                                      <a:latin typeface="Cambria Math" panose="02040503050406030204" pitchFamily="18" charset="0"/>
                                      <a:ea typeface="Cambria Math" panose="02040503050406030204" pitchFamily="18" charset="0"/>
                                    </a:rPr>
                                  </m:ctrlPr>
                                </m:dPr>
                                <m:e>
                                  <m:r>
                                    <a:rPr lang="hu-HU" sz="2400" b="0" i="1" smtClean="0">
                                      <a:latin typeface="Cambria Math" panose="02040503050406030204" pitchFamily="18" charset="0"/>
                                      <a:ea typeface="Cambria Math" panose="02040503050406030204" pitchFamily="18" charset="0"/>
                                    </a:rPr>
                                    <m:t>𝑛</m:t>
                                  </m:r>
                                </m:e>
                              </m:d>
                            </m:sup>
                          </m:sSup>
                          <m:r>
                            <a:rPr lang="hu-HU" sz="2400" b="0" i="1" smtClean="0">
                              <a:latin typeface="Cambria Math" panose="02040503050406030204" pitchFamily="18" charset="0"/>
                              <a:ea typeface="Cambria Math" panose="02040503050406030204" pitchFamily="18" charset="0"/>
                            </a:rPr>
                            <m:t>(</m:t>
                          </m:r>
                          <m:r>
                            <a:rPr lang="hu-HU" sz="2400" b="0" i="1" smtClean="0">
                              <a:latin typeface="Cambria Math" panose="02040503050406030204" pitchFamily="18" charset="0"/>
                              <a:ea typeface="Cambria Math" panose="02040503050406030204" pitchFamily="18" charset="0"/>
                            </a:rPr>
                            <m:t>𝑎</m:t>
                          </m:r>
                          <m:r>
                            <a:rPr lang="hu-HU" sz="2400" b="0" i="1" smtClean="0">
                              <a:latin typeface="Cambria Math" panose="02040503050406030204" pitchFamily="18" charset="0"/>
                              <a:ea typeface="Cambria Math" panose="02040503050406030204" pitchFamily="18" charset="0"/>
                            </a:rPr>
                            <m:t>)</m:t>
                          </m:r>
                        </m:num>
                        <m:den>
                          <m:r>
                            <a:rPr lang="hu-HU" sz="2400" b="0" i="1" smtClean="0">
                              <a:latin typeface="Cambria Math" panose="02040503050406030204" pitchFamily="18" charset="0"/>
                              <a:ea typeface="Cambria Math" panose="02040503050406030204" pitchFamily="18" charset="0"/>
                            </a:rPr>
                            <m:t>𝑛</m:t>
                          </m:r>
                          <m:r>
                            <a:rPr lang="hu-HU" sz="2400" b="0" i="1" smtClean="0">
                              <a:latin typeface="Cambria Math" panose="02040503050406030204" pitchFamily="18" charset="0"/>
                              <a:ea typeface="Cambria Math" panose="02040503050406030204" pitchFamily="18" charset="0"/>
                            </a:rPr>
                            <m:t>!</m:t>
                          </m:r>
                        </m:den>
                      </m:f>
                      <m:sSup>
                        <m:sSupPr>
                          <m:ctrlPr>
                            <a:rPr lang="hu-HU" sz="2400" b="0" i="1" smtClean="0">
                              <a:latin typeface="Cambria Math" panose="02040503050406030204" pitchFamily="18" charset="0"/>
                              <a:ea typeface="Cambria Math" panose="02040503050406030204" pitchFamily="18" charset="0"/>
                            </a:rPr>
                          </m:ctrlPr>
                        </m:sSupPr>
                        <m:e>
                          <m:d>
                            <m:dPr>
                              <m:ctrlPr>
                                <a:rPr lang="hu-HU" sz="2400" b="0" i="1" smtClean="0">
                                  <a:latin typeface="Cambria Math" panose="02040503050406030204" pitchFamily="18" charset="0"/>
                                  <a:ea typeface="Cambria Math" panose="02040503050406030204" pitchFamily="18" charset="0"/>
                                </a:rPr>
                              </m:ctrlPr>
                            </m:dPr>
                            <m:e>
                              <m:r>
                                <a:rPr lang="hu-HU" sz="2400" b="0" i="1" smtClean="0">
                                  <a:latin typeface="Cambria Math" panose="02040503050406030204" pitchFamily="18" charset="0"/>
                                  <a:ea typeface="Cambria Math" panose="02040503050406030204" pitchFamily="18" charset="0"/>
                                </a:rPr>
                                <m:t>𝑥</m:t>
                              </m:r>
                              <m:r>
                                <a:rPr lang="hu-HU" sz="2400" b="0" i="1" smtClean="0">
                                  <a:latin typeface="Cambria Math" panose="02040503050406030204" pitchFamily="18" charset="0"/>
                                  <a:ea typeface="Cambria Math" panose="02040503050406030204" pitchFamily="18" charset="0"/>
                                </a:rPr>
                                <m:t>−</m:t>
                              </m:r>
                              <m:r>
                                <a:rPr lang="hu-HU" sz="2400" b="0" i="1" smtClean="0">
                                  <a:latin typeface="Cambria Math" panose="02040503050406030204" pitchFamily="18" charset="0"/>
                                  <a:ea typeface="Cambria Math" panose="02040503050406030204" pitchFamily="18" charset="0"/>
                                </a:rPr>
                                <m:t>𝑎</m:t>
                              </m:r>
                            </m:e>
                          </m:d>
                        </m:e>
                        <m:sup>
                          <m:r>
                            <a:rPr lang="hu-HU" sz="2400" b="0" i="1" smtClean="0">
                              <a:latin typeface="Cambria Math" panose="02040503050406030204" pitchFamily="18" charset="0"/>
                              <a:ea typeface="Cambria Math" panose="02040503050406030204" pitchFamily="18" charset="0"/>
                            </a:rPr>
                            <m:t>𝑛</m:t>
                          </m:r>
                        </m:sup>
                      </m:sSup>
                    </m:oMath>
                  </m:oMathPara>
                </a14:m>
                <a:endParaRPr lang="hu-HU" sz="2400" dirty="0"/>
              </a:p>
            </p:txBody>
          </p:sp>
        </mc:Choice>
        <mc:Fallback xmlns="">
          <p:sp>
            <p:nvSpPr>
              <p:cNvPr id="3" name="Szövegdoboz 2"/>
              <p:cNvSpPr txBox="1">
                <a:spLocks noRot="1" noChangeAspect="1" noMove="1" noResize="1" noEditPoints="1" noAdjustHandles="1" noChangeArrowheads="1" noChangeShapeType="1" noTextEdit="1"/>
              </p:cNvSpPr>
              <p:nvPr/>
            </p:nvSpPr>
            <p:spPr>
              <a:xfrm>
                <a:off x="671689" y="1744133"/>
                <a:ext cx="9446560" cy="767261"/>
              </a:xfrm>
              <a:prstGeom prst="rect">
                <a:avLst/>
              </a:prstGeom>
              <a:blipFill>
                <a:blip r:embed="rId2"/>
                <a:stretch>
                  <a:fillRect/>
                </a:stretch>
              </a:blipFill>
            </p:spPr>
            <p:txBody>
              <a:bodyPr/>
              <a:lstStyle/>
              <a:p>
                <a:r>
                  <a:rPr lang="hu-HU">
                    <a:noFill/>
                  </a:rPr>
                  <a:t> </a:t>
                </a:r>
              </a:p>
            </p:txBody>
          </p:sp>
        </mc:Fallback>
      </mc:AlternateContent>
      <p:sp>
        <p:nvSpPr>
          <p:cNvPr id="4" name="Szövegdoboz 3"/>
          <p:cNvSpPr txBox="1"/>
          <p:nvPr/>
        </p:nvSpPr>
        <p:spPr>
          <a:xfrm>
            <a:off x="610518" y="2883927"/>
            <a:ext cx="4784451" cy="461665"/>
          </a:xfrm>
          <a:prstGeom prst="rect">
            <a:avLst/>
          </a:prstGeom>
          <a:noFill/>
        </p:spPr>
        <p:txBody>
          <a:bodyPr wrap="none" rtlCol="0">
            <a:spAutoFit/>
          </a:bodyPr>
          <a:lstStyle/>
          <a:p>
            <a:r>
              <a:rPr lang="hu-HU" sz="2400" dirty="0" smtClean="0"/>
              <a:t>Is </a:t>
            </a:r>
            <a:r>
              <a:rPr lang="hu-HU" sz="2400" dirty="0" err="1" smtClean="0"/>
              <a:t>the</a:t>
            </a:r>
            <a:r>
              <a:rPr lang="hu-HU" sz="2400" dirty="0" smtClean="0"/>
              <a:t> </a:t>
            </a:r>
            <a:r>
              <a:rPr lang="hu-HU" sz="2400" i="1" dirty="0" err="1" smtClean="0"/>
              <a:t>n</a:t>
            </a:r>
            <a:r>
              <a:rPr lang="hu-HU" sz="2400" dirty="0" err="1" smtClean="0"/>
              <a:t>th</a:t>
            </a:r>
            <a:r>
              <a:rPr lang="hu-HU" sz="2400" dirty="0" smtClean="0"/>
              <a:t> </a:t>
            </a:r>
            <a:r>
              <a:rPr lang="hu-HU" sz="2400" dirty="0" err="1" smtClean="0"/>
              <a:t>ordered</a:t>
            </a:r>
            <a:r>
              <a:rPr lang="hu-HU" sz="2400" dirty="0" smtClean="0"/>
              <a:t> Taylor </a:t>
            </a:r>
            <a:r>
              <a:rPr lang="hu-HU" sz="2400" dirty="0" err="1" smtClean="0"/>
              <a:t>polynomial</a:t>
            </a:r>
            <a:r>
              <a:rPr lang="hu-HU" sz="2400" dirty="0" smtClean="0"/>
              <a:t>.</a:t>
            </a:r>
            <a:endParaRPr lang="hu-HU" sz="2400" dirty="0"/>
          </a:p>
        </p:txBody>
      </p:sp>
      <mc:AlternateContent xmlns:mc="http://schemas.openxmlformats.org/markup-compatibility/2006" xmlns:a14="http://schemas.microsoft.com/office/drawing/2010/main">
        <mc:Choice Requires="a14">
          <p:sp>
            <p:nvSpPr>
              <p:cNvPr id="5" name="Szövegdoboz 4"/>
              <p:cNvSpPr txBox="1"/>
              <p:nvPr/>
            </p:nvSpPr>
            <p:spPr>
              <a:xfrm>
                <a:off x="671689" y="3718125"/>
                <a:ext cx="7287123" cy="1681807"/>
              </a:xfrm>
              <a:prstGeom prst="rect">
                <a:avLst/>
              </a:prstGeom>
              <a:noFill/>
            </p:spPr>
            <p:txBody>
              <a:bodyPr wrap="none" lIns="0" tIns="0" rIns="0" bIns="0" rtlCol="0">
                <a:spAutoFit/>
              </a:bodyPr>
              <a:lstStyle/>
              <a:p>
                <a14:m>
                  <m:oMath xmlns:m="http://schemas.openxmlformats.org/officeDocument/2006/math">
                    <m:sSub>
                      <m:sSubPr>
                        <m:ctrlPr>
                          <a:rPr lang="hu-HU" sz="2400" i="1" smtClean="0">
                            <a:latin typeface="Cambria Math" panose="02040503050406030204" pitchFamily="18" charset="0"/>
                          </a:rPr>
                        </m:ctrlPr>
                      </m:sSubPr>
                      <m:e>
                        <m:r>
                          <a:rPr lang="hu-HU" sz="2400" b="0" i="1" smtClean="0">
                            <a:latin typeface="Cambria Math" panose="02040503050406030204" pitchFamily="18" charset="0"/>
                          </a:rPr>
                          <m:t>𝑇</m:t>
                        </m:r>
                      </m:e>
                      <m:sub>
                        <m:r>
                          <a:rPr lang="hu-HU" sz="2400" b="0" i="1" smtClean="0">
                            <a:latin typeface="Cambria Math" panose="02040503050406030204" pitchFamily="18" charset="0"/>
                          </a:rPr>
                          <m:t>1</m:t>
                        </m:r>
                      </m:sub>
                    </m:sSub>
                    <m:d>
                      <m:dPr>
                        <m:ctrlPr>
                          <a:rPr lang="hu-HU" sz="2400" b="0" i="1" smtClean="0">
                            <a:latin typeface="Cambria Math" panose="02040503050406030204" pitchFamily="18" charset="0"/>
                          </a:rPr>
                        </m:ctrlPr>
                      </m:dPr>
                      <m:e>
                        <m:r>
                          <a:rPr lang="hu-HU" sz="2400" b="0" i="1" smtClean="0">
                            <a:latin typeface="Cambria Math" panose="02040503050406030204" pitchFamily="18" charset="0"/>
                          </a:rPr>
                          <m:t>𝑥</m:t>
                        </m:r>
                      </m:e>
                    </m:d>
                    <m:r>
                      <a:rPr lang="hu-HU" sz="2400" b="0" i="1" smtClean="0">
                        <a:latin typeface="Cambria Math" panose="02040503050406030204" pitchFamily="18" charset="0"/>
                      </a:rPr>
                      <m:t>=</m:t>
                    </m:r>
                    <m:r>
                      <a:rPr lang="hu-HU" sz="2400" b="0" i="1" smtClean="0">
                        <a:latin typeface="Cambria Math" panose="02040503050406030204" pitchFamily="18" charset="0"/>
                      </a:rPr>
                      <m:t>𝑓</m:t>
                    </m:r>
                    <m:d>
                      <m:dPr>
                        <m:ctrlPr>
                          <a:rPr lang="hu-HU" sz="2400" b="0" i="1" smtClean="0">
                            <a:latin typeface="Cambria Math" panose="02040503050406030204" pitchFamily="18" charset="0"/>
                          </a:rPr>
                        </m:ctrlPr>
                      </m:dPr>
                      <m:e>
                        <m:r>
                          <a:rPr lang="hu-HU" sz="2400" b="0" i="1" smtClean="0">
                            <a:latin typeface="Cambria Math" panose="02040503050406030204" pitchFamily="18" charset="0"/>
                          </a:rPr>
                          <m:t>𝑎</m:t>
                        </m:r>
                      </m:e>
                    </m:d>
                    <m:r>
                      <a:rPr lang="hu-HU" sz="2400" b="0" i="1" smtClean="0">
                        <a:latin typeface="Cambria Math" panose="02040503050406030204" pitchFamily="18" charset="0"/>
                      </a:rPr>
                      <m:t>+</m:t>
                    </m:r>
                    <m:sSup>
                      <m:sSupPr>
                        <m:ctrlPr>
                          <a:rPr lang="hu-HU" sz="2400" b="0" i="1" smtClean="0">
                            <a:latin typeface="Cambria Math" panose="02040503050406030204" pitchFamily="18" charset="0"/>
                          </a:rPr>
                        </m:ctrlPr>
                      </m:sSupPr>
                      <m:e>
                        <m:r>
                          <a:rPr lang="hu-HU" sz="2400" b="0" i="1" smtClean="0">
                            <a:latin typeface="Cambria Math" panose="02040503050406030204" pitchFamily="18" charset="0"/>
                          </a:rPr>
                          <m:t>𝑓</m:t>
                        </m:r>
                      </m:e>
                      <m:sup>
                        <m:r>
                          <a:rPr lang="hu-HU" sz="2400" b="0" i="1" smtClean="0">
                            <a:latin typeface="Cambria Math" panose="02040503050406030204" pitchFamily="18" charset="0"/>
                          </a:rPr>
                          <m:t>′</m:t>
                        </m:r>
                      </m:sup>
                    </m:sSup>
                    <m:d>
                      <m:dPr>
                        <m:ctrlPr>
                          <a:rPr lang="hu-HU" sz="2400" b="0" i="1" smtClean="0">
                            <a:latin typeface="Cambria Math" panose="02040503050406030204" pitchFamily="18" charset="0"/>
                          </a:rPr>
                        </m:ctrlPr>
                      </m:dPr>
                      <m:e>
                        <m:r>
                          <a:rPr lang="hu-HU" sz="2400" b="0" i="1" smtClean="0">
                            <a:latin typeface="Cambria Math" panose="02040503050406030204" pitchFamily="18" charset="0"/>
                          </a:rPr>
                          <m:t>𝑎</m:t>
                        </m:r>
                      </m:e>
                    </m:d>
                    <m:d>
                      <m:dPr>
                        <m:ctrlPr>
                          <a:rPr lang="hu-HU" sz="2400" b="0" i="1" smtClean="0">
                            <a:latin typeface="Cambria Math" panose="02040503050406030204" pitchFamily="18" charset="0"/>
                          </a:rPr>
                        </m:ctrlPr>
                      </m:dPr>
                      <m:e>
                        <m:r>
                          <a:rPr lang="hu-HU" sz="2400" b="0" i="1" smtClean="0">
                            <a:latin typeface="Cambria Math" panose="02040503050406030204" pitchFamily="18" charset="0"/>
                          </a:rPr>
                          <m:t>𝑥</m:t>
                        </m:r>
                        <m:r>
                          <a:rPr lang="hu-HU" sz="2400" b="0" i="1" smtClean="0">
                            <a:latin typeface="Cambria Math" panose="02040503050406030204" pitchFamily="18" charset="0"/>
                          </a:rPr>
                          <m:t>−</m:t>
                        </m:r>
                        <m:r>
                          <a:rPr lang="hu-HU" sz="2400" b="0" i="1" smtClean="0">
                            <a:latin typeface="Cambria Math" panose="02040503050406030204" pitchFamily="18" charset="0"/>
                          </a:rPr>
                          <m:t>𝑎</m:t>
                        </m:r>
                      </m:e>
                    </m:d>
                  </m:oMath>
                </a14:m>
                <a:r>
                  <a:rPr lang="hu-HU" sz="2400" dirty="0" smtClean="0"/>
                  <a:t> </a:t>
                </a:r>
                <a:r>
                  <a:rPr lang="hu-HU" sz="2400" dirty="0" err="1" smtClean="0"/>
                  <a:t>the</a:t>
                </a:r>
                <a:r>
                  <a:rPr lang="hu-HU" sz="2400" dirty="0" smtClean="0"/>
                  <a:t> </a:t>
                </a:r>
                <a:r>
                  <a:rPr lang="hu-HU" sz="2400" dirty="0" err="1" smtClean="0"/>
                  <a:t>linear</a:t>
                </a:r>
                <a:r>
                  <a:rPr lang="hu-HU" sz="2400" dirty="0" smtClean="0"/>
                  <a:t> </a:t>
                </a:r>
                <a:r>
                  <a:rPr lang="hu-HU" sz="2400" dirty="0" err="1" smtClean="0"/>
                  <a:t>polynomial</a:t>
                </a:r>
                <a:r>
                  <a:rPr lang="hu-HU" sz="2400" dirty="0" smtClean="0"/>
                  <a:t>;</a:t>
                </a:r>
              </a:p>
              <a:p>
                <a14:m>
                  <m:oMath xmlns:m="http://schemas.openxmlformats.org/officeDocument/2006/math">
                    <m:sSub>
                      <m:sSubPr>
                        <m:ctrlPr>
                          <a:rPr lang="hu-HU" sz="2400" i="1" smtClean="0">
                            <a:latin typeface="Cambria Math" panose="02040503050406030204" pitchFamily="18" charset="0"/>
                          </a:rPr>
                        </m:ctrlPr>
                      </m:sSubPr>
                      <m:e>
                        <m:r>
                          <a:rPr lang="hu-HU" sz="2400" b="0" i="1" smtClean="0">
                            <a:latin typeface="Cambria Math" panose="02040503050406030204" pitchFamily="18" charset="0"/>
                          </a:rPr>
                          <m:t>𝑇</m:t>
                        </m:r>
                      </m:e>
                      <m:sub>
                        <m:r>
                          <a:rPr lang="hu-HU" sz="2400" b="0" i="1" smtClean="0">
                            <a:latin typeface="Cambria Math" panose="02040503050406030204" pitchFamily="18" charset="0"/>
                          </a:rPr>
                          <m:t>2</m:t>
                        </m:r>
                      </m:sub>
                    </m:sSub>
                    <m:d>
                      <m:dPr>
                        <m:ctrlPr>
                          <a:rPr lang="hu-HU" sz="2400" b="0" i="1" smtClean="0">
                            <a:latin typeface="Cambria Math" panose="02040503050406030204" pitchFamily="18" charset="0"/>
                          </a:rPr>
                        </m:ctrlPr>
                      </m:dPr>
                      <m:e>
                        <m:r>
                          <a:rPr lang="hu-HU" sz="2400" b="0" i="1" smtClean="0">
                            <a:latin typeface="Cambria Math" panose="02040503050406030204" pitchFamily="18" charset="0"/>
                          </a:rPr>
                          <m:t>𝑥</m:t>
                        </m:r>
                      </m:e>
                    </m:d>
                    <m:r>
                      <a:rPr lang="hu-HU" sz="2400" b="0" i="1" smtClean="0">
                        <a:latin typeface="Cambria Math" panose="02040503050406030204" pitchFamily="18" charset="0"/>
                      </a:rPr>
                      <m:t>=</m:t>
                    </m:r>
                    <m:sSub>
                      <m:sSubPr>
                        <m:ctrlPr>
                          <a:rPr lang="hu-HU" sz="2400" b="0" i="1" smtClean="0">
                            <a:latin typeface="Cambria Math" panose="02040503050406030204" pitchFamily="18" charset="0"/>
                          </a:rPr>
                        </m:ctrlPr>
                      </m:sSubPr>
                      <m:e>
                        <m:r>
                          <a:rPr lang="hu-HU" sz="2400" b="0" i="1" smtClean="0">
                            <a:latin typeface="Cambria Math" panose="02040503050406030204" pitchFamily="18" charset="0"/>
                          </a:rPr>
                          <m:t>𝑇</m:t>
                        </m:r>
                      </m:e>
                      <m:sub>
                        <m:r>
                          <a:rPr lang="hu-HU" sz="2400" b="0" i="1" smtClean="0">
                            <a:latin typeface="Cambria Math" panose="02040503050406030204" pitchFamily="18" charset="0"/>
                          </a:rPr>
                          <m:t>1</m:t>
                        </m:r>
                      </m:sub>
                    </m:sSub>
                    <m:d>
                      <m:dPr>
                        <m:ctrlPr>
                          <a:rPr lang="hu-HU" sz="2400" b="0" i="1" smtClean="0">
                            <a:latin typeface="Cambria Math" panose="02040503050406030204" pitchFamily="18" charset="0"/>
                          </a:rPr>
                        </m:ctrlPr>
                      </m:dPr>
                      <m:e>
                        <m:r>
                          <a:rPr lang="hu-HU" sz="2400" b="0" i="1" smtClean="0">
                            <a:latin typeface="Cambria Math" panose="02040503050406030204" pitchFamily="18" charset="0"/>
                          </a:rPr>
                          <m:t>𝑥</m:t>
                        </m:r>
                      </m:e>
                    </m:d>
                    <m:r>
                      <a:rPr lang="hu-HU" sz="2400" b="0" i="1" smtClean="0">
                        <a:latin typeface="Cambria Math" panose="02040503050406030204" pitchFamily="18" charset="0"/>
                      </a:rPr>
                      <m:t>+</m:t>
                    </m:r>
                    <m:f>
                      <m:fPr>
                        <m:ctrlPr>
                          <a:rPr lang="hu-HU" sz="2400" b="0" i="1" smtClean="0">
                            <a:latin typeface="Cambria Math" panose="02040503050406030204" pitchFamily="18" charset="0"/>
                          </a:rPr>
                        </m:ctrlPr>
                      </m:fPr>
                      <m:num>
                        <m:sSup>
                          <m:sSupPr>
                            <m:ctrlPr>
                              <a:rPr lang="hu-HU" sz="2400" b="0" i="1" smtClean="0">
                                <a:latin typeface="Cambria Math" panose="02040503050406030204" pitchFamily="18" charset="0"/>
                              </a:rPr>
                            </m:ctrlPr>
                          </m:sSupPr>
                          <m:e>
                            <m:r>
                              <a:rPr lang="hu-HU" sz="2400" b="0" i="1" smtClean="0">
                                <a:latin typeface="Cambria Math" panose="02040503050406030204" pitchFamily="18" charset="0"/>
                              </a:rPr>
                              <m:t>𝑓</m:t>
                            </m:r>
                          </m:e>
                          <m:sup>
                            <m:r>
                              <a:rPr lang="hu-HU" sz="2400" b="0" i="1" smtClean="0">
                                <a:latin typeface="Cambria Math" panose="02040503050406030204" pitchFamily="18" charset="0"/>
                              </a:rPr>
                              <m:t>′′</m:t>
                            </m:r>
                          </m:sup>
                        </m:sSup>
                        <m:r>
                          <a:rPr lang="hu-HU" sz="2400" b="0" i="1" smtClean="0">
                            <a:latin typeface="Cambria Math" panose="02040503050406030204" pitchFamily="18" charset="0"/>
                          </a:rPr>
                          <m:t>(</m:t>
                        </m:r>
                        <m:r>
                          <a:rPr lang="hu-HU" sz="2400" b="0" i="1" smtClean="0">
                            <a:latin typeface="Cambria Math" panose="02040503050406030204" pitchFamily="18" charset="0"/>
                          </a:rPr>
                          <m:t>𝑎</m:t>
                        </m:r>
                        <m:r>
                          <a:rPr lang="hu-HU" sz="2400" b="0" i="1" smtClean="0">
                            <a:latin typeface="Cambria Math" panose="02040503050406030204" pitchFamily="18" charset="0"/>
                          </a:rPr>
                          <m:t>)</m:t>
                        </m:r>
                      </m:num>
                      <m:den>
                        <m:r>
                          <a:rPr lang="hu-HU" sz="2400" b="0" i="1" smtClean="0">
                            <a:latin typeface="Cambria Math" panose="02040503050406030204" pitchFamily="18" charset="0"/>
                          </a:rPr>
                          <m:t>2</m:t>
                        </m:r>
                      </m:den>
                    </m:f>
                    <m:sSup>
                      <m:sSupPr>
                        <m:ctrlPr>
                          <a:rPr lang="hu-HU" sz="2400" b="0" i="1" smtClean="0">
                            <a:latin typeface="Cambria Math" panose="02040503050406030204" pitchFamily="18" charset="0"/>
                          </a:rPr>
                        </m:ctrlPr>
                      </m:sSupPr>
                      <m:e>
                        <m:d>
                          <m:dPr>
                            <m:ctrlPr>
                              <a:rPr lang="hu-HU" sz="2400" b="0" i="1" smtClean="0">
                                <a:latin typeface="Cambria Math" panose="02040503050406030204" pitchFamily="18" charset="0"/>
                              </a:rPr>
                            </m:ctrlPr>
                          </m:dPr>
                          <m:e>
                            <m:r>
                              <a:rPr lang="hu-HU" sz="2400" b="0" i="1" smtClean="0">
                                <a:latin typeface="Cambria Math" panose="02040503050406030204" pitchFamily="18" charset="0"/>
                              </a:rPr>
                              <m:t>𝑥</m:t>
                            </m:r>
                            <m:r>
                              <a:rPr lang="hu-HU" sz="2400" b="0" i="1" smtClean="0">
                                <a:latin typeface="Cambria Math" panose="02040503050406030204" pitchFamily="18" charset="0"/>
                              </a:rPr>
                              <m:t>−</m:t>
                            </m:r>
                            <m:r>
                              <a:rPr lang="hu-HU" sz="2400" b="0" i="1" smtClean="0">
                                <a:latin typeface="Cambria Math" panose="02040503050406030204" pitchFamily="18" charset="0"/>
                              </a:rPr>
                              <m:t>𝑎</m:t>
                            </m:r>
                          </m:e>
                        </m:d>
                      </m:e>
                      <m:sup>
                        <m:r>
                          <a:rPr lang="hu-HU" sz="2400" b="0" i="1" smtClean="0">
                            <a:latin typeface="Cambria Math" panose="02040503050406030204" pitchFamily="18" charset="0"/>
                          </a:rPr>
                          <m:t>2</m:t>
                        </m:r>
                      </m:sup>
                    </m:sSup>
                  </m:oMath>
                </a14:m>
                <a:r>
                  <a:rPr lang="hu-HU" sz="2400" dirty="0" smtClean="0"/>
                  <a:t> </a:t>
                </a:r>
                <a:r>
                  <a:rPr lang="hu-HU" sz="2400" dirty="0" err="1" smtClean="0"/>
                  <a:t>the</a:t>
                </a:r>
                <a:r>
                  <a:rPr lang="hu-HU" sz="2400" dirty="0" smtClean="0"/>
                  <a:t> </a:t>
                </a:r>
                <a:r>
                  <a:rPr lang="hu-HU" sz="2400" dirty="0" err="1" smtClean="0"/>
                  <a:t>quadratic</a:t>
                </a:r>
                <a:r>
                  <a:rPr lang="hu-HU" sz="2400" dirty="0" smtClean="0"/>
                  <a:t> </a:t>
                </a:r>
                <a:r>
                  <a:rPr lang="hu-HU" sz="2400" dirty="0" err="1" smtClean="0"/>
                  <a:t>polynomial</a:t>
                </a:r>
                <a:r>
                  <a:rPr lang="hu-HU" sz="2400" dirty="0" smtClean="0"/>
                  <a:t>;</a:t>
                </a:r>
              </a:p>
              <a:p>
                <a:pPr/>
                <a14:m>
                  <m:oMathPara xmlns:m="http://schemas.openxmlformats.org/officeDocument/2006/math">
                    <m:oMathParaPr>
                      <m:jc m:val="centerGroup"/>
                    </m:oMathParaPr>
                    <m:oMath xmlns:m="http://schemas.openxmlformats.org/officeDocument/2006/math">
                      <m:r>
                        <a:rPr lang="hu-HU" sz="2400" i="1" smtClean="0">
                          <a:latin typeface="Cambria Math" panose="02040503050406030204" pitchFamily="18" charset="0"/>
                          <a:ea typeface="Cambria Math" panose="02040503050406030204" pitchFamily="18" charset="0"/>
                        </a:rPr>
                        <m:t>⋮</m:t>
                      </m:r>
                      <m:r>
                        <a:rPr lang="hu-HU" sz="2400" b="0" i="1" smtClean="0">
                          <a:latin typeface="Cambria Math" panose="02040503050406030204" pitchFamily="18" charset="0"/>
                          <a:ea typeface="Cambria Math" panose="02040503050406030204" pitchFamily="18" charset="0"/>
                        </a:rPr>
                        <m:t> </m:t>
                      </m:r>
                    </m:oMath>
                  </m:oMathPara>
                </a14:m>
                <a:endParaRPr lang="hu-HU" sz="2400" b="0" dirty="0" smtClean="0">
                  <a:ea typeface="Cambria Math" panose="02040503050406030204" pitchFamily="18" charset="0"/>
                </a:endParaRPr>
              </a:p>
              <a:p>
                <a:endParaRPr lang="hu-HU" sz="2400" dirty="0"/>
              </a:p>
            </p:txBody>
          </p:sp>
        </mc:Choice>
        <mc:Fallback xmlns="">
          <p:sp>
            <p:nvSpPr>
              <p:cNvPr id="5" name="Szövegdoboz 4"/>
              <p:cNvSpPr txBox="1">
                <a:spLocks noRot="1" noChangeAspect="1" noMove="1" noResize="1" noEditPoints="1" noAdjustHandles="1" noChangeArrowheads="1" noChangeShapeType="1" noTextEdit="1"/>
              </p:cNvSpPr>
              <p:nvPr/>
            </p:nvSpPr>
            <p:spPr>
              <a:xfrm>
                <a:off x="671689" y="3718125"/>
                <a:ext cx="7287123" cy="1681807"/>
              </a:xfrm>
              <a:prstGeom prst="rect">
                <a:avLst/>
              </a:prstGeom>
              <a:blipFill>
                <a:blip r:embed="rId3"/>
                <a:stretch>
                  <a:fillRect l="-1421" t="-5797" r="-1421"/>
                </a:stretch>
              </a:blipFill>
            </p:spPr>
            <p:txBody>
              <a:bodyPr/>
              <a:lstStyle/>
              <a:p>
                <a:r>
                  <a:rPr lang="hu-HU">
                    <a:noFill/>
                  </a:rPr>
                  <a:t> </a:t>
                </a:r>
              </a:p>
            </p:txBody>
          </p:sp>
        </mc:Fallback>
      </mc:AlternateContent>
    </p:spTree>
    <p:extLst>
      <p:ext uri="{BB962C8B-B14F-4D97-AF65-F5344CB8AC3E}">
        <p14:creationId xmlns:p14="http://schemas.microsoft.com/office/powerpoint/2010/main" val="407154397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 számának helye 5"/>
          <p:cNvSpPr txBox="1">
            <a:spLocks/>
          </p:cNvSpPr>
          <p:nvPr/>
        </p:nvSpPr>
        <p:spPr bwMode="auto">
          <a:xfrm>
            <a:off x="8544378" y="7400925"/>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en-US"/>
            </a:defPPr>
            <a:lvl1pPr algn="r" rtl="0" eaLnBrk="1" fontAlgn="base" hangingPunct="1">
              <a:spcBef>
                <a:spcPct val="0"/>
              </a:spcBef>
              <a:spcAft>
                <a:spcPct val="0"/>
              </a:spcAft>
              <a:defRPr sz="1400" b="1" kern="1200" smtClean="0">
                <a:solidFill>
                  <a:schemeClr val="tx1"/>
                </a:solidFill>
                <a:latin typeface="Tahoma" panose="020B0604030504040204" pitchFamily="34" charset="0"/>
                <a:ea typeface="+mn-ea"/>
                <a:cs typeface="Arial" panose="020B0604020202020204" pitchFamily="34" charset="0"/>
              </a:defRPr>
            </a:lvl1pPr>
            <a:lvl2pPr marL="742950" indent="-285750" algn="l" rtl="0" eaLnBrk="0" fontAlgn="base" hangingPunct="0">
              <a:spcBef>
                <a:spcPct val="0"/>
              </a:spcBef>
              <a:spcAft>
                <a:spcPct val="0"/>
              </a:spcAft>
              <a:defRPr b="1" kern="1200">
                <a:solidFill>
                  <a:schemeClr val="tx1"/>
                </a:solidFill>
                <a:latin typeface="Tahoma" panose="020B0604030504040204" pitchFamily="34" charset="0"/>
                <a:ea typeface="+mn-ea"/>
                <a:cs typeface="Arial" panose="020B0604020202020204" pitchFamily="34" charset="0"/>
              </a:defRPr>
            </a:lvl2pPr>
            <a:lvl3pPr marL="1143000" indent="-228600" algn="l" rtl="0" eaLnBrk="0" fontAlgn="base" hangingPunct="0">
              <a:spcBef>
                <a:spcPct val="0"/>
              </a:spcBef>
              <a:spcAft>
                <a:spcPct val="0"/>
              </a:spcAft>
              <a:defRPr b="1" kern="1200">
                <a:solidFill>
                  <a:schemeClr val="tx1"/>
                </a:solidFill>
                <a:latin typeface="Tahoma" panose="020B0604030504040204" pitchFamily="34" charset="0"/>
                <a:ea typeface="+mn-ea"/>
                <a:cs typeface="Arial" panose="020B0604020202020204" pitchFamily="34" charset="0"/>
              </a:defRPr>
            </a:lvl3pPr>
            <a:lvl4pPr marL="1600200" indent="-228600" algn="l" rtl="0" eaLnBrk="0" fontAlgn="base" hangingPunct="0">
              <a:spcBef>
                <a:spcPct val="0"/>
              </a:spcBef>
              <a:spcAft>
                <a:spcPct val="0"/>
              </a:spcAft>
              <a:defRPr b="1" kern="1200">
                <a:solidFill>
                  <a:schemeClr val="tx1"/>
                </a:solidFill>
                <a:latin typeface="Tahoma" panose="020B0604030504040204" pitchFamily="34" charset="0"/>
                <a:ea typeface="+mn-ea"/>
                <a:cs typeface="Arial" panose="020B0604020202020204" pitchFamily="34" charset="0"/>
              </a:defRPr>
            </a:lvl4pPr>
            <a:lvl5pPr marL="2057400" indent="-228600" algn="l" rtl="0" eaLnBrk="0" fontAlgn="base" hangingPunct="0">
              <a:spcBef>
                <a:spcPct val="0"/>
              </a:spcBef>
              <a:spcAft>
                <a:spcPct val="0"/>
              </a:spcAft>
              <a:defRPr b="1" kern="1200">
                <a:solidFill>
                  <a:schemeClr val="tx1"/>
                </a:solidFill>
                <a:latin typeface="Tahoma" panose="020B0604030504040204" pitchFamily="34" charset="0"/>
                <a:ea typeface="+mn-ea"/>
                <a:cs typeface="Arial" panose="020B0604020202020204" pitchFamily="34" charset="0"/>
              </a:defRPr>
            </a:lvl5pPr>
            <a:lvl6pPr marL="2514600" indent="-228600" algn="l" defTabSz="914400" rtl="0" eaLnBrk="0" fontAlgn="base" latinLnBrk="0" hangingPunct="0">
              <a:spcBef>
                <a:spcPct val="0"/>
              </a:spcBef>
              <a:spcAft>
                <a:spcPct val="0"/>
              </a:spcAft>
              <a:defRPr b="1" kern="1200">
                <a:solidFill>
                  <a:schemeClr val="tx1"/>
                </a:solidFill>
                <a:latin typeface="Tahoma" panose="020B0604030504040204" pitchFamily="34" charset="0"/>
                <a:ea typeface="+mn-ea"/>
                <a:cs typeface="Arial" panose="020B0604020202020204" pitchFamily="34" charset="0"/>
              </a:defRPr>
            </a:lvl6pPr>
            <a:lvl7pPr marL="2971800" indent="-228600" algn="l" defTabSz="914400" rtl="0" eaLnBrk="0" fontAlgn="base" latinLnBrk="0" hangingPunct="0">
              <a:spcBef>
                <a:spcPct val="0"/>
              </a:spcBef>
              <a:spcAft>
                <a:spcPct val="0"/>
              </a:spcAft>
              <a:defRPr b="1" kern="1200">
                <a:solidFill>
                  <a:schemeClr val="tx1"/>
                </a:solidFill>
                <a:latin typeface="Tahoma" panose="020B0604030504040204" pitchFamily="34" charset="0"/>
                <a:ea typeface="+mn-ea"/>
                <a:cs typeface="Arial" panose="020B0604020202020204" pitchFamily="34" charset="0"/>
              </a:defRPr>
            </a:lvl7pPr>
            <a:lvl8pPr marL="3429000" indent="-228600" algn="l" defTabSz="914400" rtl="0" eaLnBrk="0" fontAlgn="base" latinLnBrk="0" hangingPunct="0">
              <a:spcBef>
                <a:spcPct val="0"/>
              </a:spcBef>
              <a:spcAft>
                <a:spcPct val="0"/>
              </a:spcAft>
              <a:defRPr b="1" kern="1200">
                <a:solidFill>
                  <a:schemeClr val="tx1"/>
                </a:solidFill>
                <a:latin typeface="Tahoma" panose="020B0604030504040204" pitchFamily="34" charset="0"/>
                <a:ea typeface="+mn-ea"/>
                <a:cs typeface="Arial" panose="020B0604020202020204" pitchFamily="34" charset="0"/>
              </a:defRPr>
            </a:lvl8pPr>
            <a:lvl9pPr marL="3886200" indent="-228600" algn="l" defTabSz="914400" rtl="0" eaLnBrk="0" fontAlgn="base" latinLnBrk="0" hangingPunct="0">
              <a:spcBef>
                <a:spcPct val="0"/>
              </a:spcBef>
              <a:spcAft>
                <a:spcPct val="0"/>
              </a:spcAft>
              <a:defRPr b="1" kern="1200">
                <a:solidFill>
                  <a:schemeClr val="tx1"/>
                </a:solidFill>
                <a:latin typeface="Tahoma" panose="020B0604030504040204" pitchFamily="34" charset="0"/>
                <a:ea typeface="+mn-ea"/>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AAAE92D-B1EA-4791-AFAD-4304CB4FB503}" type="slidenum">
              <a:rPr kumimoji="0" lang="en-US" altLang="hu-HU" sz="1400" b="0" i="0" u="none" strike="noStrike" kern="1200" cap="none" spc="0" normalizeH="0" baseline="0" noProof="0" smtClean="0">
                <a:ln>
                  <a:noFill/>
                </a:ln>
                <a:solidFill>
                  <a:srgbClr val="000000"/>
                </a:solidFill>
                <a:effectLst/>
                <a:uLnTx/>
                <a:uFillTx/>
                <a:latin typeface="Tahom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96</a:t>
            </a:fld>
            <a:endParaRPr kumimoji="0" lang="en-US" altLang="hu-HU" sz="1400" b="0" i="0" u="none" strike="noStrike" kern="1200" cap="none" spc="0" normalizeH="0" baseline="0" noProof="0" smtClean="0">
              <a:ln>
                <a:noFill/>
              </a:ln>
              <a:solidFill>
                <a:srgbClr val="000000"/>
              </a:solidFill>
              <a:effectLst/>
              <a:uLnTx/>
              <a:uFillTx/>
              <a:latin typeface="Tahoma" panose="020B0604030504040204" pitchFamily="34" charset="0"/>
              <a:ea typeface="+mn-ea"/>
              <a:cs typeface="Arial" panose="020B0604020202020204" pitchFamily="34" charset="0"/>
            </a:endParaRPr>
          </a:p>
        </p:txBody>
      </p:sp>
      <p:sp>
        <p:nvSpPr>
          <p:cNvPr id="4" name="Rectangle 2"/>
          <p:cNvSpPr txBox="1">
            <a:spLocks noChangeArrowheads="1"/>
          </p:cNvSpPr>
          <p:nvPr/>
        </p:nvSpPr>
        <p:spPr bwMode="auto">
          <a:xfrm>
            <a:off x="705395" y="130629"/>
            <a:ext cx="10567851" cy="1157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Comic Sans MS" panose="030F0702030302020204" pitchFamily="66" charset="0"/>
                <a:cs typeface="Arial" panose="020B0604020202020204" pitchFamily="34" charset="0"/>
              </a:defRPr>
            </a:lvl2pPr>
            <a:lvl3pPr algn="l" rtl="0" eaLnBrk="0" fontAlgn="base" hangingPunct="0">
              <a:spcBef>
                <a:spcPct val="0"/>
              </a:spcBef>
              <a:spcAft>
                <a:spcPct val="0"/>
              </a:spcAft>
              <a:defRPr sz="4400">
                <a:solidFill>
                  <a:schemeClr val="tx2"/>
                </a:solidFill>
                <a:latin typeface="Comic Sans MS" panose="030F0702030302020204" pitchFamily="66" charset="0"/>
                <a:cs typeface="Arial" panose="020B0604020202020204" pitchFamily="34" charset="0"/>
              </a:defRPr>
            </a:lvl3pPr>
            <a:lvl4pPr algn="l" rtl="0" eaLnBrk="0" fontAlgn="base" hangingPunct="0">
              <a:spcBef>
                <a:spcPct val="0"/>
              </a:spcBef>
              <a:spcAft>
                <a:spcPct val="0"/>
              </a:spcAft>
              <a:defRPr sz="4400">
                <a:solidFill>
                  <a:schemeClr val="tx2"/>
                </a:solidFill>
                <a:latin typeface="Comic Sans MS" panose="030F0702030302020204" pitchFamily="66" charset="0"/>
                <a:cs typeface="Arial" panose="020B0604020202020204" pitchFamily="34" charset="0"/>
              </a:defRPr>
            </a:lvl4pPr>
            <a:lvl5pPr algn="l" rtl="0" eaLnBrk="0" fontAlgn="base" hangingPunct="0">
              <a:spcBef>
                <a:spcPct val="0"/>
              </a:spcBef>
              <a:spcAft>
                <a:spcPct val="0"/>
              </a:spcAft>
              <a:defRPr sz="4400">
                <a:solidFill>
                  <a:schemeClr val="tx2"/>
                </a:solidFill>
                <a:latin typeface="Comic Sans MS" panose="030F0702030302020204" pitchFamily="66" charset="0"/>
                <a:cs typeface="Arial" panose="020B0604020202020204" pitchFamily="34" charset="0"/>
              </a:defRPr>
            </a:lvl5pPr>
            <a:lvl6pPr marL="457200" algn="l" rtl="0" fontAlgn="base">
              <a:spcBef>
                <a:spcPct val="0"/>
              </a:spcBef>
              <a:spcAft>
                <a:spcPct val="0"/>
              </a:spcAft>
              <a:defRPr sz="4400">
                <a:solidFill>
                  <a:schemeClr val="tx2"/>
                </a:solidFill>
                <a:latin typeface="Comic Sans MS" panose="030F0702030302020204" pitchFamily="66" charset="0"/>
                <a:cs typeface="Arial" panose="020B0604020202020204" pitchFamily="34" charset="0"/>
              </a:defRPr>
            </a:lvl6pPr>
            <a:lvl7pPr marL="914400" algn="l" rtl="0" fontAlgn="base">
              <a:spcBef>
                <a:spcPct val="0"/>
              </a:spcBef>
              <a:spcAft>
                <a:spcPct val="0"/>
              </a:spcAft>
              <a:defRPr sz="4400">
                <a:solidFill>
                  <a:schemeClr val="tx2"/>
                </a:solidFill>
                <a:latin typeface="Comic Sans MS" panose="030F0702030302020204" pitchFamily="66" charset="0"/>
                <a:cs typeface="Arial" panose="020B0604020202020204" pitchFamily="34" charset="0"/>
              </a:defRPr>
            </a:lvl7pPr>
            <a:lvl8pPr marL="1371600" algn="l" rtl="0" fontAlgn="base">
              <a:spcBef>
                <a:spcPct val="0"/>
              </a:spcBef>
              <a:spcAft>
                <a:spcPct val="0"/>
              </a:spcAft>
              <a:defRPr sz="4400">
                <a:solidFill>
                  <a:schemeClr val="tx2"/>
                </a:solidFill>
                <a:latin typeface="Comic Sans MS" panose="030F0702030302020204" pitchFamily="66" charset="0"/>
                <a:cs typeface="Arial" panose="020B0604020202020204" pitchFamily="34" charset="0"/>
              </a:defRPr>
            </a:lvl8pPr>
            <a:lvl9pPr marL="1828800" algn="l" rtl="0" fontAlgn="base">
              <a:spcBef>
                <a:spcPct val="0"/>
              </a:spcBef>
              <a:spcAft>
                <a:spcPct val="0"/>
              </a:spcAft>
              <a:defRPr sz="4400">
                <a:solidFill>
                  <a:schemeClr val="tx2"/>
                </a:solidFill>
                <a:latin typeface="Comic Sans MS" panose="030F0702030302020204" pitchFamily="66"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u-HU" altLang="hu-HU" sz="4400" b="0" i="0" u="none" strike="noStrike" kern="1200" cap="none" spc="0" normalizeH="0" baseline="0" noProof="0" dirty="0" err="1" smtClean="0">
                <a:ln>
                  <a:noFill/>
                </a:ln>
                <a:solidFill>
                  <a:srgbClr val="333399"/>
                </a:solidFill>
                <a:effectLst/>
                <a:uLnTx/>
                <a:uFillTx/>
                <a:latin typeface="Comic Sans MS"/>
                <a:ea typeface="+mj-ea"/>
                <a:cs typeface="Arial"/>
              </a:rPr>
              <a:t>Approximation</a:t>
            </a:r>
            <a:r>
              <a:rPr kumimoji="0" lang="hu-HU" altLang="hu-HU" sz="4400" b="0" i="0" u="none" strike="noStrike" kern="1200" cap="none" spc="0" normalizeH="0" baseline="0" noProof="0" dirty="0" smtClean="0">
                <a:ln>
                  <a:noFill/>
                </a:ln>
                <a:solidFill>
                  <a:srgbClr val="333399"/>
                </a:solidFill>
                <a:effectLst/>
                <a:uLnTx/>
                <a:uFillTx/>
                <a:latin typeface="Comic Sans MS"/>
                <a:ea typeface="+mj-ea"/>
                <a:cs typeface="Arial"/>
              </a:rPr>
              <a:t> </a:t>
            </a:r>
            <a:r>
              <a:rPr kumimoji="0" lang="hu-HU" altLang="hu-HU" sz="4400" b="0" i="0" u="none" strike="noStrike" kern="1200" cap="none" spc="0" normalizeH="0" baseline="0" noProof="0" dirty="0" err="1" smtClean="0">
                <a:ln>
                  <a:noFill/>
                </a:ln>
                <a:solidFill>
                  <a:srgbClr val="333399"/>
                </a:solidFill>
                <a:effectLst/>
                <a:uLnTx/>
                <a:uFillTx/>
                <a:latin typeface="Comic Sans MS"/>
                <a:ea typeface="+mj-ea"/>
                <a:cs typeface="Arial"/>
              </a:rPr>
              <a:t>with</a:t>
            </a:r>
            <a:r>
              <a:rPr kumimoji="0" lang="en-US" altLang="hu-HU" sz="4400" b="0" i="0" u="none" strike="noStrike" kern="1200" cap="none" spc="0" normalizeH="0" baseline="0" noProof="0" dirty="0" smtClean="0">
                <a:ln>
                  <a:noFill/>
                </a:ln>
                <a:solidFill>
                  <a:srgbClr val="333399"/>
                </a:solidFill>
                <a:effectLst/>
                <a:uLnTx/>
                <a:uFillTx/>
                <a:latin typeface="Comic Sans MS"/>
                <a:ea typeface="+mj-ea"/>
                <a:cs typeface="Arial"/>
              </a:rPr>
              <a:t>Taylor</a:t>
            </a:r>
            <a:r>
              <a:rPr kumimoji="0" lang="hu-HU" altLang="hu-HU" sz="4400" b="0" i="0" u="none" strike="noStrike" kern="1200" cap="none" spc="0" normalizeH="0" baseline="0" noProof="0" dirty="0" smtClean="0">
                <a:ln>
                  <a:noFill/>
                </a:ln>
                <a:solidFill>
                  <a:srgbClr val="333399"/>
                </a:solidFill>
                <a:effectLst/>
                <a:uLnTx/>
                <a:uFillTx/>
                <a:latin typeface="Comic Sans MS"/>
                <a:ea typeface="+mj-ea"/>
                <a:cs typeface="Arial"/>
              </a:rPr>
              <a:t> </a:t>
            </a:r>
            <a:r>
              <a:rPr kumimoji="0" lang="hu-HU" altLang="hu-HU" sz="4400" b="0" i="0" u="none" strike="noStrike" kern="1200" cap="none" spc="0" normalizeH="0" baseline="0" noProof="0" dirty="0" err="1" smtClean="0">
                <a:ln>
                  <a:noFill/>
                </a:ln>
                <a:solidFill>
                  <a:srgbClr val="333399"/>
                </a:solidFill>
                <a:effectLst/>
                <a:uLnTx/>
                <a:uFillTx/>
                <a:latin typeface="Comic Sans MS"/>
                <a:ea typeface="+mj-ea"/>
                <a:cs typeface="Arial"/>
              </a:rPr>
              <a:t>polinomyals</a:t>
            </a:r>
            <a:endParaRPr kumimoji="0" lang="en-US" altLang="hu-HU" sz="4400" b="0" i="0" u="none" strike="noStrike" kern="1200" cap="none" spc="0" normalizeH="0" baseline="0" noProof="0" dirty="0" smtClean="0">
              <a:ln>
                <a:noFill/>
              </a:ln>
              <a:solidFill>
                <a:srgbClr val="333399"/>
              </a:solidFill>
              <a:effectLst/>
              <a:uLnTx/>
              <a:uFillTx/>
              <a:latin typeface="Comic Sans MS"/>
              <a:ea typeface="+mj-ea"/>
              <a:cs typeface="Arial"/>
            </a:endParaRPr>
          </a:p>
        </p:txBody>
      </p:sp>
      <p:pic>
        <p:nvPicPr>
          <p:cNvPr id="5" name="Picture 4" descr="Fig04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4028" y="1609248"/>
            <a:ext cx="7562850" cy="479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18494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705395" y="130629"/>
            <a:ext cx="10567851" cy="1157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Comic Sans MS" panose="030F0702030302020204" pitchFamily="66" charset="0"/>
                <a:cs typeface="Arial" panose="020B0604020202020204" pitchFamily="34" charset="0"/>
              </a:defRPr>
            </a:lvl2pPr>
            <a:lvl3pPr algn="l" rtl="0" eaLnBrk="0" fontAlgn="base" hangingPunct="0">
              <a:spcBef>
                <a:spcPct val="0"/>
              </a:spcBef>
              <a:spcAft>
                <a:spcPct val="0"/>
              </a:spcAft>
              <a:defRPr sz="4400">
                <a:solidFill>
                  <a:schemeClr val="tx2"/>
                </a:solidFill>
                <a:latin typeface="Comic Sans MS" panose="030F0702030302020204" pitchFamily="66" charset="0"/>
                <a:cs typeface="Arial" panose="020B0604020202020204" pitchFamily="34" charset="0"/>
              </a:defRPr>
            </a:lvl3pPr>
            <a:lvl4pPr algn="l" rtl="0" eaLnBrk="0" fontAlgn="base" hangingPunct="0">
              <a:spcBef>
                <a:spcPct val="0"/>
              </a:spcBef>
              <a:spcAft>
                <a:spcPct val="0"/>
              </a:spcAft>
              <a:defRPr sz="4400">
                <a:solidFill>
                  <a:schemeClr val="tx2"/>
                </a:solidFill>
                <a:latin typeface="Comic Sans MS" panose="030F0702030302020204" pitchFamily="66" charset="0"/>
                <a:cs typeface="Arial" panose="020B0604020202020204" pitchFamily="34" charset="0"/>
              </a:defRPr>
            </a:lvl4pPr>
            <a:lvl5pPr algn="l" rtl="0" eaLnBrk="0" fontAlgn="base" hangingPunct="0">
              <a:spcBef>
                <a:spcPct val="0"/>
              </a:spcBef>
              <a:spcAft>
                <a:spcPct val="0"/>
              </a:spcAft>
              <a:defRPr sz="4400">
                <a:solidFill>
                  <a:schemeClr val="tx2"/>
                </a:solidFill>
                <a:latin typeface="Comic Sans MS" panose="030F0702030302020204" pitchFamily="66" charset="0"/>
                <a:cs typeface="Arial" panose="020B0604020202020204" pitchFamily="34" charset="0"/>
              </a:defRPr>
            </a:lvl5pPr>
            <a:lvl6pPr marL="457200" algn="l" rtl="0" fontAlgn="base">
              <a:spcBef>
                <a:spcPct val="0"/>
              </a:spcBef>
              <a:spcAft>
                <a:spcPct val="0"/>
              </a:spcAft>
              <a:defRPr sz="4400">
                <a:solidFill>
                  <a:schemeClr val="tx2"/>
                </a:solidFill>
                <a:latin typeface="Comic Sans MS" panose="030F0702030302020204" pitchFamily="66" charset="0"/>
                <a:cs typeface="Arial" panose="020B0604020202020204" pitchFamily="34" charset="0"/>
              </a:defRPr>
            </a:lvl6pPr>
            <a:lvl7pPr marL="914400" algn="l" rtl="0" fontAlgn="base">
              <a:spcBef>
                <a:spcPct val="0"/>
              </a:spcBef>
              <a:spcAft>
                <a:spcPct val="0"/>
              </a:spcAft>
              <a:defRPr sz="4400">
                <a:solidFill>
                  <a:schemeClr val="tx2"/>
                </a:solidFill>
                <a:latin typeface="Comic Sans MS" panose="030F0702030302020204" pitchFamily="66" charset="0"/>
                <a:cs typeface="Arial" panose="020B0604020202020204" pitchFamily="34" charset="0"/>
              </a:defRPr>
            </a:lvl7pPr>
            <a:lvl8pPr marL="1371600" algn="l" rtl="0" fontAlgn="base">
              <a:spcBef>
                <a:spcPct val="0"/>
              </a:spcBef>
              <a:spcAft>
                <a:spcPct val="0"/>
              </a:spcAft>
              <a:defRPr sz="4400">
                <a:solidFill>
                  <a:schemeClr val="tx2"/>
                </a:solidFill>
                <a:latin typeface="Comic Sans MS" panose="030F0702030302020204" pitchFamily="66" charset="0"/>
                <a:cs typeface="Arial" panose="020B0604020202020204" pitchFamily="34" charset="0"/>
              </a:defRPr>
            </a:lvl8pPr>
            <a:lvl9pPr marL="1828800" algn="l" rtl="0" fontAlgn="base">
              <a:spcBef>
                <a:spcPct val="0"/>
              </a:spcBef>
              <a:spcAft>
                <a:spcPct val="0"/>
              </a:spcAft>
              <a:defRPr sz="4400">
                <a:solidFill>
                  <a:schemeClr val="tx2"/>
                </a:solidFill>
                <a:latin typeface="Comic Sans MS" panose="030F0702030302020204" pitchFamily="66"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u-HU" altLang="hu-HU" sz="4400" b="0" i="0" u="none" strike="noStrike" kern="1200" cap="none" spc="0" normalizeH="0" baseline="0" noProof="0" dirty="0" err="1" smtClean="0">
                <a:ln>
                  <a:noFill/>
                </a:ln>
                <a:solidFill>
                  <a:srgbClr val="333399"/>
                </a:solidFill>
                <a:effectLst/>
                <a:uLnTx/>
                <a:uFillTx/>
                <a:latin typeface="Comic Sans MS"/>
                <a:ea typeface="+mj-ea"/>
                <a:cs typeface="Arial"/>
              </a:rPr>
              <a:t>Approximation</a:t>
            </a:r>
            <a:r>
              <a:rPr kumimoji="0" lang="hu-HU" altLang="hu-HU" sz="4400" b="0" i="0" u="none" strike="noStrike" kern="1200" cap="none" spc="0" normalizeH="0" baseline="0" noProof="0" dirty="0" smtClean="0">
                <a:ln>
                  <a:noFill/>
                </a:ln>
                <a:solidFill>
                  <a:srgbClr val="333399"/>
                </a:solidFill>
                <a:effectLst/>
                <a:uLnTx/>
                <a:uFillTx/>
                <a:latin typeface="Comic Sans MS"/>
                <a:ea typeface="+mj-ea"/>
                <a:cs typeface="Arial"/>
              </a:rPr>
              <a:t> </a:t>
            </a:r>
            <a:r>
              <a:rPr kumimoji="0" lang="hu-HU" altLang="hu-HU" sz="4400" b="0" i="0" u="none" strike="noStrike" kern="1200" cap="none" spc="0" normalizeH="0" baseline="0" noProof="0" dirty="0" err="1" smtClean="0">
                <a:ln>
                  <a:noFill/>
                </a:ln>
                <a:solidFill>
                  <a:srgbClr val="333399"/>
                </a:solidFill>
                <a:effectLst/>
                <a:uLnTx/>
                <a:uFillTx/>
                <a:latin typeface="Comic Sans MS"/>
                <a:ea typeface="+mj-ea"/>
                <a:cs typeface="Arial"/>
              </a:rPr>
              <a:t>with</a:t>
            </a:r>
            <a:r>
              <a:rPr kumimoji="0" lang="en-US" altLang="hu-HU" sz="4400" b="0" i="0" u="none" strike="noStrike" kern="1200" cap="none" spc="0" normalizeH="0" baseline="0" noProof="0" dirty="0" smtClean="0">
                <a:ln>
                  <a:noFill/>
                </a:ln>
                <a:solidFill>
                  <a:srgbClr val="333399"/>
                </a:solidFill>
                <a:effectLst/>
                <a:uLnTx/>
                <a:uFillTx/>
                <a:latin typeface="Comic Sans MS"/>
                <a:ea typeface="+mj-ea"/>
                <a:cs typeface="Arial"/>
              </a:rPr>
              <a:t>Taylor</a:t>
            </a:r>
            <a:r>
              <a:rPr kumimoji="0" lang="hu-HU" altLang="hu-HU" sz="4400" b="0" i="0" u="none" strike="noStrike" kern="1200" cap="none" spc="0" normalizeH="0" baseline="0" noProof="0" dirty="0" smtClean="0">
                <a:ln>
                  <a:noFill/>
                </a:ln>
                <a:solidFill>
                  <a:srgbClr val="333399"/>
                </a:solidFill>
                <a:effectLst/>
                <a:uLnTx/>
                <a:uFillTx/>
                <a:latin typeface="Comic Sans MS"/>
                <a:ea typeface="+mj-ea"/>
                <a:cs typeface="Arial"/>
              </a:rPr>
              <a:t> </a:t>
            </a:r>
            <a:r>
              <a:rPr kumimoji="0" lang="hu-HU" altLang="hu-HU" sz="4400" b="0" i="0" u="none" strike="noStrike" kern="1200" cap="none" spc="0" normalizeH="0" baseline="0" noProof="0" dirty="0" err="1" smtClean="0">
                <a:ln>
                  <a:noFill/>
                </a:ln>
                <a:solidFill>
                  <a:srgbClr val="333399"/>
                </a:solidFill>
                <a:effectLst/>
                <a:uLnTx/>
                <a:uFillTx/>
                <a:latin typeface="Comic Sans MS"/>
                <a:ea typeface="+mj-ea"/>
                <a:cs typeface="Arial"/>
              </a:rPr>
              <a:t>polinomyals</a:t>
            </a:r>
            <a:endParaRPr kumimoji="0" lang="en-US" altLang="hu-HU" sz="4400" b="0" i="0" u="none" strike="noStrike" kern="1200" cap="none" spc="0" normalizeH="0" baseline="0" noProof="0" dirty="0" smtClean="0">
              <a:ln>
                <a:noFill/>
              </a:ln>
              <a:solidFill>
                <a:srgbClr val="333399"/>
              </a:solidFill>
              <a:effectLst/>
              <a:uLnTx/>
              <a:uFillTx/>
              <a:latin typeface="Comic Sans MS"/>
              <a:ea typeface="+mj-ea"/>
              <a:cs typeface="Arial"/>
            </a:endParaRPr>
          </a:p>
        </p:txBody>
      </p:sp>
      <mc:AlternateContent xmlns:mc="http://schemas.openxmlformats.org/markup-compatibility/2006" xmlns:a14="http://schemas.microsoft.com/office/drawing/2010/main">
        <mc:Choice Requires="a14">
          <p:sp>
            <p:nvSpPr>
              <p:cNvPr id="3" name="Szövegdoboz 2"/>
              <p:cNvSpPr txBox="1"/>
              <p:nvPr/>
            </p:nvSpPr>
            <p:spPr>
              <a:xfrm>
                <a:off x="769910" y="2743200"/>
                <a:ext cx="10438820" cy="1987275"/>
              </a:xfrm>
              <a:prstGeom prst="rect">
                <a:avLst/>
              </a:prstGeom>
              <a:noFill/>
            </p:spPr>
            <p:txBody>
              <a:bodyPr wrap="none" rtlCol="0">
                <a:spAutoFit/>
              </a:bodyPr>
              <a:lstStyle/>
              <a:p>
                <a:r>
                  <a:rPr lang="hu-HU" sz="2400" dirty="0" smtClean="0"/>
                  <a:t>Zero </a:t>
                </a:r>
                <a:r>
                  <a:rPr lang="hu-HU" sz="2400" dirty="0" err="1" smtClean="0"/>
                  <a:t>order</a:t>
                </a:r>
                <a:r>
                  <a:rPr lang="hu-HU" sz="2400" dirty="0" smtClean="0"/>
                  <a:t> </a:t>
                </a:r>
                <a:r>
                  <a:rPr lang="hu-HU" sz="2400" dirty="0" err="1" smtClean="0"/>
                  <a:t>approximation</a:t>
                </a:r>
                <a:r>
                  <a:rPr lang="hu-HU" sz="2400" dirty="0" smtClean="0"/>
                  <a:t>: </a:t>
                </a:r>
                <a14:m>
                  <m:oMath xmlns:m="http://schemas.openxmlformats.org/officeDocument/2006/math">
                    <m:r>
                      <a:rPr lang="hu-HU" sz="2400" b="0" i="1" smtClean="0">
                        <a:latin typeface="Cambria Math" panose="02040503050406030204" pitchFamily="18" charset="0"/>
                      </a:rPr>
                      <m:t>𝑓</m:t>
                    </m:r>
                    <m:d>
                      <m:dPr>
                        <m:ctrlPr>
                          <a:rPr lang="hu-HU" sz="2400" b="0" i="1" smtClean="0">
                            <a:latin typeface="Cambria Math" panose="02040503050406030204" pitchFamily="18" charset="0"/>
                          </a:rPr>
                        </m:ctrlPr>
                      </m:dPr>
                      <m:e>
                        <m:r>
                          <a:rPr lang="hu-HU" sz="2400" b="0" i="1" smtClean="0">
                            <a:latin typeface="Cambria Math" panose="02040503050406030204" pitchFamily="18" charset="0"/>
                          </a:rPr>
                          <m:t>𝑎</m:t>
                        </m:r>
                      </m:e>
                    </m:d>
                    <m:r>
                      <a:rPr lang="hu-HU" sz="2400" b="0" i="1" smtClean="0">
                        <a:latin typeface="Cambria Math" panose="02040503050406030204" pitchFamily="18" charset="0"/>
                      </a:rPr>
                      <m:t>=</m:t>
                    </m:r>
                    <m:sSub>
                      <m:sSubPr>
                        <m:ctrlPr>
                          <a:rPr lang="hu-HU" sz="2400" b="0" i="1" smtClean="0">
                            <a:latin typeface="Cambria Math" panose="02040503050406030204" pitchFamily="18" charset="0"/>
                          </a:rPr>
                        </m:ctrlPr>
                      </m:sSubPr>
                      <m:e>
                        <m:r>
                          <a:rPr lang="hu-HU" sz="2400" b="0" i="1" smtClean="0">
                            <a:latin typeface="Cambria Math" panose="02040503050406030204" pitchFamily="18" charset="0"/>
                          </a:rPr>
                          <m:t>𝑇</m:t>
                        </m:r>
                      </m:e>
                      <m:sub>
                        <m:r>
                          <a:rPr lang="hu-HU" sz="2400" b="0" i="1" smtClean="0">
                            <a:latin typeface="Cambria Math" panose="02040503050406030204" pitchFamily="18" charset="0"/>
                          </a:rPr>
                          <m:t>0</m:t>
                        </m:r>
                      </m:sub>
                    </m:sSub>
                    <m:d>
                      <m:dPr>
                        <m:ctrlPr>
                          <a:rPr lang="hu-HU" sz="2400" b="0" i="1" smtClean="0">
                            <a:latin typeface="Cambria Math" panose="02040503050406030204" pitchFamily="18" charset="0"/>
                          </a:rPr>
                        </m:ctrlPr>
                      </m:dPr>
                      <m:e>
                        <m:r>
                          <a:rPr lang="hu-HU" sz="2400" b="0" i="1" smtClean="0">
                            <a:latin typeface="Cambria Math" panose="02040503050406030204" pitchFamily="18" charset="0"/>
                          </a:rPr>
                          <m:t>𝑎</m:t>
                        </m:r>
                      </m:e>
                    </m:d>
                  </m:oMath>
                </a14:m>
                <a:endParaRPr lang="hu-HU" sz="2400" b="0" dirty="0" smtClean="0"/>
              </a:p>
              <a:p>
                <a:r>
                  <a:rPr lang="hu-HU" sz="2400" dirty="0" err="1" smtClean="0"/>
                  <a:t>First</a:t>
                </a:r>
                <a:r>
                  <a:rPr lang="hu-HU" sz="2400" dirty="0" smtClean="0"/>
                  <a:t> </a:t>
                </a:r>
                <a:r>
                  <a:rPr lang="hu-HU" sz="2400" dirty="0" err="1" smtClean="0"/>
                  <a:t>order</a:t>
                </a:r>
                <a:r>
                  <a:rPr lang="hu-HU" sz="2400" dirty="0" smtClean="0"/>
                  <a:t> </a:t>
                </a:r>
                <a:r>
                  <a:rPr lang="hu-HU" sz="2400" dirty="0" err="1" smtClean="0"/>
                  <a:t>approximation</a:t>
                </a:r>
                <a:r>
                  <a:rPr lang="hu-HU" sz="2400" dirty="0" smtClean="0"/>
                  <a:t>: </a:t>
                </a:r>
                <a14:m>
                  <m:oMath xmlns:m="http://schemas.openxmlformats.org/officeDocument/2006/math">
                    <m:r>
                      <a:rPr lang="hu-HU" sz="2400" b="0" i="1" smtClean="0">
                        <a:latin typeface="Cambria Math" panose="02040503050406030204" pitchFamily="18" charset="0"/>
                      </a:rPr>
                      <m:t>𝑓</m:t>
                    </m:r>
                    <m:d>
                      <m:dPr>
                        <m:ctrlPr>
                          <a:rPr lang="hu-HU" sz="2400" b="0" i="1" smtClean="0">
                            <a:latin typeface="Cambria Math" panose="02040503050406030204" pitchFamily="18" charset="0"/>
                          </a:rPr>
                        </m:ctrlPr>
                      </m:dPr>
                      <m:e>
                        <m:r>
                          <a:rPr lang="hu-HU" sz="2400" b="0" i="1" smtClean="0">
                            <a:latin typeface="Cambria Math" panose="02040503050406030204" pitchFamily="18" charset="0"/>
                          </a:rPr>
                          <m:t>𝑎</m:t>
                        </m:r>
                      </m:e>
                    </m:d>
                    <m:r>
                      <a:rPr lang="hu-HU" sz="2400" b="0" i="1" smtClean="0">
                        <a:latin typeface="Cambria Math" panose="02040503050406030204" pitchFamily="18" charset="0"/>
                      </a:rPr>
                      <m:t>=</m:t>
                    </m:r>
                    <m:sSub>
                      <m:sSubPr>
                        <m:ctrlPr>
                          <a:rPr lang="hu-HU" sz="2400" b="0" i="1" smtClean="0">
                            <a:latin typeface="Cambria Math" panose="02040503050406030204" pitchFamily="18" charset="0"/>
                          </a:rPr>
                        </m:ctrlPr>
                      </m:sSubPr>
                      <m:e>
                        <m:r>
                          <a:rPr lang="hu-HU" sz="2400" b="0" i="1" smtClean="0">
                            <a:latin typeface="Cambria Math" panose="02040503050406030204" pitchFamily="18" charset="0"/>
                          </a:rPr>
                          <m:t>𝑇</m:t>
                        </m:r>
                      </m:e>
                      <m:sub>
                        <m:r>
                          <a:rPr lang="hu-HU" sz="2400" b="0" i="1" smtClean="0">
                            <a:latin typeface="Cambria Math" panose="02040503050406030204" pitchFamily="18" charset="0"/>
                          </a:rPr>
                          <m:t>1</m:t>
                        </m:r>
                      </m:sub>
                    </m:sSub>
                    <m:d>
                      <m:dPr>
                        <m:ctrlPr>
                          <a:rPr lang="hu-HU" sz="2400" b="0" i="1" smtClean="0">
                            <a:latin typeface="Cambria Math" panose="02040503050406030204" pitchFamily="18" charset="0"/>
                          </a:rPr>
                        </m:ctrlPr>
                      </m:dPr>
                      <m:e>
                        <m:r>
                          <a:rPr lang="hu-HU" sz="2400" b="0" i="1" smtClean="0">
                            <a:latin typeface="Cambria Math" panose="02040503050406030204" pitchFamily="18" charset="0"/>
                          </a:rPr>
                          <m:t>𝑎</m:t>
                        </m:r>
                      </m:e>
                    </m:d>
                    <m:r>
                      <a:rPr lang="hu-HU" sz="2400" b="0" i="1" smtClean="0">
                        <a:latin typeface="Cambria Math" panose="02040503050406030204" pitchFamily="18" charset="0"/>
                      </a:rPr>
                      <m:t>,</m:t>
                    </m:r>
                    <m:sSup>
                      <m:sSupPr>
                        <m:ctrlPr>
                          <a:rPr lang="hu-HU" sz="2400" b="0" i="1" smtClean="0">
                            <a:latin typeface="Cambria Math" panose="02040503050406030204" pitchFamily="18" charset="0"/>
                          </a:rPr>
                        </m:ctrlPr>
                      </m:sSupPr>
                      <m:e>
                        <m:r>
                          <a:rPr lang="hu-HU" sz="2400" b="0" i="1" smtClean="0">
                            <a:latin typeface="Cambria Math" panose="02040503050406030204" pitchFamily="18" charset="0"/>
                          </a:rPr>
                          <m:t>𝑓</m:t>
                        </m:r>
                      </m:e>
                      <m:sup>
                        <m:r>
                          <a:rPr lang="hu-HU" sz="2400" b="0" i="1" smtClean="0">
                            <a:latin typeface="Cambria Math" panose="02040503050406030204" pitchFamily="18" charset="0"/>
                          </a:rPr>
                          <m:t>′</m:t>
                        </m:r>
                      </m:sup>
                    </m:sSup>
                    <m:d>
                      <m:dPr>
                        <m:ctrlPr>
                          <a:rPr lang="hu-HU" sz="2400" b="0" i="1" smtClean="0">
                            <a:latin typeface="Cambria Math" panose="02040503050406030204" pitchFamily="18" charset="0"/>
                          </a:rPr>
                        </m:ctrlPr>
                      </m:dPr>
                      <m:e>
                        <m:r>
                          <a:rPr lang="hu-HU" sz="2400" b="0" i="1" smtClean="0">
                            <a:latin typeface="Cambria Math" panose="02040503050406030204" pitchFamily="18" charset="0"/>
                          </a:rPr>
                          <m:t>𝑎</m:t>
                        </m:r>
                      </m:e>
                    </m:d>
                    <m:r>
                      <a:rPr lang="hu-HU" sz="2400" b="0" i="1" smtClean="0">
                        <a:latin typeface="Cambria Math" panose="02040503050406030204" pitchFamily="18" charset="0"/>
                      </a:rPr>
                      <m:t>=</m:t>
                    </m:r>
                    <m:sSup>
                      <m:sSupPr>
                        <m:ctrlPr>
                          <a:rPr lang="hu-HU" sz="2400" b="0" i="1" smtClean="0">
                            <a:latin typeface="Cambria Math" panose="02040503050406030204" pitchFamily="18" charset="0"/>
                          </a:rPr>
                        </m:ctrlPr>
                      </m:sSupPr>
                      <m:e>
                        <m:sSub>
                          <m:sSubPr>
                            <m:ctrlPr>
                              <a:rPr lang="hu-HU" sz="2400" b="0" i="1" smtClean="0">
                                <a:latin typeface="Cambria Math" panose="02040503050406030204" pitchFamily="18" charset="0"/>
                              </a:rPr>
                            </m:ctrlPr>
                          </m:sSubPr>
                          <m:e>
                            <m:r>
                              <a:rPr lang="hu-HU" sz="2400" b="0" i="1" smtClean="0">
                                <a:latin typeface="Cambria Math" panose="02040503050406030204" pitchFamily="18" charset="0"/>
                              </a:rPr>
                              <m:t>𝑇</m:t>
                            </m:r>
                          </m:e>
                          <m:sub>
                            <m:r>
                              <a:rPr lang="hu-HU" sz="2400" b="0" i="1" smtClean="0">
                                <a:latin typeface="Cambria Math" panose="02040503050406030204" pitchFamily="18" charset="0"/>
                              </a:rPr>
                              <m:t>1</m:t>
                            </m:r>
                          </m:sub>
                        </m:sSub>
                      </m:e>
                      <m:sup>
                        <m:r>
                          <a:rPr lang="hu-HU" sz="2400" b="0" i="1" smtClean="0">
                            <a:latin typeface="Cambria Math" panose="02040503050406030204" pitchFamily="18" charset="0"/>
                          </a:rPr>
                          <m:t>′</m:t>
                        </m:r>
                      </m:sup>
                    </m:sSup>
                    <m:d>
                      <m:dPr>
                        <m:ctrlPr>
                          <a:rPr lang="hu-HU" sz="2400" b="0" i="1" smtClean="0">
                            <a:latin typeface="Cambria Math" panose="02040503050406030204" pitchFamily="18" charset="0"/>
                          </a:rPr>
                        </m:ctrlPr>
                      </m:dPr>
                      <m:e>
                        <m:r>
                          <a:rPr lang="hu-HU" sz="2400" b="0" i="1" smtClean="0">
                            <a:latin typeface="Cambria Math" panose="02040503050406030204" pitchFamily="18" charset="0"/>
                          </a:rPr>
                          <m:t>𝑎</m:t>
                        </m:r>
                      </m:e>
                    </m:d>
                  </m:oMath>
                </a14:m>
                <a:endParaRPr lang="hu-HU" sz="2400" b="0" dirty="0" smtClean="0"/>
              </a:p>
              <a:p>
                <a:r>
                  <a:rPr lang="hu-HU" sz="2400" dirty="0" err="1" smtClean="0"/>
                  <a:t>Second</a:t>
                </a:r>
                <a:r>
                  <a:rPr lang="hu-HU" sz="2400" dirty="0" smtClean="0"/>
                  <a:t> </a:t>
                </a:r>
                <a:r>
                  <a:rPr lang="hu-HU" sz="2400" dirty="0" err="1" smtClean="0"/>
                  <a:t>order</a:t>
                </a:r>
                <a:r>
                  <a:rPr lang="hu-HU" sz="2400" dirty="0" smtClean="0"/>
                  <a:t> </a:t>
                </a:r>
                <a:r>
                  <a:rPr lang="hu-HU" sz="2400" dirty="0" err="1" smtClean="0"/>
                  <a:t>approximation</a:t>
                </a:r>
                <a:r>
                  <a:rPr lang="hu-HU" sz="2400" dirty="0" smtClean="0"/>
                  <a:t>: </a:t>
                </a:r>
                <a14:m>
                  <m:oMath xmlns:m="http://schemas.openxmlformats.org/officeDocument/2006/math">
                    <m:r>
                      <a:rPr lang="hu-HU" sz="2400" b="0" i="1" smtClean="0">
                        <a:latin typeface="Cambria Math" panose="02040503050406030204" pitchFamily="18" charset="0"/>
                      </a:rPr>
                      <m:t>𝑓</m:t>
                    </m:r>
                    <m:d>
                      <m:dPr>
                        <m:ctrlPr>
                          <a:rPr lang="hu-HU" sz="2400" b="0" i="1" smtClean="0">
                            <a:latin typeface="Cambria Math" panose="02040503050406030204" pitchFamily="18" charset="0"/>
                          </a:rPr>
                        </m:ctrlPr>
                      </m:dPr>
                      <m:e>
                        <m:r>
                          <a:rPr lang="hu-HU" sz="2400" b="0" i="1" smtClean="0">
                            <a:latin typeface="Cambria Math" panose="02040503050406030204" pitchFamily="18" charset="0"/>
                          </a:rPr>
                          <m:t>𝑎</m:t>
                        </m:r>
                      </m:e>
                    </m:d>
                    <m:r>
                      <a:rPr lang="hu-HU" sz="2400" b="0" i="1" smtClean="0">
                        <a:latin typeface="Cambria Math" panose="02040503050406030204" pitchFamily="18" charset="0"/>
                      </a:rPr>
                      <m:t>=</m:t>
                    </m:r>
                    <m:sSub>
                      <m:sSubPr>
                        <m:ctrlPr>
                          <a:rPr lang="hu-HU" sz="2400" b="0" i="1" smtClean="0">
                            <a:latin typeface="Cambria Math" panose="02040503050406030204" pitchFamily="18" charset="0"/>
                          </a:rPr>
                        </m:ctrlPr>
                      </m:sSubPr>
                      <m:e>
                        <m:r>
                          <a:rPr lang="hu-HU" sz="2400" b="0" i="1" smtClean="0">
                            <a:latin typeface="Cambria Math" panose="02040503050406030204" pitchFamily="18" charset="0"/>
                          </a:rPr>
                          <m:t>𝑇</m:t>
                        </m:r>
                      </m:e>
                      <m:sub>
                        <m:r>
                          <a:rPr lang="hu-HU" sz="2400" b="0" i="1" smtClean="0">
                            <a:latin typeface="Cambria Math" panose="02040503050406030204" pitchFamily="18" charset="0"/>
                          </a:rPr>
                          <m:t>2</m:t>
                        </m:r>
                      </m:sub>
                    </m:sSub>
                    <m:d>
                      <m:dPr>
                        <m:ctrlPr>
                          <a:rPr lang="hu-HU" sz="2400" b="0" i="1" smtClean="0">
                            <a:latin typeface="Cambria Math" panose="02040503050406030204" pitchFamily="18" charset="0"/>
                          </a:rPr>
                        </m:ctrlPr>
                      </m:dPr>
                      <m:e>
                        <m:r>
                          <a:rPr lang="hu-HU" sz="2400" b="0" i="1" smtClean="0">
                            <a:latin typeface="Cambria Math" panose="02040503050406030204" pitchFamily="18" charset="0"/>
                          </a:rPr>
                          <m:t>𝑎</m:t>
                        </m:r>
                      </m:e>
                    </m:d>
                    <m:r>
                      <a:rPr lang="hu-HU" sz="2400" b="0" i="1" smtClean="0">
                        <a:latin typeface="Cambria Math" panose="02040503050406030204" pitchFamily="18" charset="0"/>
                      </a:rPr>
                      <m:t>,</m:t>
                    </m:r>
                    <m:sSup>
                      <m:sSupPr>
                        <m:ctrlPr>
                          <a:rPr lang="hu-HU" sz="2400" b="0" i="1" smtClean="0">
                            <a:latin typeface="Cambria Math" panose="02040503050406030204" pitchFamily="18" charset="0"/>
                          </a:rPr>
                        </m:ctrlPr>
                      </m:sSupPr>
                      <m:e>
                        <m:r>
                          <a:rPr lang="hu-HU" sz="2400" b="0" i="1" smtClean="0">
                            <a:latin typeface="Cambria Math" panose="02040503050406030204" pitchFamily="18" charset="0"/>
                          </a:rPr>
                          <m:t>𝑓</m:t>
                        </m:r>
                      </m:e>
                      <m:sup>
                        <m:r>
                          <a:rPr lang="hu-HU" sz="2400" b="0" i="1" smtClean="0">
                            <a:latin typeface="Cambria Math" panose="02040503050406030204" pitchFamily="18" charset="0"/>
                          </a:rPr>
                          <m:t>′</m:t>
                        </m:r>
                      </m:sup>
                    </m:sSup>
                    <m:d>
                      <m:dPr>
                        <m:ctrlPr>
                          <a:rPr lang="hu-HU" sz="2400" b="0" i="1" smtClean="0">
                            <a:latin typeface="Cambria Math" panose="02040503050406030204" pitchFamily="18" charset="0"/>
                          </a:rPr>
                        </m:ctrlPr>
                      </m:dPr>
                      <m:e>
                        <m:r>
                          <a:rPr lang="hu-HU" sz="2400" b="0" i="1" smtClean="0">
                            <a:latin typeface="Cambria Math" panose="02040503050406030204" pitchFamily="18" charset="0"/>
                          </a:rPr>
                          <m:t>𝑎</m:t>
                        </m:r>
                      </m:e>
                    </m:d>
                    <m:r>
                      <a:rPr lang="hu-HU" sz="2400" b="0" i="1" smtClean="0">
                        <a:latin typeface="Cambria Math" panose="02040503050406030204" pitchFamily="18" charset="0"/>
                      </a:rPr>
                      <m:t>=</m:t>
                    </m:r>
                    <m:sSup>
                      <m:sSupPr>
                        <m:ctrlPr>
                          <a:rPr lang="hu-HU" sz="2400" b="0" i="1" smtClean="0">
                            <a:latin typeface="Cambria Math" panose="02040503050406030204" pitchFamily="18" charset="0"/>
                          </a:rPr>
                        </m:ctrlPr>
                      </m:sSupPr>
                      <m:e>
                        <m:sSub>
                          <m:sSubPr>
                            <m:ctrlPr>
                              <a:rPr lang="hu-HU" sz="2400" b="0" i="1" smtClean="0">
                                <a:latin typeface="Cambria Math" panose="02040503050406030204" pitchFamily="18" charset="0"/>
                              </a:rPr>
                            </m:ctrlPr>
                          </m:sSubPr>
                          <m:e>
                            <m:r>
                              <a:rPr lang="hu-HU" sz="2400" b="0" i="1" smtClean="0">
                                <a:latin typeface="Cambria Math" panose="02040503050406030204" pitchFamily="18" charset="0"/>
                              </a:rPr>
                              <m:t>𝑇</m:t>
                            </m:r>
                          </m:e>
                          <m:sub>
                            <m:r>
                              <a:rPr lang="hu-HU" sz="2400" b="0" i="1" smtClean="0">
                                <a:latin typeface="Cambria Math" panose="02040503050406030204" pitchFamily="18" charset="0"/>
                              </a:rPr>
                              <m:t>2</m:t>
                            </m:r>
                          </m:sub>
                        </m:sSub>
                      </m:e>
                      <m:sup>
                        <m:r>
                          <a:rPr lang="hu-HU" sz="2400" b="0" i="1" smtClean="0">
                            <a:latin typeface="Cambria Math" panose="02040503050406030204" pitchFamily="18" charset="0"/>
                          </a:rPr>
                          <m:t>′</m:t>
                        </m:r>
                      </m:sup>
                    </m:sSup>
                    <m:d>
                      <m:dPr>
                        <m:ctrlPr>
                          <a:rPr lang="hu-HU" sz="2400" b="0" i="1" smtClean="0">
                            <a:latin typeface="Cambria Math" panose="02040503050406030204" pitchFamily="18" charset="0"/>
                          </a:rPr>
                        </m:ctrlPr>
                      </m:dPr>
                      <m:e>
                        <m:r>
                          <a:rPr lang="hu-HU" sz="2400" b="0" i="1" smtClean="0">
                            <a:latin typeface="Cambria Math" panose="02040503050406030204" pitchFamily="18" charset="0"/>
                          </a:rPr>
                          <m:t>𝑎</m:t>
                        </m:r>
                      </m:e>
                    </m:d>
                    <m:r>
                      <a:rPr lang="hu-HU" sz="2400" b="0" i="1" smtClean="0">
                        <a:latin typeface="Cambria Math" panose="02040503050406030204" pitchFamily="18" charset="0"/>
                      </a:rPr>
                      <m:t>,</m:t>
                    </m:r>
                    <m:sSup>
                      <m:sSupPr>
                        <m:ctrlPr>
                          <a:rPr lang="hu-HU" sz="2400" b="0" i="1" smtClean="0">
                            <a:latin typeface="Cambria Math" panose="02040503050406030204" pitchFamily="18" charset="0"/>
                          </a:rPr>
                        </m:ctrlPr>
                      </m:sSupPr>
                      <m:e>
                        <m:r>
                          <a:rPr lang="hu-HU" sz="2400" b="0" i="1" smtClean="0">
                            <a:latin typeface="Cambria Math" panose="02040503050406030204" pitchFamily="18" charset="0"/>
                          </a:rPr>
                          <m:t>𝑓</m:t>
                        </m:r>
                      </m:e>
                      <m:sup>
                        <m:r>
                          <a:rPr lang="hu-HU" sz="2400" b="0" i="1" smtClean="0">
                            <a:latin typeface="Cambria Math" panose="02040503050406030204" pitchFamily="18" charset="0"/>
                          </a:rPr>
                          <m:t>′′</m:t>
                        </m:r>
                      </m:sup>
                    </m:sSup>
                    <m:d>
                      <m:dPr>
                        <m:ctrlPr>
                          <a:rPr lang="hu-HU" sz="2400" b="0" i="1" smtClean="0">
                            <a:latin typeface="Cambria Math" panose="02040503050406030204" pitchFamily="18" charset="0"/>
                          </a:rPr>
                        </m:ctrlPr>
                      </m:dPr>
                      <m:e>
                        <m:r>
                          <a:rPr lang="hu-HU" sz="2400" b="0" i="1" smtClean="0">
                            <a:latin typeface="Cambria Math" panose="02040503050406030204" pitchFamily="18" charset="0"/>
                          </a:rPr>
                          <m:t>𝑎</m:t>
                        </m:r>
                      </m:e>
                    </m:d>
                    <m:r>
                      <a:rPr lang="hu-HU" sz="2400" b="0" i="1" smtClean="0">
                        <a:latin typeface="Cambria Math" panose="02040503050406030204" pitchFamily="18" charset="0"/>
                      </a:rPr>
                      <m:t>=</m:t>
                    </m:r>
                    <m:sSup>
                      <m:sSupPr>
                        <m:ctrlPr>
                          <a:rPr lang="hu-HU" sz="2400" b="0" i="1" smtClean="0">
                            <a:latin typeface="Cambria Math" panose="02040503050406030204" pitchFamily="18" charset="0"/>
                          </a:rPr>
                        </m:ctrlPr>
                      </m:sSupPr>
                      <m:e>
                        <m:sSub>
                          <m:sSubPr>
                            <m:ctrlPr>
                              <a:rPr lang="hu-HU" sz="2400" b="0" i="1" smtClean="0">
                                <a:latin typeface="Cambria Math" panose="02040503050406030204" pitchFamily="18" charset="0"/>
                              </a:rPr>
                            </m:ctrlPr>
                          </m:sSubPr>
                          <m:e>
                            <m:r>
                              <a:rPr lang="hu-HU" sz="2400" b="0" i="1" smtClean="0">
                                <a:latin typeface="Cambria Math" panose="02040503050406030204" pitchFamily="18" charset="0"/>
                              </a:rPr>
                              <m:t>𝑇</m:t>
                            </m:r>
                          </m:e>
                          <m:sub>
                            <m:r>
                              <a:rPr lang="hu-HU" sz="2400" b="0" i="1" smtClean="0">
                                <a:latin typeface="Cambria Math" panose="02040503050406030204" pitchFamily="18" charset="0"/>
                              </a:rPr>
                              <m:t>2</m:t>
                            </m:r>
                          </m:sub>
                        </m:sSub>
                      </m:e>
                      <m:sup>
                        <m:r>
                          <a:rPr lang="hu-HU" sz="2400" b="0" i="1" smtClean="0">
                            <a:latin typeface="Cambria Math" panose="02040503050406030204" pitchFamily="18" charset="0"/>
                          </a:rPr>
                          <m:t>′′</m:t>
                        </m:r>
                      </m:sup>
                    </m:sSup>
                    <m:d>
                      <m:dPr>
                        <m:ctrlPr>
                          <a:rPr lang="hu-HU" sz="2400" b="0" i="1" smtClean="0">
                            <a:latin typeface="Cambria Math" panose="02040503050406030204" pitchFamily="18" charset="0"/>
                          </a:rPr>
                        </m:ctrlPr>
                      </m:dPr>
                      <m:e>
                        <m:r>
                          <a:rPr lang="hu-HU" sz="2400" b="0" i="1" smtClean="0">
                            <a:latin typeface="Cambria Math" panose="02040503050406030204" pitchFamily="18" charset="0"/>
                          </a:rPr>
                          <m:t>𝑎</m:t>
                        </m:r>
                      </m:e>
                    </m:d>
                  </m:oMath>
                </a14:m>
                <a:endParaRPr lang="hu-HU" sz="2400" b="0" dirty="0" smtClean="0"/>
              </a:p>
              <a:p>
                <a:pPr/>
                <a14:m>
                  <m:oMathPara xmlns:m="http://schemas.openxmlformats.org/officeDocument/2006/math">
                    <m:oMathParaPr>
                      <m:jc m:val="centerGroup"/>
                    </m:oMathParaPr>
                    <m:oMath xmlns:m="http://schemas.openxmlformats.org/officeDocument/2006/math">
                      <m:r>
                        <a:rPr lang="hu-HU" sz="2400" i="1" smtClean="0">
                          <a:latin typeface="Cambria Math" panose="02040503050406030204" pitchFamily="18" charset="0"/>
                          <a:ea typeface="Cambria Math" panose="02040503050406030204" pitchFamily="18" charset="0"/>
                        </a:rPr>
                        <m:t>⋮</m:t>
                      </m:r>
                    </m:oMath>
                  </m:oMathPara>
                </a14:m>
                <a:endParaRPr lang="hu-HU" sz="2400" dirty="0" smtClean="0">
                  <a:ea typeface="Cambria Math" panose="02040503050406030204" pitchFamily="18" charset="0"/>
                </a:endParaRPr>
              </a:p>
              <a:p>
                <a:r>
                  <a:rPr lang="hu-HU" sz="2400" i="1" dirty="0" err="1"/>
                  <a:t>n</a:t>
                </a:r>
                <a:r>
                  <a:rPr lang="hu-HU" sz="2400" dirty="0" err="1" smtClean="0"/>
                  <a:t>th</a:t>
                </a:r>
                <a:r>
                  <a:rPr lang="hu-HU" sz="2400" dirty="0" smtClean="0"/>
                  <a:t> </a:t>
                </a:r>
                <a:r>
                  <a:rPr lang="hu-HU" sz="2400" dirty="0" err="1" smtClean="0"/>
                  <a:t>order</a:t>
                </a:r>
                <a:r>
                  <a:rPr lang="hu-HU" sz="2400" dirty="0" smtClean="0"/>
                  <a:t> </a:t>
                </a:r>
                <a:r>
                  <a:rPr lang="hu-HU" sz="2400" dirty="0" err="1" smtClean="0"/>
                  <a:t>approximation</a:t>
                </a:r>
                <a:r>
                  <a:rPr lang="hu-HU" sz="2400" dirty="0" smtClean="0"/>
                  <a:t>: </a:t>
                </a:r>
                <a14:m>
                  <m:oMath xmlns:m="http://schemas.openxmlformats.org/officeDocument/2006/math">
                    <m:r>
                      <a:rPr lang="hu-HU" sz="2400" b="0" i="1" smtClean="0">
                        <a:latin typeface="Cambria Math" panose="02040503050406030204" pitchFamily="18" charset="0"/>
                      </a:rPr>
                      <m:t>𝑓</m:t>
                    </m:r>
                    <m:d>
                      <m:dPr>
                        <m:ctrlPr>
                          <a:rPr lang="hu-HU" sz="2400" b="0" i="1" smtClean="0">
                            <a:latin typeface="Cambria Math" panose="02040503050406030204" pitchFamily="18" charset="0"/>
                          </a:rPr>
                        </m:ctrlPr>
                      </m:dPr>
                      <m:e>
                        <m:r>
                          <a:rPr lang="hu-HU" sz="2400" b="0" i="1" smtClean="0">
                            <a:latin typeface="Cambria Math" panose="02040503050406030204" pitchFamily="18" charset="0"/>
                          </a:rPr>
                          <m:t>𝑎</m:t>
                        </m:r>
                      </m:e>
                    </m:d>
                    <m:r>
                      <a:rPr lang="hu-HU" sz="2400" b="0" i="1" smtClean="0">
                        <a:latin typeface="Cambria Math" panose="02040503050406030204" pitchFamily="18" charset="0"/>
                      </a:rPr>
                      <m:t>=</m:t>
                    </m:r>
                    <m:sSup>
                      <m:sSupPr>
                        <m:ctrlPr>
                          <a:rPr lang="hu-HU" sz="2400" b="0" i="1" smtClean="0">
                            <a:latin typeface="Cambria Math" panose="02040503050406030204" pitchFamily="18" charset="0"/>
                          </a:rPr>
                        </m:ctrlPr>
                      </m:sSupPr>
                      <m:e>
                        <m:sSub>
                          <m:sSubPr>
                            <m:ctrlPr>
                              <a:rPr lang="hu-HU" sz="2400" b="0" i="1" smtClean="0">
                                <a:latin typeface="Cambria Math" panose="02040503050406030204" pitchFamily="18" charset="0"/>
                              </a:rPr>
                            </m:ctrlPr>
                          </m:sSubPr>
                          <m:e>
                            <m:r>
                              <a:rPr lang="hu-HU" sz="2400" b="0" i="1" smtClean="0">
                                <a:latin typeface="Cambria Math" panose="02040503050406030204" pitchFamily="18" charset="0"/>
                              </a:rPr>
                              <m:t>𝑇</m:t>
                            </m:r>
                          </m:e>
                          <m:sub>
                            <m:r>
                              <a:rPr lang="hu-HU" sz="2400" b="0" i="1" smtClean="0">
                                <a:latin typeface="Cambria Math" panose="02040503050406030204" pitchFamily="18" charset="0"/>
                              </a:rPr>
                              <m:t>𝑛</m:t>
                            </m:r>
                          </m:sub>
                        </m:sSub>
                        <m:d>
                          <m:dPr>
                            <m:ctrlPr>
                              <a:rPr lang="hu-HU" sz="2400" b="0" i="1" smtClean="0">
                                <a:latin typeface="Cambria Math" panose="02040503050406030204" pitchFamily="18" charset="0"/>
                              </a:rPr>
                            </m:ctrlPr>
                          </m:dPr>
                          <m:e>
                            <m:r>
                              <a:rPr lang="hu-HU" sz="2400" b="0" i="1" smtClean="0">
                                <a:latin typeface="Cambria Math" panose="02040503050406030204" pitchFamily="18" charset="0"/>
                              </a:rPr>
                              <m:t>𝑎</m:t>
                            </m:r>
                          </m:e>
                        </m:d>
                        <m:r>
                          <a:rPr lang="hu-HU" sz="2400" b="0" i="1" smtClean="0">
                            <a:latin typeface="Cambria Math" panose="02040503050406030204" pitchFamily="18" charset="0"/>
                          </a:rPr>
                          <m:t>,</m:t>
                        </m:r>
                        <m:sSup>
                          <m:sSupPr>
                            <m:ctrlPr>
                              <a:rPr lang="hu-HU" sz="2400" b="0" i="1" smtClean="0">
                                <a:latin typeface="Cambria Math" panose="02040503050406030204" pitchFamily="18" charset="0"/>
                              </a:rPr>
                            </m:ctrlPr>
                          </m:sSupPr>
                          <m:e>
                            <m:r>
                              <a:rPr lang="hu-HU" sz="2400" b="0" i="1" smtClean="0">
                                <a:latin typeface="Cambria Math" panose="02040503050406030204" pitchFamily="18" charset="0"/>
                              </a:rPr>
                              <m:t>𝑓</m:t>
                            </m:r>
                          </m:e>
                          <m:sup>
                            <m:r>
                              <a:rPr lang="hu-HU" sz="2400" b="0" i="1" smtClean="0">
                                <a:latin typeface="Cambria Math" panose="02040503050406030204" pitchFamily="18" charset="0"/>
                              </a:rPr>
                              <m:t>′</m:t>
                            </m:r>
                          </m:sup>
                        </m:sSup>
                        <m:d>
                          <m:dPr>
                            <m:ctrlPr>
                              <a:rPr lang="hu-HU" sz="2400" b="0" i="1" smtClean="0">
                                <a:latin typeface="Cambria Math" panose="02040503050406030204" pitchFamily="18" charset="0"/>
                              </a:rPr>
                            </m:ctrlPr>
                          </m:dPr>
                          <m:e>
                            <m:r>
                              <a:rPr lang="hu-HU" sz="2400" b="0" i="1" smtClean="0">
                                <a:latin typeface="Cambria Math" panose="02040503050406030204" pitchFamily="18" charset="0"/>
                              </a:rPr>
                              <m:t>𝑎</m:t>
                            </m:r>
                          </m:e>
                        </m:d>
                        <m:r>
                          <a:rPr lang="hu-HU" sz="2400" b="0" i="1" smtClean="0">
                            <a:latin typeface="Cambria Math" panose="02040503050406030204" pitchFamily="18" charset="0"/>
                          </a:rPr>
                          <m:t>=</m:t>
                        </m:r>
                        <m:sSup>
                          <m:sSupPr>
                            <m:ctrlPr>
                              <a:rPr lang="hu-HU" sz="2400" b="0" i="1" smtClean="0">
                                <a:latin typeface="Cambria Math" panose="02040503050406030204" pitchFamily="18" charset="0"/>
                              </a:rPr>
                            </m:ctrlPr>
                          </m:sSupPr>
                          <m:e>
                            <m:sSub>
                              <m:sSubPr>
                                <m:ctrlPr>
                                  <a:rPr lang="hu-HU" sz="2400" b="0" i="1" smtClean="0">
                                    <a:latin typeface="Cambria Math" panose="02040503050406030204" pitchFamily="18" charset="0"/>
                                  </a:rPr>
                                </m:ctrlPr>
                              </m:sSubPr>
                              <m:e>
                                <m:r>
                                  <a:rPr lang="hu-HU" sz="2400" b="0" i="1" smtClean="0">
                                    <a:latin typeface="Cambria Math" panose="02040503050406030204" pitchFamily="18" charset="0"/>
                                  </a:rPr>
                                  <m:t>𝑇</m:t>
                                </m:r>
                              </m:e>
                              <m:sub>
                                <m:r>
                                  <a:rPr lang="hu-HU" sz="2400" b="0" i="1" smtClean="0">
                                    <a:latin typeface="Cambria Math" panose="02040503050406030204" pitchFamily="18" charset="0"/>
                                  </a:rPr>
                                  <m:t>𝑛</m:t>
                                </m:r>
                              </m:sub>
                            </m:sSub>
                          </m:e>
                          <m:sup>
                            <m:r>
                              <a:rPr lang="hu-HU" sz="2400" b="0" i="1" smtClean="0">
                                <a:latin typeface="Cambria Math" panose="02040503050406030204" pitchFamily="18" charset="0"/>
                              </a:rPr>
                              <m:t>′</m:t>
                            </m:r>
                          </m:sup>
                        </m:sSup>
                        <m:r>
                          <a:rPr lang="hu-HU" sz="2400" b="0" i="1" smtClean="0">
                            <a:latin typeface="Cambria Math" panose="02040503050406030204" pitchFamily="18" charset="0"/>
                          </a:rPr>
                          <m:t>(</m:t>
                        </m:r>
                        <m:r>
                          <a:rPr lang="hu-HU" sz="2400" b="0" i="1" smtClean="0">
                            <a:latin typeface="Cambria Math" panose="02040503050406030204" pitchFamily="18" charset="0"/>
                          </a:rPr>
                          <m:t>𝑎</m:t>
                        </m:r>
                        <m:r>
                          <a:rPr lang="hu-HU" sz="2400" b="0" i="1" smtClean="0">
                            <a:latin typeface="Cambria Math" panose="02040503050406030204" pitchFamily="18" charset="0"/>
                          </a:rPr>
                          <m:t>)</m:t>
                        </m:r>
                      </m:e>
                      <m:sup/>
                    </m:sSup>
                    <m:r>
                      <a:rPr lang="hu-HU" sz="2400" b="0" i="1" smtClean="0">
                        <a:latin typeface="Cambria Math" panose="02040503050406030204" pitchFamily="18" charset="0"/>
                      </a:rPr>
                      <m:t>,</m:t>
                    </m:r>
                    <m:r>
                      <a:rPr lang="hu-HU" sz="2400" b="0" i="1" smtClean="0">
                        <a:latin typeface="Cambria Math" panose="02040503050406030204" pitchFamily="18" charset="0"/>
                        <a:ea typeface="Cambria Math" panose="02040503050406030204" pitchFamily="18" charset="0"/>
                      </a:rPr>
                      <m:t>⋯,</m:t>
                    </m:r>
                    <m:sSup>
                      <m:sSupPr>
                        <m:ctrlPr>
                          <a:rPr lang="hu-HU" sz="2400" b="0" i="1" smtClean="0">
                            <a:latin typeface="Cambria Math" panose="02040503050406030204" pitchFamily="18" charset="0"/>
                            <a:ea typeface="Cambria Math" panose="02040503050406030204" pitchFamily="18" charset="0"/>
                          </a:rPr>
                        </m:ctrlPr>
                      </m:sSupPr>
                      <m:e>
                        <m:r>
                          <a:rPr lang="hu-HU" sz="2400" b="0" i="1" smtClean="0">
                            <a:latin typeface="Cambria Math" panose="02040503050406030204" pitchFamily="18" charset="0"/>
                            <a:ea typeface="Cambria Math" panose="02040503050406030204" pitchFamily="18" charset="0"/>
                          </a:rPr>
                          <m:t>𝑓</m:t>
                        </m:r>
                      </m:e>
                      <m:sup>
                        <m:d>
                          <m:dPr>
                            <m:ctrlPr>
                              <a:rPr lang="hu-HU" sz="2400" b="0" i="1" smtClean="0">
                                <a:latin typeface="Cambria Math" panose="02040503050406030204" pitchFamily="18" charset="0"/>
                                <a:ea typeface="Cambria Math" panose="02040503050406030204" pitchFamily="18" charset="0"/>
                              </a:rPr>
                            </m:ctrlPr>
                          </m:dPr>
                          <m:e>
                            <m:r>
                              <a:rPr lang="hu-HU" sz="2400" b="0" i="1" smtClean="0">
                                <a:latin typeface="Cambria Math" panose="02040503050406030204" pitchFamily="18" charset="0"/>
                                <a:ea typeface="Cambria Math" panose="02040503050406030204" pitchFamily="18" charset="0"/>
                              </a:rPr>
                              <m:t>𝑛</m:t>
                            </m:r>
                          </m:e>
                        </m:d>
                      </m:sup>
                    </m:sSup>
                    <m:d>
                      <m:dPr>
                        <m:ctrlPr>
                          <a:rPr lang="hu-HU" sz="2400" b="0" i="1" smtClean="0">
                            <a:latin typeface="Cambria Math" panose="02040503050406030204" pitchFamily="18" charset="0"/>
                            <a:ea typeface="Cambria Math" panose="02040503050406030204" pitchFamily="18" charset="0"/>
                          </a:rPr>
                        </m:ctrlPr>
                      </m:dPr>
                      <m:e>
                        <m:r>
                          <a:rPr lang="hu-HU" sz="2400" b="0" i="1" smtClean="0">
                            <a:latin typeface="Cambria Math" panose="02040503050406030204" pitchFamily="18" charset="0"/>
                            <a:ea typeface="Cambria Math" panose="02040503050406030204" pitchFamily="18" charset="0"/>
                          </a:rPr>
                          <m:t>𝑎</m:t>
                        </m:r>
                      </m:e>
                    </m:d>
                    <m:r>
                      <a:rPr lang="hu-HU" sz="2400" b="0" i="1" smtClean="0">
                        <a:latin typeface="Cambria Math" panose="02040503050406030204" pitchFamily="18" charset="0"/>
                        <a:ea typeface="Cambria Math" panose="02040503050406030204" pitchFamily="18" charset="0"/>
                      </a:rPr>
                      <m:t>=</m:t>
                    </m:r>
                    <m:sSup>
                      <m:sSupPr>
                        <m:ctrlPr>
                          <a:rPr lang="hu-HU" sz="2400" b="0" i="1" smtClean="0">
                            <a:latin typeface="Cambria Math" panose="02040503050406030204" pitchFamily="18" charset="0"/>
                            <a:ea typeface="Cambria Math" panose="02040503050406030204" pitchFamily="18" charset="0"/>
                          </a:rPr>
                        </m:ctrlPr>
                      </m:sSupPr>
                      <m:e>
                        <m:sSub>
                          <m:sSubPr>
                            <m:ctrlPr>
                              <a:rPr lang="hu-HU" sz="2400" b="0" i="1" smtClean="0">
                                <a:latin typeface="Cambria Math" panose="02040503050406030204" pitchFamily="18" charset="0"/>
                                <a:ea typeface="Cambria Math" panose="02040503050406030204" pitchFamily="18" charset="0"/>
                              </a:rPr>
                            </m:ctrlPr>
                          </m:sSubPr>
                          <m:e>
                            <m:r>
                              <a:rPr lang="hu-HU" sz="2400" b="0" i="1" smtClean="0">
                                <a:latin typeface="Cambria Math" panose="02040503050406030204" pitchFamily="18" charset="0"/>
                                <a:ea typeface="Cambria Math" panose="02040503050406030204" pitchFamily="18" charset="0"/>
                              </a:rPr>
                              <m:t>𝑇</m:t>
                            </m:r>
                          </m:e>
                          <m:sub>
                            <m:r>
                              <a:rPr lang="hu-HU" sz="2400" b="0" i="1" smtClean="0">
                                <a:latin typeface="Cambria Math" panose="02040503050406030204" pitchFamily="18" charset="0"/>
                                <a:ea typeface="Cambria Math" panose="02040503050406030204" pitchFamily="18" charset="0"/>
                              </a:rPr>
                              <m:t>𝑛</m:t>
                            </m:r>
                          </m:sub>
                        </m:sSub>
                      </m:e>
                      <m:sup>
                        <m:d>
                          <m:dPr>
                            <m:ctrlPr>
                              <a:rPr lang="hu-HU" sz="2400" b="0" i="1" smtClean="0">
                                <a:latin typeface="Cambria Math" panose="02040503050406030204" pitchFamily="18" charset="0"/>
                                <a:ea typeface="Cambria Math" panose="02040503050406030204" pitchFamily="18" charset="0"/>
                              </a:rPr>
                            </m:ctrlPr>
                          </m:dPr>
                          <m:e>
                            <m:r>
                              <a:rPr lang="hu-HU" sz="2400" b="0" i="1" smtClean="0">
                                <a:latin typeface="Cambria Math" panose="02040503050406030204" pitchFamily="18" charset="0"/>
                                <a:ea typeface="Cambria Math" panose="02040503050406030204" pitchFamily="18" charset="0"/>
                              </a:rPr>
                              <m:t>𝑛</m:t>
                            </m:r>
                          </m:e>
                        </m:d>
                      </m:sup>
                    </m:sSup>
                    <m:r>
                      <a:rPr lang="hu-HU" sz="2400" b="0" i="1" smtClean="0">
                        <a:latin typeface="Cambria Math" panose="02040503050406030204" pitchFamily="18" charset="0"/>
                        <a:ea typeface="Cambria Math" panose="02040503050406030204" pitchFamily="18" charset="0"/>
                      </a:rPr>
                      <m:t>(</m:t>
                    </m:r>
                    <m:r>
                      <a:rPr lang="hu-HU" sz="2400" b="0" i="1" smtClean="0">
                        <a:latin typeface="Cambria Math" panose="02040503050406030204" pitchFamily="18" charset="0"/>
                        <a:ea typeface="Cambria Math" panose="02040503050406030204" pitchFamily="18" charset="0"/>
                      </a:rPr>
                      <m:t>𝑎</m:t>
                    </m:r>
                    <m:r>
                      <a:rPr lang="hu-HU" sz="2400" b="0" i="1" smtClean="0">
                        <a:latin typeface="Cambria Math" panose="02040503050406030204" pitchFamily="18" charset="0"/>
                        <a:ea typeface="Cambria Math" panose="02040503050406030204" pitchFamily="18" charset="0"/>
                      </a:rPr>
                      <m:t>)</m:t>
                    </m:r>
                  </m:oMath>
                </a14:m>
                <a:endParaRPr lang="hu-HU" sz="2400" i="1" dirty="0"/>
              </a:p>
            </p:txBody>
          </p:sp>
        </mc:Choice>
        <mc:Fallback xmlns="">
          <p:sp>
            <p:nvSpPr>
              <p:cNvPr id="3" name="Szövegdoboz 2"/>
              <p:cNvSpPr txBox="1">
                <a:spLocks noRot="1" noChangeAspect="1" noMove="1" noResize="1" noEditPoints="1" noAdjustHandles="1" noChangeArrowheads="1" noChangeShapeType="1" noTextEdit="1"/>
              </p:cNvSpPr>
              <p:nvPr/>
            </p:nvSpPr>
            <p:spPr>
              <a:xfrm>
                <a:off x="769910" y="2743200"/>
                <a:ext cx="10438820" cy="1987275"/>
              </a:xfrm>
              <a:prstGeom prst="rect">
                <a:avLst/>
              </a:prstGeom>
              <a:blipFill>
                <a:blip r:embed="rId2"/>
                <a:stretch>
                  <a:fillRect l="-876" t="-2454" b="-6135"/>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4" name="Szövegdoboz 3"/>
              <p:cNvSpPr txBox="1"/>
              <p:nvPr/>
            </p:nvSpPr>
            <p:spPr>
              <a:xfrm>
                <a:off x="4182735" y="1678577"/>
                <a:ext cx="180658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2400" b="0" i="1" smtClean="0">
                          <a:latin typeface="Cambria Math" panose="02040503050406030204" pitchFamily="18" charset="0"/>
                        </a:rPr>
                        <m:t>𝑓</m:t>
                      </m:r>
                      <m:r>
                        <a:rPr lang="hu-HU" sz="2400" b="0" i="1" smtClean="0">
                          <a:latin typeface="Cambria Math" panose="02040503050406030204" pitchFamily="18" charset="0"/>
                        </a:rPr>
                        <m:t>(</m:t>
                      </m:r>
                      <m:r>
                        <a:rPr lang="hu-HU" sz="2400" b="0" i="1" smtClean="0">
                          <a:latin typeface="Cambria Math" panose="02040503050406030204" pitchFamily="18" charset="0"/>
                        </a:rPr>
                        <m:t>𝑥</m:t>
                      </m:r>
                      <m:r>
                        <a:rPr lang="hu-HU" sz="2400" b="0" i="1" smtClean="0">
                          <a:latin typeface="Cambria Math" panose="02040503050406030204" pitchFamily="18" charset="0"/>
                        </a:rPr>
                        <m:t>)≈</m:t>
                      </m:r>
                      <m:sSub>
                        <m:sSubPr>
                          <m:ctrlPr>
                            <a:rPr lang="hu-HU" sz="2400" b="0" i="1" smtClean="0">
                              <a:latin typeface="Cambria Math" panose="02040503050406030204" pitchFamily="18" charset="0"/>
                              <a:ea typeface="Cambria Math" panose="02040503050406030204" pitchFamily="18" charset="0"/>
                            </a:rPr>
                          </m:ctrlPr>
                        </m:sSubPr>
                        <m:e>
                          <m:r>
                            <a:rPr lang="hu-HU" sz="2400" b="0" i="1" smtClean="0">
                              <a:latin typeface="Cambria Math" panose="02040503050406030204" pitchFamily="18" charset="0"/>
                              <a:ea typeface="Cambria Math" panose="02040503050406030204" pitchFamily="18" charset="0"/>
                            </a:rPr>
                            <m:t>𝑇</m:t>
                          </m:r>
                        </m:e>
                        <m:sub>
                          <m:r>
                            <a:rPr lang="hu-HU" sz="2400" b="0" i="1" smtClean="0">
                              <a:latin typeface="Cambria Math" panose="02040503050406030204" pitchFamily="18" charset="0"/>
                              <a:ea typeface="Cambria Math" panose="02040503050406030204" pitchFamily="18" charset="0"/>
                            </a:rPr>
                            <m:t>𝑛</m:t>
                          </m:r>
                        </m:sub>
                      </m:sSub>
                      <m:r>
                        <a:rPr lang="hu-HU" sz="2400" b="0" i="1" smtClean="0">
                          <a:latin typeface="Cambria Math" panose="02040503050406030204" pitchFamily="18" charset="0"/>
                          <a:ea typeface="Cambria Math" panose="02040503050406030204" pitchFamily="18" charset="0"/>
                        </a:rPr>
                        <m:t>(</m:t>
                      </m:r>
                      <m:r>
                        <a:rPr lang="hu-HU" sz="2400" b="0" i="1" smtClean="0">
                          <a:latin typeface="Cambria Math" panose="02040503050406030204" pitchFamily="18" charset="0"/>
                          <a:ea typeface="Cambria Math" panose="02040503050406030204" pitchFamily="18" charset="0"/>
                        </a:rPr>
                        <m:t>𝑥</m:t>
                      </m:r>
                      <m:r>
                        <a:rPr lang="hu-HU" sz="2400" b="0" i="1" smtClean="0">
                          <a:latin typeface="Cambria Math" panose="02040503050406030204" pitchFamily="18" charset="0"/>
                          <a:ea typeface="Cambria Math" panose="02040503050406030204" pitchFamily="18" charset="0"/>
                        </a:rPr>
                        <m:t>)</m:t>
                      </m:r>
                    </m:oMath>
                  </m:oMathPara>
                </a14:m>
                <a:endParaRPr lang="hu-HU" sz="2400" dirty="0"/>
              </a:p>
            </p:txBody>
          </p:sp>
        </mc:Choice>
        <mc:Fallback xmlns="">
          <p:sp>
            <p:nvSpPr>
              <p:cNvPr id="4" name="Szövegdoboz 3"/>
              <p:cNvSpPr txBox="1">
                <a:spLocks noRot="1" noChangeAspect="1" noMove="1" noResize="1" noEditPoints="1" noAdjustHandles="1" noChangeArrowheads="1" noChangeShapeType="1" noTextEdit="1"/>
              </p:cNvSpPr>
              <p:nvPr/>
            </p:nvSpPr>
            <p:spPr>
              <a:xfrm>
                <a:off x="4182735" y="1678577"/>
                <a:ext cx="1806585" cy="369332"/>
              </a:xfrm>
              <a:prstGeom prst="rect">
                <a:avLst/>
              </a:prstGeom>
              <a:blipFill>
                <a:blip r:embed="rId3"/>
                <a:stretch>
                  <a:fillRect l="-5387" r="-5387" b="-34426"/>
                </a:stretch>
              </a:blipFill>
            </p:spPr>
            <p:txBody>
              <a:bodyPr/>
              <a:lstStyle/>
              <a:p>
                <a:r>
                  <a:rPr lang="hu-HU">
                    <a:noFill/>
                  </a:rPr>
                  <a:t> </a:t>
                </a:r>
              </a:p>
            </p:txBody>
          </p:sp>
        </mc:Fallback>
      </mc:AlternateContent>
    </p:spTree>
    <p:extLst>
      <p:ext uri="{BB962C8B-B14F-4D97-AF65-F5344CB8AC3E}">
        <p14:creationId xmlns:p14="http://schemas.microsoft.com/office/powerpoint/2010/main" val="376789573"/>
      </p:ext>
    </p:extLst>
  </p:cSld>
  <p:clrMapOvr>
    <a:masterClrMapping/>
  </p:clrMapOvr>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cKBAlgP8">
  <a:themeElements>
    <a:clrScheme name="McKBAlgP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cKBAlgP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McKBAlgP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cKBAlgP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cKBAlgP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cKBAlgP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cKBAlgP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cKBAlgP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cKBAlgP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cKBAlgP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cKBAlgP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cKBAlgP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cKBAlgP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cKBAlgP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216</TotalTime>
  <Words>2420</Words>
  <Application>Microsoft Office PowerPoint</Application>
  <PresentationFormat>Szélesvásznú</PresentationFormat>
  <Paragraphs>465</Paragraphs>
  <Slides>97</Slides>
  <Notes>1</Notes>
  <HiddenSlides>0</HiddenSlides>
  <MMClips>0</MMClips>
  <ScaleCrop>false</ScaleCrop>
  <HeadingPairs>
    <vt:vector size="8" baseType="variant">
      <vt:variant>
        <vt:lpstr>Használt betűtípusok</vt:lpstr>
      </vt:variant>
      <vt:variant>
        <vt:i4>15</vt:i4>
      </vt:variant>
      <vt:variant>
        <vt:lpstr>Téma</vt:lpstr>
      </vt:variant>
      <vt:variant>
        <vt:i4>2</vt:i4>
      </vt:variant>
      <vt:variant>
        <vt:lpstr>Beágyazott OLE kiszolgálók</vt:lpstr>
      </vt:variant>
      <vt:variant>
        <vt:i4>1</vt:i4>
      </vt:variant>
      <vt:variant>
        <vt:lpstr>Diacímek</vt:lpstr>
      </vt:variant>
      <vt:variant>
        <vt:i4>97</vt:i4>
      </vt:variant>
    </vt:vector>
  </HeadingPairs>
  <TitlesOfParts>
    <vt:vector size="115" baseType="lpstr">
      <vt:lpstr>Arial</vt:lpstr>
      <vt:lpstr>Arial Black</vt:lpstr>
      <vt:lpstr>Calibri</vt:lpstr>
      <vt:lpstr>Calibri Light</vt:lpstr>
      <vt:lpstr>Cambria Math</vt:lpstr>
      <vt:lpstr>CG Times</vt:lpstr>
      <vt:lpstr>Comic Sans MS</vt:lpstr>
      <vt:lpstr>Garamond</vt:lpstr>
      <vt:lpstr>Georgia</vt:lpstr>
      <vt:lpstr>MJXc-TeX-math-I</vt:lpstr>
      <vt:lpstr>Symbol</vt:lpstr>
      <vt:lpstr>Tahoma</vt:lpstr>
      <vt:lpstr>Times New Roman</vt:lpstr>
      <vt:lpstr>Wingdings</vt:lpstr>
      <vt:lpstr>Wingdings 2</vt:lpstr>
      <vt:lpstr>Office-téma</vt:lpstr>
      <vt:lpstr>McKBAlgP8</vt:lpstr>
      <vt:lpstr>Equation</vt:lpstr>
      <vt:lpstr>Application of Differentation</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Indeterminate Forms and l’Hospital’s Rule</vt:lpstr>
      <vt:lpstr>Indeterminate Forms and l’Hospital’s Rule</vt:lpstr>
      <vt:lpstr>Indeterminate Forms and l’Hospital’s Rule</vt:lpstr>
      <vt:lpstr>Indeterminate Forms and l’Hospital’s Rule</vt:lpstr>
      <vt:lpstr>Indeterminate Forms and l’Hospital’s Rule</vt:lpstr>
      <vt:lpstr>Indeterminate Forms and l’Hospital’s Rule</vt:lpstr>
      <vt:lpstr>Indeterminate Forms and l’Hospital’s Rule</vt:lpstr>
      <vt:lpstr>Indeterminate Forms and l’Hospital’s Rule</vt:lpstr>
      <vt:lpstr>Indeterminate Forms and l’Hospital’s Rule</vt:lpstr>
      <vt:lpstr>Indeterminate Forms and l’Hospital’s Rule</vt:lpstr>
      <vt:lpstr>Example 1</vt:lpstr>
      <vt:lpstr>Example 1 – Solution</vt:lpstr>
      <vt:lpstr>PowerPoint-bemutató</vt:lpstr>
      <vt:lpstr>Indeterminate Products</vt:lpstr>
      <vt:lpstr>Indeterminate Products</vt:lpstr>
      <vt:lpstr>Example 6</vt:lpstr>
      <vt:lpstr>Example 6 – Solution</vt:lpstr>
      <vt:lpstr>Indeterminate Products</vt:lpstr>
      <vt:lpstr>PowerPoint-bemutató</vt:lpstr>
      <vt:lpstr>Indeterminate Differences</vt:lpstr>
      <vt:lpstr>Example 7</vt:lpstr>
      <vt:lpstr>Example 7 – Solution</vt:lpstr>
      <vt:lpstr>PowerPoint-bemutató</vt:lpstr>
      <vt:lpstr>Indeterminate Powers</vt:lpstr>
      <vt:lpstr>Indeterminate Powers</vt:lpstr>
      <vt:lpstr>Example 8</vt:lpstr>
      <vt:lpstr>Example 8 – Solution</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Application of Differentation</dc:title>
  <dc:creator>Windows-felhasználó</dc:creator>
  <cp:lastModifiedBy>Windows-felhasználó</cp:lastModifiedBy>
  <cp:revision>29</cp:revision>
  <dcterms:created xsi:type="dcterms:W3CDTF">2019-07-31T13:13:49Z</dcterms:created>
  <dcterms:modified xsi:type="dcterms:W3CDTF">2019-08-01T12:32:56Z</dcterms:modified>
</cp:coreProperties>
</file>