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51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885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996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038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80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84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422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381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552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25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594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6E9C3-5A14-4A9B-9E24-A0E6E7F365E5}" type="datetimeFigureOut">
              <a:rPr lang="hu-HU" smtClean="0"/>
              <a:t>2019. 07. 28.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DD938-3003-483B-A730-43B04C03A3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57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1.jpeg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Implicite </a:t>
            </a:r>
            <a:r>
              <a:rPr lang="hu-HU" dirty="0" err="1" smtClean="0"/>
              <a:t>Differentation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774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561975" y="1066800"/>
            <a:ext cx="11118850" cy="520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When we say that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f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 is a function defined implicitly by Equation 2, we mean that the equation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 + [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f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(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)]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 = 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x f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(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) is true for all values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x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in the domain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</a:rPr>
              <a:t>f.</a:t>
            </a:r>
            <a:endParaRPr kumimoji="0" lang="hu-HU" altLang="hu-HU" sz="2400" b="0" i="1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</a:endParaRPr>
          </a:p>
          <a:p>
            <a:pPr lvl="0" eaLnBrk="1" hangingPunct="1"/>
            <a:endParaRPr lang="hu-HU" altLang="hu-HU" sz="2400" dirty="0" smtClean="0">
              <a:latin typeface="Arial"/>
            </a:endParaRPr>
          </a:p>
          <a:p>
            <a:pPr lvl="0" eaLnBrk="1" hangingPunct="1"/>
            <a:r>
              <a:rPr lang="en-US" altLang="hu-HU" sz="2400" dirty="0" smtClean="0">
                <a:latin typeface="Arial"/>
              </a:rPr>
              <a:t>Fortunately</a:t>
            </a:r>
            <a:r>
              <a:rPr lang="en-US" altLang="hu-HU" sz="2400" dirty="0">
                <a:latin typeface="Arial"/>
              </a:rPr>
              <a:t>, we don’t need to solve </a:t>
            </a:r>
            <a:r>
              <a:rPr lang="en-US" altLang="hu-HU" sz="2400" dirty="0" smtClean="0">
                <a:latin typeface="Arial"/>
              </a:rPr>
              <a:t>an </a:t>
            </a:r>
            <a:r>
              <a:rPr lang="en-US" altLang="hu-HU" sz="2400" dirty="0">
                <a:latin typeface="Arial"/>
              </a:rPr>
              <a:t>equation for </a:t>
            </a:r>
            <a:r>
              <a:rPr lang="en-US" altLang="hu-HU" sz="2400" i="1" dirty="0">
                <a:latin typeface="Arial"/>
              </a:rPr>
              <a:t>y</a:t>
            </a:r>
            <a:r>
              <a:rPr lang="en-US" altLang="hu-HU" sz="2400" dirty="0">
                <a:latin typeface="Arial"/>
              </a:rPr>
              <a:t> </a:t>
            </a:r>
            <a:r>
              <a:rPr lang="en-US" altLang="hu-HU" sz="2400" dirty="0" smtClean="0">
                <a:latin typeface="Arial"/>
              </a:rPr>
              <a:t>in</a:t>
            </a:r>
            <a:r>
              <a:rPr lang="hu-HU" altLang="hu-HU" sz="2400" dirty="0" smtClean="0">
                <a:latin typeface="Arial"/>
              </a:rPr>
              <a:t> </a:t>
            </a:r>
            <a:r>
              <a:rPr lang="en-US" altLang="hu-HU" sz="2400" dirty="0" smtClean="0">
                <a:latin typeface="Arial"/>
              </a:rPr>
              <a:t>terms </a:t>
            </a:r>
            <a:r>
              <a:rPr lang="en-US" altLang="hu-HU" sz="2400" dirty="0">
                <a:latin typeface="Arial"/>
              </a:rPr>
              <a:t>of </a:t>
            </a:r>
            <a:r>
              <a:rPr lang="en-US" altLang="hu-HU" sz="2400" i="1" dirty="0">
                <a:latin typeface="Arial"/>
              </a:rPr>
              <a:t>x</a:t>
            </a:r>
            <a:r>
              <a:rPr lang="en-US" altLang="hu-HU" sz="2400" dirty="0">
                <a:latin typeface="Arial"/>
              </a:rPr>
              <a:t> to find </a:t>
            </a:r>
            <a:r>
              <a:rPr lang="en-US" altLang="hu-HU" sz="2400" dirty="0" smtClean="0">
                <a:latin typeface="Arial"/>
              </a:rPr>
              <a:t>the </a:t>
            </a:r>
            <a:r>
              <a:rPr lang="en-US" altLang="hu-HU" sz="2400" dirty="0">
                <a:latin typeface="Arial"/>
              </a:rPr>
              <a:t>derivative of </a:t>
            </a:r>
            <a:r>
              <a:rPr lang="en-US" altLang="hu-HU" sz="2400" i="1" dirty="0">
                <a:latin typeface="Arial"/>
              </a:rPr>
              <a:t>y</a:t>
            </a:r>
            <a:r>
              <a:rPr lang="en-US" altLang="hu-HU" sz="2400" dirty="0">
                <a:latin typeface="Arial"/>
              </a:rPr>
              <a:t>. </a:t>
            </a:r>
          </a:p>
          <a:p>
            <a:pPr eaLnBrk="1" hangingPunct="1"/>
            <a:r>
              <a:rPr lang="en-US" altLang="hu-HU" sz="2400" dirty="0" smtClean="0"/>
              <a:t>Instead, we can use the method of implicit differentiation.</a:t>
            </a:r>
            <a:r>
              <a:rPr lang="en-US" altLang="hu-HU" sz="3600" dirty="0" smtClean="0"/>
              <a:t> </a:t>
            </a:r>
          </a:p>
          <a:p>
            <a:pPr lvl="1" eaLnBrk="1" hangingPunct="1"/>
            <a:endParaRPr lang="en-US" altLang="hu-HU" sz="2400" dirty="0" smtClean="0"/>
          </a:p>
          <a:p>
            <a:pPr lvl="1" eaLnBrk="1" hangingPunct="1"/>
            <a:r>
              <a:rPr lang="en-US" altLang="hu-HU" sz="2400" dirty="0" smtClean="0"/>
              <a:t>This consists of differentiating both sides of </a:t>
            </a:r>
            <a:br>
              <a:rPr lang="en-US" altLang="hu-HU" sz="2400" dirty="0" smtClean="0"/>
            </a:br>
            <a:r>
              <a:rPr lang="en-US" altLang="hu-HU" sz="2400" dirty="0" smtClean="0"/>
              <a:t>the equation with respect to </a:t>
            </a:r>
            <a:r>
              <a:rPr lang="en-US" altLang="hu-HU" sz="2400" i="1" dirty="0" smtClean="0"/>
              <a:t>x</a:t>
            </a:r>
            <a:r>
              <a:rPr lang="en-US" altLang="hu-HU" sz="2400" dirty="0" smtClean="0"/>
              <a:t> and then solving </a:t>
            </a:r>
            <a:br>
              <a:rPr lang="en-US" altLang="hu-HU" sz="2400" dirty="0" smtClean="0"/>
            </a:br>
            <a:r>
              <a:rPr lang="en-US" altLang="hu-HU" sz="2400" dirty="0" smtClean="0"/>
              <a:t>the resulting equation for </a:t>
            </a:r>
            <a:r>
              <a:rPr lang="en-US" altLang="hu-HU" sz="2400" i="1" dirty="0" smtClean="0"/>
              <a:t>y’</a:t>
            </a:r>
            <a:r>
              <a:rPr lang="en-US" altLang="hu-HU" sz="2400" dirty="0" smtClean="0"/>
              <a:t>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lang="hu-HU" altLang="hu-HU" i="1" dirty="0">
              <a:latin typeface="Arial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1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978150" y="369887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28517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71538" y="871537"/>
            <a:ext cx="10644188" cy="190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3175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</a:pP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In the examples, it is always assumed that </a:t>
            </a:r>
            <a:r>
              <a:rPr lang="en-US" altLang="hu-HU" sz="2400" dirty="0" smtClean="0">
                <a:solidFill>
                  <a:srgbClr val="800000"/>
                </a:solidFill>
                <a:latin typeface="Arial"/>
              </a:rPr>
              <a:t>the </a:t>
            </a: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given equation determines </a:t>
            </a:r>
            <a:r>
              <a:rPr lang="en-US" altLang="hu-HU" sz="2400" i="1" dirty="0">
                <a:solidFill>
                  <a:srgbClr val="800000"/>
                </a:solidFill>
                <a:latin typeface="Arial"/>
              </a:rPr>
              <a:t>y</a:t>
            </a: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 implicitly as </a:t>
            </a:r>
            <a:r>
              <a:rPr lang="en-US" altLang="hu-HU" sz="2400" dirty="0" smtClean="0">
                <a:solidFill>
                  <a:srgbClr val="800000"/>
                </a:solidFill>
                <a:latin typeface="Arial"/>
              </a:rPr>
              <a:t>a </a:t>
            </a: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differentiable function of </a:t>
            </a:r>
            <a:r>
              <a:rPr lang="en-US" altLang="hu-HU" sz="2400" i="1" dirty="0">
                <a:solidFill>
                  <a:srgbClr val="800000"/>
                </a:solidFill>
                <a:latin typeface="Arial"/>
              </a:rPr>
              <a:t>x</a:t>
            </a: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 so that the method of implicit differentiation can be applied.</a:t>
            </a:r>
          </a:p>
          <a:p>
            <a:endParaRPr lang="hu-HU" sz="2400" dirty="0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871538" y="291465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hu-HU" sz="2400" b="1" dirty="0">
                <a:solidFill>
                  <a:srgbClr val="800000"/>
                </a:solidFill>
              </a:rPr>
              <a:t>Example 1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6425" y="3512904"/>
            <a:ext cx="8534400" cy="2387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a. If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25, find       . 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b. Find an equation of the tangent to the circle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25 at the point (3, 4).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717913"/>
              </p:ext>
            </p:extLst>
          </p:nvPr>
        </p:nvGraphicFramePr>
        <p:xfrm>
          <a:off x="3690938" y="3452112"/>
          <a:ext cx="359737" cy="659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215713" imgH="393359" progId="Equation.DSMT4">
                  <p:embed/>
                </p:oleObj>
              </mc:Choice>
              <mc:Fallback>
                <p:oleObj name="Equation" r:id="rId3" imgW="215713" imgH="393359" progId="Equation.DSMT4">
                  <p:embed/>
                  <p:pic>
                    <p:nvPicPr>
                      <p:cNvPr id="184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0938" y="3452112"/>
                        <a:ext cx="359737" cy="6590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379136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241426" y="2143919"/>
            <a:ext cx="8559800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Differentiate both sides of the equation </a:t>
            </a:r>
            <a:b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25: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545315"/>
              </p:ext>
            </p:extLst>
          </p:nvPr>
        </p:nvGraphicFramePr>
        <p:xfrm>
          <a:off x="3791744" y="3573463"/>
          <a:ext cx="5037137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1688367" imgH="812447" progId="Equation.DSMT4">
                  <p:embed/>
                </p:oleObj>
              </mc:Choice>
              <mc:Fallback>
                <p:oleObj name="Equation" r:id="rId3" imgW="1688367" imgH="812447" progId="Equation.DSMT4">
                  <p:embed/>
                  <p:pic>
                    <p:nvPicPr>
                      <p:cNvPr id="1945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744" y="3573463"/>
                        <a:ext cx="5037137" cy="242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473200" y="2044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1946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20447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72344" y="1300559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1 a</a:t>
            </a:r>
          </a:p>
        </p:txBody>
      </p:sp>
    </p:spTree>
    <p:extLst>
      <p:ext uri="{BB962C8B-B14F-4D97-AF65-F5344CB8AC3E}">
        <p14:creationId xmlns:p14="http://schemas.microsoft.com/office/powerpoint/2010/main" val="316741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065213" y="1790700"/>
            <a:ext cx="8547100" cy="582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Remembering that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a function of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using the Chain Rule, we have: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Then, we solve this equation for     :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386674"/>
              </p:ext>
            </p:extLst>
          </p:nvPr>
        </p:nvGraphicFramePr>
        <p:xfrm>
          <a:off x="7086600" y="2356245"/>
          <a:ext cx="4724400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3" imgW="1828800" imgH="838080" progId="Equation.DSMT4">
                  <p:embed/>
                </p:oleObj>
              </mc:Choice>
              <mc:Fallback>
                <p:oleObj name="Equation" r:id="rId3" imgW="1828800" imgH="838080" progId="Equation.DSMT4">
                  <p:embed/>
                  <p:pic>
                    <p:nvPicPr>
                      <p:cNvPr id="2048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356245"/>
                        <a:ext cx="4724400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80505"/>
              </p:ext>
            </p:extLst>
          </p:nvPr>
        </p:nvGraphicFramePr>
        <p:xfrm>
          <a:off x="7005637" y="5287168"/>
          <a:ext cx="5429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5" imgW="215713" imgH="393359" progId="Equation.DSMT4">
                  <p:embed/>
                </p:oleObj>
              </mc:Choice>
              <mc:Fallback>
                <p:oleObj name="Equation" r:id="rId5" imgW="215713" imgH="393359" progId="Equation.DSMT4">
                  <p:embed/>
                  <p:pic>
                    <p:nvPicPr>
                      <p:cNvPr id="2048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7" y="5287168"/>
                        <a:ext cx="5429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469282"/>
              </p:ext>
            </p:extLst>
          </p:nvPr>
        </p:nvGraphicFramePr>
        <p:xfrm>
          <a:off x="7924800" y="5235574"/>
          <a:ext cx="15240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7" imgW="583947" imgH="418918" progId="Equation.DSMT4">
                  <p:embed/>
                </p:oleObj>
              </mc:Choice>
              <mc:Fallback>
                <p:oleObj name="Equation" r:id="rId7" imgW="583947" imgH="418918" progId="Equation.DSMT4">
                  <p:embed/>
                  <p:pic>
                    <p:nvPicPr>
                      <p:cNvPr id="2048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235574"/>
                        <a:ext cx="1524000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66700" y="112395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1 a</a:t>
            </a:r>
          </a:p>
        </p:txBody>
      </p:sp>
    </p:spTree>
    <p:extLst>
      <p:ext uri="{BB962C8B-B14F-4D97-AF65-F5344CB8AC3E}">
        <p14:creationId xmlns:p14="http://schemas.microsoft.com/office/powerpoint/2010/main" val="3620925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782763" y="2035176"/>
            <a:ext cx="8534400" cy="40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the point (3, 4) we have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3 and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4. </a:t>
            </a:r>
            <a:b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Thus, an equation of the tangent to the circle at (3, 4)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is: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4 =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–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¾(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– 3) or 3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+ 4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= 25.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111665"/>
              </p:ext>
            </p:extLst>
          </p:nvPr>
        </p:nvGraphicFramePr>
        <p:xfrm>
          <a:off x="3376613" y="3286126"/>
          <a:ext cx="15240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583947" imgH="393529" progId="Equation.DSMT4">
                  <p:embed/>
                </p:oleObj>
              </mc:Choice>
              <mc:Fallback>
                <p:oleObj name="Equation" r:id="rId3" imgW="583947" imgH="393529" progId="Equation.DSMT4">
                  <p:embed/>
                  <p:pic>
                    <p:nvPicPr>
                      <p:cNvPr id="2150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3" y="3286126"/>
                        <a:ext cx="15240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06425" y="1344612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E. g. 1 b—Solution 1</a:t>
            </a:r>
          </a:p>
        </p:txBody>
      </p:sp>
    </p:spTree>
    <p:extLst>
      <p:ext uri="{BB962C8B-B14F-4D97-AF65-F5344CB8AC3E}">
        <p14:creationId xmlns:p14="http://schemas.microsoft.com/office/powerpoint/2010/main" val="1564320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592137" y="2427288"/>
            <a:ext cx="109759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Solving the equation </a:t>
            </a:r>
            <a:r>
              <a:rPr kumimoji="0" lang="en-US" altLang="hu-HU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25, </a:t>
            </a:r>
            <a:br>
              <a:rPr kumimoji="0" lang="en-US" alt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get: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point (3, 4) lies on the upper semicircle      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 we consider the function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428584"/>
              </p:ext>
            </p:extLst>
          </p:nvPr>
        </p:nvGraphicFramePr>
        <p:xfrm>
          <a:off x="2919413" y="3072209"/>
          <a:ext cx="294798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" imgW="914003" imgH="266584" progId="Equation.DSMT4">
                  <p:embed/>
                </p:oleObj>
              </mc:Choice>
              <mc:Fallback>
                <p:oleObj name="Equation" r:id="rId3" imgW="914003" imgH="266584" progId="Equation.DSMT4">
                  <p:embed/>
                  <p:pic>
                    <p:nvPicPr>
                      <p:cNvPr id="225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413" y="3072209"/>
                        <a:ext cx="2947987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753479"/>
              </p:ext>
            </p:extLst>
          </p:nvPr>
        </p:nvGraphicFramePr>
        <p:xfrm>
          <a:off x="7681118" y="4668838"/>
          <a:ext cx="17843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850531" imgH="266584" progId="Equation.DSMT4">
                  <p:embed/>
                </p:oleObj>
              </mc:Choice>
              <mc:Fallback>
                <p:oleObj name="Equation" r:id="rId5" imgW="850531" imgH="266584" progId="Equation.DSMT4">
                  <p:embed/>
                  <p:pic>
                    <p:nvPicPr>
                      <p:cNvPr id="225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1118" y="4668838"/>
                        <a:ext cx="17843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287508"/>
              </p:ext>
            </p:extLst>
          </p:nvPr>
        </p:nvGraphicFramePr>
        <p:xfrm>
          <a:off x="5629275" y="5437981"/>
          <a:ext cx="23622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7" imgW="1053643" imgH="266584" progId="Equation.DSMT4">
                  <p:embed/>
                </p:oleObj>
              </mc:Choice>
              <mc:Fallback>
                <p:oleObj name="Equation" r:id="rId7" imgW="1053643" imgH="266584" progId="Equation.DSMT4">
                  <p:embed/>
                  <p:pic>
                    <p:nvPicPr>
                      <p:cNvPr id="225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5437981"/>
                        <a:ext cx="23622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81013" y="1330721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E. g. 1 b—Solution 2</a:t>
            </a:r>
          </a:p>
        </p:txBody>
      </p:sp>
    </p:spTree>
    <p:extLst>
      <p:ext uri="{BB962C8B-B14F-4D97-AF65-F5344CB8AC3E}">
        <p14:creationId xmlns:p14="http://schemas.microsoft.com/office/powerpoint/2010/main" val="1310545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4061" y="2314574"/>
            <a:ext cx="10718801" cy="971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Differentiating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using the Chain Rule, we have: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678109"/>
              </p:ext>
            </p:extLst>
          </p:nvPr>
        </p:nvGraphicFramePr>
        <p:xfrm>
          <a:off x="3463924" y="3286125"/>
          <a:ext cx="6081713" cy="320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2095500" imgH="1104900" progId="Equation.DSMT4">
                  <p:embed/>
                </p:oleObj>
              </mc:Choice>
              <mc:Fallback>
                <p:oleObj name="Equation" r:id="rId3" imgW="2095500" imgH="1104900" progId="Equation.DSMT4">
                  <p:embed/>
                  <p:pic>
                    <p:nvPicPr>
                      <p:cNvPr id="2355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924" y="3286125"/>
                        <a:ext cx="6081713" cy="320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754061" y="1298574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E. g. 1 b—Solution 2</a:t>
            </a:r>
          </a:p>
        </p:txBody>
      </p:sp>
    </p:spTree>
    <p:extLst>
      <p:ext uri="{BB962C8B-B14F-4D97-AF65-F5344CB8AC3E}">
        <p14:creationId xmlns:p14="http://schemas.microsoft.com/office/powerpoint/2010/main" val="3993404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581150" y="2955926"/>
            <a:ext cx="8534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600" b="0" i="0" u="none" strike="noStrike" kern="1200" cap="none" spc="0" normalizeH="0" baseline="0" noProof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600" b="0" i="0" u="none" strike="noStrike" kern="1200" cap="none" spc="0" normalizeH="0" baseline="0" noProof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in Solution 1, an equation of the tangent is </a:t>
            </a:r>
            <a:b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1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+ 4</a:t>
            </a:r>
            <a:r>
              <a:rPr kumimoji="0" lang="en-US" altLang="hu-HU" sz="2400" b="0" i="1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25.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636814"/>
              </p:ext>
            </p:extLst>
          </p:nvPr>
        </p:nvGraphicFramePr>
        <p:xfrm>
          <a:off x="3371850" y="2811463"/>
          <a:ext cx="49530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3" imgW="1536700" imgH="431800" progId="Equation.DSMT4">
                  <p:embed/>
                </p:oleObj>
              </mc:Choice>
              <mc:Fallback>
                <p:oleObj name="Equation" r:id="rId3" imgW="1536700" imgH="431800" progId="Equation.DSMT4">
                  <p:embed/>
                  <p:pic>
                    <p:nvPicPr>
                      <p:cNvPr id="2457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2811463"/>
                        <a:ext cx="49530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E45C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06425" y="1785143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E. g. 1 b—Solution 2</a:t>
            </a:r>
          </a:p>
        </p:txBody>
      </p:sp>
    </p:spTree>
    <p:extLst>
      <p:ext uri="{BB962C8B-B14F-4D97-AF65-F5344CB8AC3E}">
        <p14:creationId xmlns:p14="http://schemas.microsoft.com/office/powerpoint/2010/main" val="1321013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254000" y="914400"/>
            <a:ext cx="11747500" cy="135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expression </a:t>
            </a:r>
            <a:r>
              <a:rPr kumimoji="0" lang="en-US" altLang="hu-HU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dx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Solution 1 gives the derivative in terms of both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 is correct no matter which function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determined by the given equation.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NOTE 1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49300" y="2622550"/>
            <a:ext cx="10852150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instance, for                                  ,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have: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However, for                                     ,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have: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862323"/>
              </p:ext>
            </p:extLst>
          </p:nvPr>
        </p:nvGraphicFramePr>
        <p:xfrm>
          <a:off x="3954463" y="4149150"/>
          <a:ext cx="2786062" cy="536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3" imgW="1383699" imgH="266584" progId="Equation.DSMT4">
                  <p:embed/>
                </p:oleObj>
              </mc:Choice>
              <mc:Fallback>
                <p:oleObj name="Equation" r:id="rId3" imgW="1383699" imgH="266584" progId="Equation.DSMT4">
                  <p:embed/>
                  <p:pic>
                    <p:nvPicPr>
                      <p:cNvPr id="266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4149150"/>
                        <a:ext cx="2786062" cy="536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71008"/>
              </p:ext>
            </p:extLst>
          </p:nvPr>
        </p:nvGraphicFramePr>
        <p:xfrm>
          <a:off x="3906837" y="4983781"/>
          <a:ext cx="4876800" cy="948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5" imgW="2222500" imgH="431800" progId="Equation.DSMT4">
                  <p:embed/>
                </p:oleObj>
              </mc:Choice>
              <mc:Fallback>
                <p:oleObj name="Equation" r:id="rId5" imgW="2222500" imgH="431800" progId="Equation.DSMT4">
                  <p:embed/>
                  <p:pic>
                    <p:nvPicPr>
                      <p:cNvPr id="266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837" y="4983781"/>
                        <a:ext cx="4876800" cy="948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054095"/>
              </p:ext>
            </p:extLst>
          </p:nvPr>
        </p:nvGraphicFramePr>
        <p:xfrm>
          <a:off x="4029075" y="2675745"/>
          <a:ext cx="2214563" cy="464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7" imgW="1269449" imgH="266584" progId="Equation.DSMT4">
                  <p:embed/>
                </p:oleObj>
              </mc:Choice>
              <mc:Fallback>
                <p:oleObj name="Equation" r:id="rId7" imgW="1269449" imgH="266584" progId="Equation.DSMT4">
                  <p:embed/>
                  <p:pic>
                    <p:nvPicPr>
                      <p:cNvPr id="2662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2675745"/>
                        <a:ext cx="2214563" cy="464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268953"/>
              </p:ext>
            </p:extLst>
          </p:nvPr>
        </p:nvGraphicFramePr>
        <p:xfrm>
          <a:off x="3906837" y="3193132"/>
          <a:ext cx="2833688" cy="866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9" imgW="1409088" imgH="431613" progId="Equation.DSMT4">
                  <p:embed/>
                </p:oleObj>
              </mc:Choice>
              <mc:Fallback>
                <p:oleObj name="Equation" r:id="rId9" imgW="1409088" imgH="431613" progId="Equation.DSMT4">
                  <p:embed/>
                  <p:pic>
                    <p:nvPicPr>
                      <p:cNvPr id="2663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837" y="3193132"/>
                        <a:ext cx="2833688" cy="866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524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7238" y="2895601"/>
            <a:ext cx="11434762" cy="334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a. Find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b. Find the tangent to the folium of Descartes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the point (3, 3).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c. At what points in the first quadrant is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tangent line horizontal?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035300" y="382586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52450" y="1675606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138890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hu-HU" smtClean="0"/>
              <a:t>Implicit Differentiation</a:t>
            </a:r>
            <a:endParaRPr lang="en-US" altLang="hu-HU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2000" y="1295400"/>
            <a:ext cx="792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hu-HU"/>
              <a:t>So far, all the equations and functions we looked at were all stated explicitly in terms of one variable: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447800" y="2209800"/>
          <a:ext cx="17653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3" imgW="634725" imgH="203112" progId="Equation.3">
                  <p:embed/>
                </p:oleObj>
              </mc:Choice>
              <mc:Fallback>
                <p:oleObj name="Equation" r:id="rId3" imgW="634725" imgH="203112" progId="Equation.3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09800"/>
                        <a:ext cx="17653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4267200" y="2286000"/>
          <a:ext cx="17716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5" imgW="952087" imgH="203112" progId="Equation.3">
                  <p:embed/>
                </p:oleObj>
              </mc:Choice>
              <mc:Fallback>
                <p:oleObj name="Equation" r:id="rId5" imgW="952087" imgH="203112" progId="Equation.3">
                  <p:embed/>
                  <p:pic>
                    <p:nvPicPr>
                      <p:cNvPr id="6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286000"/>
                        <a:ext cx="17716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143000" y="3352800"/>
          <a:ext cx="914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7" imgW="393529" imgH="393529" progId="Equation.3">
                  <p:embed/>
                </p:oleObj>
              </mc:Choice>
              <mc:Fallback>
                <p:oleObj name="Equation" r:id="rId7" imgW="393529" imgH="393529" progId="Equation.3">
                  <p:embed/>
                  <p:pic>
                    <p:nvPicPr>
                      <p:cNvPr id="61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52800"/>
                        <a:ext cx="914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429000" y="3200400"/>
            <a:ext cx="5486400" cy="990600"/>
          </a:xfrm>
          <a:prstGeom prst="wedgeRoundRectCallout">
            <a:avLst>
              <a:gd name="adj1" fmla="val -72917"/>
              <a:gd name="adj2" fmla="val 1618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hu-HU"/>
              <a:t>In this function, y is defined explicitly in terms of x. If we re-wrote it as xy = 1, y is now defined </a:t>
            </a:r>
            <a:r>
              <a:rPr lang="en-US" altLang="hu-HU" b="1"/>
              <a:t>implicitly</a:t>
            </a:r>
            <a:r>
              <a:rPr lang="en-US" altLang="hu-HU"/>
              <a:t> in terms of x.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62000" y="4724400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hu-HU"/>
              <a:t>It is easy to find the derivative of an explicit function, but what about: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2359025" y="5299075"/>
          <a:ext cx="36004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9" imgW="1295400" imgH="228600" progId="Equation.3">
                  <p:embed/>
                </p:oleObj>
              </mc:Choice>
              <mc:Fallback>
                <p:oleObj name="Equation" r:id="rId9" imgW="1295400" imgH="228600" progId="Equation.3">
                  <p:embed/>
                  <p:pic>
                    <p:nvPicPr>
                      <p:cNvPr id="61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5299075"/>
                        <a:ext cx="360045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1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11200" y="2281237"/>
            <a:ext cx="11233150" cy="320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Differentiating both sides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with respect to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regarding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as a</a:t>
            </a:r>
            <a:r>
              <a:rPr kumimoji="0" lang="hu-HU" altLang="hu-HU" sz="2400" b="0" i="0" u="none" strike="noStrike" kern="120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and using the Chain Rule on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the Product Rule on 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we get: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3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 =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xy’ +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 </a:t>
            </a:r>
            <a:endParaRPr lang="hu-HU" altLang="hu-HU" sz="2400" i="1" dirty="0">
              <a:latin typeface="Arial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hu-HU" altLang="hu-HU" sz="2400" b="0" i="1" u="none" strike="noStrike" kern="120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 	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y</a:t>
            </a:r>
            <a:r>
              <a:rPr kumimoji="0" lang="en-US" altLang="hu-HU" sz="24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 =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xy’ +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11200" y="1369218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2 a</a:t>
            </a:r>
          </a:p>
        </p:txBody>
      </p:sp>
    </p:spTree>
    <p:extLst>
      <p:ext uri="{BB962C8B-B14F-4D97-AF65-F5344CB8AC3E}">
        <p14:creationId xmlns:p14="http://schemas.microsoft.com/office/powerpoint/2010/main" val="450016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911225" y="1752601"/>
            <a:ext cx="8534400" cy="582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Now, we solve for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’: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345729"/>
              </p:ext>
            </p:extLst>
          </p:nvPr>
        </p:nvGraphicFramePr>
        <p:xfrm>
          <a:off x="4163332" y="2428875"/>
          <a:ext cx="3408135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1333500" imgH="952500" progId="Equation.DSMT4">
                  <p:embed/>
                </p:oleObj>
              </mc:Choice>
              <mc:Fallback>
                <p:oleObj name="Equation" r:id="rId3" imgW="1333500" imgH="952500" progId="Equation.DSMT4">
                  <p:embed/>
                  <p:pic>
                    <p:nvPicPr>
                      <p:cNvPr id="296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3332" y="2428875"/>
                        <a:ext cx="3408135" cy="243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06425" y="1236663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2 a</a:t>
            </a:r>
          </a:p>
        </p:txBody>
      </p:sp>
    </p:spTree>
    <p:extLst>
      <p:ext uri="{BB962C8B-B14F-4D97-AF65-F5344CB8AC3E}">
        <p14:creationId xmlns:p14="http://schemas.microsoft.com/office/powerpoint/2010/main" val="2390925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77825" y="2335214"/>
            <a:ext cx="8534400" cy="4033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When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3,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glance at the figure confirms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that this is a reasonable value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slope at (3, 3).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 an equation of the tangent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the folium at (3, 3) is: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3 = – 1(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3) 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6.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643820"/>
              </p:ext>
            </p:extLst>
          </p:nvPr>
        </p:nvGraphicFramePr>
        <p:xfrm>
          <a:off x="3189287" y="2122490"/>
          <a:ext cx="2452687" cy="908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1130300" imgH="419100" progId="Equation.DSMT4">
                  <p:embed/>
                </p:oleObj>
              </mc:Choice>
              <mc:Fallback>
                <p:oleObj name="Equation" r:id="rId3" imgW="1130300" imgH="419100" progId="Equation.DSMT4">
                  <p:embed/>
                  <p:pic>
                    <p:nvPicPr>
                      <p:cNvPr id="3072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7" y="2122490"/>
                        <a:ext cx="2452687" cy="908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604125" y="2240758"/>
            <a:ext cx="3054350" cy="3157538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23837" y="1484314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2 b</a:t>
            </a:r>
          </a:p>
        </p:txBody>
      </p:sp>
      <p:pic>
        <p:nvPicPr>
          <p:cNvPr id="7" name="Picture 14" descr="03050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2335214"/>
            <a:ext cx="28575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863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996949" y="2395539"/>
            <a:ext cx="9490075" cy="4162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tangent line is horizontal if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 = 0.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Using the expression for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from (a), we see that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 = 0 when 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0 (provided that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2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≠ 0)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Substituting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½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the equation of the curve,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get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(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½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= 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(½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which simplifies to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16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811212" y="227011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81038" y="154305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2 c</a:t>
            </a:r>
          </a:p>
        </p:txBody>
      </p:sp>
    </p:spTree>
    <p:extLst>
      <p:ext uri="{BB962C8B-B14F-4D97-AF65-F5344CB8AC3E}">
        <p14:creationId xmlns:p14="http://schemas.microsoft.com/office/powerpoint/2010/main" val="1831605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454026" y="1771651"/>
            <a:ext cx="10647362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Since 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x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 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≠ 0 in the first quadrant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, we have 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x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3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 = 16.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If 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x 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= 16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1/3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 = 2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4/3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, then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 y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 = 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½(2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8/3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) = 2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5/3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38138" y="111442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2 c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0976" y="3371851"/>
            <a:ext cx="8269288" cy="2390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Thus, the tangent is horizontal at (0, 0)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and at (2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4/3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, 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5/3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</a:rPr>
              <a:t>, which is approximately (2.5198, 3.1748).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</a:rPr>
              <a:t>Looking at the figure, we see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</a:rPr>
              <a:t>that our answer is reasonable.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8582026" y="3038475"/>
            <a:ext cx="3054350" cy="3309938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9" name="Picture 12" descr="0305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6" y="3152775"/>
            <a:ext cx="2789238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962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54012" y="1138239"/>
            <a:ext cx="11190287" cy="2233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</a:rPr>
              <a:t>There is a formula for the three roots of a cubic equation that is like the quadratic formula, but much more complicated.</a:t>
            </a:r>
            <a:r>
              <a:rPr kumimoji="0" lang="hu-HU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</a:rPr>
              <a:t> </a:t>
            </a:r>
          </a:p>
          <a:p>
            <a:pPr eaLnBrk="1" hangingPunct="1"/>
            <a:r>
              <a:rPr lang="en-US" altLang="hu-HU" sz="2400" dirty="0" smtClean="0"/>
              <a:t>If we use this formula (or a computer algebra system) to solve the equation </a:t>
            </a:r>
            <a:r>
              <a:rPr lang="en-US" altLang="hu-HU" sz="2400" i="1" dirty="0" smtClean="0"/>
              <a:t>x</a:t>
            </a:r>
            <a:r>
              <a:rPr lang="en-US" altLang="hu-HU" sz="2400" baseline="30000" dirty="0" smtClean="0"/>
              <a:t>3</a:t>
            </a:r>
            <a:r>
              <a:rPr lang="en-US" altLang="hu-HU" sz="2400" dirty="0" smtClean="0"/>
              <a:t> + </a:t>
            </a:r>
            <a:r>
              <a:rPr lang="en-US" altLang="hu-HU" sz="2400" i="1" dirty="0" smtClean="0"/>
              <a:t>y</a:t>
            </a:r>
            <a:r>
              <a:rPr lang="en-US" altLang="hu-HU" sz="2400" baseline="30000" dirty="0" smtClean="0"/>
              <a:t>3</a:t>
            </a:r>
            <a:r>
              <a:rPr lang="en-US" altLang="hu-HU" sz="2400" dirty="0" smtClean="0"/>
              <a:t> = 6</a:t>
            </a:r>
            <a:r>
              <a:rPr lang="en-US" altLang="hu-HU" sz="2400" i="1" dirty="0" smtClean="0"/>
              <a:t>xy</a:t>
            </a:r>
            <a:r>
              <a:rPr lang="en-US" altLang="hu-HU" sz="2400" dirty="0" smtClean="0"/>
              <a:t> </a:t>
            </a:r>
            <a:br>
              <a:rPr lang="en-US" altLang="hu-HU" sz="2400" dirty="0" smtClean="0"/>
            </a:br>
            <a:r>
              <a:rPr lang="en-US" altLang="hu-HU" sz="2400" dirty="0" smtClean="0"/>
              <a:t>for </a:t>
            </a:r>
            <a:r>
              <a:rPr lang="en-US" altLang="hu-HU" sz="2400" i="1" dirty="0" smtClean="0"/>
              <a:t>y</a:t>
            </a:r>
            <a:r>
              <a:rPr lang="en-US" altLang="hu-HU" sz="2400" dirty="0" smtClean="0"/>
              <a:t> in terms of </a:t>
            </a:r>
            <a:r>
              <a:rPr lang="en-US" altLang="hu-HU" sz="2400" i="1" dirty="0" smtClean="0"/>
              <a:t>x</a:t>
            </a:r>
            <a:r>
              <a:rPr lang="en-US" altLang="hu-HU" sz="2400" dirty="0" smtClean="0"/>
              <a:t>, we get three functions determined by the following equation.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NOTE 2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529" y="3595689"/>
            <a:ext cx="7166268" cy="676969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985838" y="4529138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endParaRPr lang="hu-H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8529" y="5320083"/>
            <a:ext cx="8956034" cy="91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91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25438" y="1866901"/>
            <a:ext cx="10890250" cy="73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These are the three functions whose graphs are shown in the earlier figure.</a:t>
            </a: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NOTE 2</a:t>
            </a: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425576" y="3316288"/>
            <a:ext cx="8439150" cy="2927350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5" name="Picture 19" descr="03050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3432175"/>
            <a:ext cx="2605088" cy="274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0" descr="03050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01" y="3430588"/>
            <a:ext cx="2614612" cy="274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1" descr="030503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6" y="3430588"/>
            <a:ext cx="2614612" cy="274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178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429419" y="705644"/>
            <a:ext cx="11600656" cy="519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can see that the method of implicit differentiation saves an enormous amount of work in cases such as this.</a:t>
            </a:r>
            <a:endParaRPr kumimoji="0" lang="hu-HU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eaLnBrk="1" hangingPunct="1"/>
            <a:r>
              <a:rPr lang="en-US" altLang="hu-HU" sz="2400" dirty="0">
                <a:latin typeface="Arial"/>
              </a:rPr>
              <a:t>Moreover, implicit differentiation works just </a:t>
            </a:r>
            <a:r>
              <a:rPr lang="en-US" altLang="hu-HU" sz="2400" dirty="0" smtClean="0">
                <a:latin typeface="Arial"/>
              </a:rPr>
              <a:t>as </a:t>
            </a:r>
            <a:r>
              <a:rPr lang="en-US" altLang="hu-HU" sz="2400" dirty="0">
                <a:latin typeface="Arial"/>
              </a:rPr>
              <a:t>easily for equations such as</a:t>
            </a:r>
          </a:p>
          <a:p>
            <a:pPr lvl="0" algn="ctr" eaLnBrk="1" hangingPunct="1"/>
            <a:r>
              <a:rPr lang="en-US" altLang="hu-HU" sz="2400" i="1" dirty="0">
                <a:latin typeface="Arial"/>
              </a:rPr>
              <a:t>y</a:t>
            </a:r>
            <a:r>
              <a:rPr lang="en-US" altLang="hu-HU" sz="2400" baseline="30000" dirty="0">
                <a:latin typeface="Arial"/>
              </a:rPr>
              <a:t>5</a:t>
            </a:r>
            <a:r>
              <a:rPr lang="en-US" altLang="hu-HU" sz="2400" dirty="0">
                <a:latin typeface="Arial"/>
              </a:rPr>
              <a:t> + 3</a:t>
            </a:r>
            <a:r>
              <a:rPr lang="en-US" altLang="hu-HU" sz="2400" i="1" dirty="0">
                <a:latin typeface="Arial"/>
              </a:rPr>
              <a:t>x</a:t>
            </a:r>
            <a:r>
              <a:rPr lang="en-US" altLang="hu-HU" sz="2400" baseline="30000" dirty="0">
                <a:latin typeface="Arial"/>
              </a:rPr>
              <a:t>2</a:t>
            </a:r>
            <a:r>
              <a:rPr lang="en-US" altLang="hu-HU" sz="2400" i="1" dirty="0">
                <a:latin typeface="Arial"/>
              </a:rPr>
              <a:t>y</a:t>
            </a:r>
            <a:r>
              <a:rPr lang="en-US" altLang="hu-HU" sz="2400" baseline="30000" dirty="0">
                <a:latin typeface="Arial"/>
              </a:rPr>
              <a:t>2</a:t>
            </a:r>
            <a:r>
              <a:rPr lang="en-US" altLang="hu-HU" sz="2400" dirty="0">
                <a:latin typeface="Arial"/>
              </a:rPr>
              <a:t> + 5</a:t>
            </a:r>
            <a:r>
              <a:rPr lang="en-US" altLang="hu-HU" sz="2400" i="1" dirty="0">
                <a:latin typeface="Arial"/>
              </a:rPr>
              <a:t>x</a:t>
            </a:r>
            <a:r>
              <a:rPr lang="en-US" altLang="hu-HU" sz="2400" baseline="30000" dirty="0">
                <a:latin typeface="Arial"/>
              </a:rPr>
              <a:t>4</a:t>
            </a:r>
            <a:r>
              <a:rPr lang="en-US" altLang="hu-HU" sz="2400" dirty="0">
                <a:latin typeface="Arial"/>
              </a:rPr>
              <a:t> = 12</a:t>
            </a:r>
          </a:p>
          <a:p>
            <a:pPr lvl="0" eaLnBrk="1" hangingPunct="1"/>
            <a:r>
              <a:rPr lang="en-US" altLang="hu-HU" sz="2400" dirty="0">
                <a:latin typeface="Arial"/>
              </a:rPr>
              <a:t>for which it is impossible</a:t>
            </a:r>
            <a:r>
              <a:rPr lang="en-US" altLang="hu-HU" sz="2400" i="1" dirty="0">
                <a:latin typeface="Arial"/>
              </a:rPr>
              <a:t> </a:t>
            </a:r>
            <a:r>
              <a:rPr lang="en-US" altLang="hu-HU" sz="2400" dirty="0">
                <a:latin typeface="Arial"/>
              </a:rPr>
              <a:t>to find a similar expression for </a:t>
            </a:r>
            <a:r>
              <a:rPr lang="en-US" altLang="hu-HU" sz="2400" i="1" dirty="0">
                <a:latin typeface="Arial"/>
              </a:rPr>
              <a:t>y</a:t>
            </a:r>
            <a:r>
              <a:rPr lang="en-US" altLang="hu-HU" sz="2400" dirty="0">
                <a:latin typeface="Arial"/>
              </a:rPr>
              <a:t> in terms of </a:t>
            </a:r>
            <a:r>
              <a:rPr lang="en-US" altLang="hu-HU" sz="2400" i="1" dirty="0">
                <a:latin typeface="Arial"/>
              </a:rPr>
              <a:t>x</a:t>
            </a:r>
            <a:r>
              <a:rPr lang="en-US" altLang="hu-HU" sz="2400" dirty="0">
                <a:latin typeface="Arial"/>
              </a:rPr>
              <a:t>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09601" y="175419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NOTE 2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68451" y="3359151"/>
            <a:ext cx="8439150" cy="2927350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5" name="Picture 8" descr="030503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3" y="3475038"/>
            <a:ext cx="2605088" cy="274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 descr="030503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6" y="3473451"/>
            <a:ext cx="2614612" cy="274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0" descr="030503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3473451"/>
            <a:ext cx="2614612" cy="274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084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58774" y="2266950"/>
            <a:ext cx="11471275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Find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if sin(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=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cos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40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Differentiating implicitly with respect to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remembering that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a function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we get: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Note that we have used the Chain Rule on the left side and the Product Rule and Chain Rule on the right side.</a:t>
            </a: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567192"/>
              </p:ext>
            </p:extLst>
          </p:nvPr>
        </p:nvGraphicFramePr>
        <p:xfrm>
          <a:off x="2476500" y="4412456"/>
          <a:ext cx="67818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3" imgW="2857500" imgH="228600" progId="Equation.DSMT4">
                  <p:embed/>
                </p:oleObj>
              </mc:Choice>
              <mc:Fallback>
                <p:oleObj name="Equation" r:id="rId3" imgW="2857500" imgH="228600" progId="Equation.DSMT4">
                  <p:embed/>
                  <p:pic>
                    <p:nvPicPr>
                      <p:cNvPr id="409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4412456"/>
                        <a:ext cx="67818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58774" y="131762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3</a:t>
            </a:r>
          </a:p>
        </p:txBody>
      </p:sp>
    </p:spTree>
    <p:extLst>
      <p:ext uri="{BB962C8B-B14F-4D97-AF65-F5344CB8AC3E}">
        <p14:creationId xmlns:p14="http://schemas.microsoft.com/office/powerpoint/2010/main" val="1694689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06425" y="1909763"/>
            <a:ext cx="1105693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we collect the terms that involve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’,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get: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281272"/>
              </p:ext>
            </p:extLst>
          </p:nvPr>
        </p:nvGraphicFramePr>
        <p:xfrm>
          <a:off x="1981993" y="2949575"/>
          <a:ext cx="83058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3" imgW="3098800" imgH="228600" progId="Equation.DSMT4">
                  <p:embed/>
                </p:oleObj>
              </mc:Choice>
              <mc:Fallback>
                <p:oleObj name="Equation" r:id="rId3" imgW="3098800" imgH="228600" progId="Equation.DSMT4">
                  <p:embed/>
                  <p:pic>
                    <p:nvPicPr>
                      <p:cNvPr id="4198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993" y="2949575"/>
                        <a:ext cx="83058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72293" y="1185861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3</a:t>
            </a:r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341094"/>
              </p:ext>
            </p:extLst>
          </p:nvPr>
        </p:nvGraphicFramePr>
        <p:xfrm>
          <a:off x="3009900" y="4602162"/>
          <a:ext cx="4267200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5" imgW="1612900" imgH="444500" progId="Equation.DSMT4">
                  <p:embed/>
                </p:oleObj>
              </mc:Choice>
              <mc:Fallback>
                <p:oleObj name="Equation" r:id="rId5" imgW="1612900" imgH="444500" progId="Equation.DSMT4">
                  <p:embed/>
                  <p:pic>
                    <p:nvPicPr>
                      <p:cNvPr id="419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4602162"/>
                        <a:ext cx="4267200" cy="117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8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354666" y="530578"/>
            <a:ext cx="9599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 err="1" smtClean="0">
                <a:solidFill>
                  <a:srgbClr val="FF0000"/>
                </a:solidFill>
              </a:rPr>
              <a:t>Explicite</a:t>
            </a:r>
            <a:r>
              <a:rPr lang="hu-HU" sz="4000" dirty="0" smtClean="0">
                <a:solidFill>
                  <a:srgbClr val="FF0000"/>
                </a:solidFill>
              </a:rPr>
              <a:t> and implicite </a:t>
            </a:r>
            <a:r>
              <a:rPr lang="hu-HU" sz="4000" dirty="0" err="1" smtClean="0">
                <a:solidFill>
                  <a:srgbClr val="FF0000"/>
                </a:solidFill>
              </a:rPr>
              <a:t>definition</a:t>
            </a:r>
            <a:r>
              <a:rPr lang="hu-HU" sz="4000" dirty="0" smtClean="0">
                <a:solidFill>
                  <a:srgbClr val="FF0000"/>
                </a:solidFill>
              </a:rPr>
              <a:t> of a </a:t>
            </a:r>
            <a:r>
              <a:rPr lang="hu-HU" sz="4000" dirty="0" err="1" smtClean="0">
                <a:solidFill>
                  <a:srgbClr val="FF0000"/>
                </a:solidFill>
              </a:rPr>
              <a:t>function</a:t>
            </a:r>
            <a:endParaRPr lang="hu-HU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zövegdoboz 2"/>
              <p:cNvSpPr txBox="1"/>
              <p:nvPr/>
            </p:nvSpPr>
            <p:spPr>
              <a:xfrm>
                <a:off x="1461911" y="1868311"/>
                <a:ext cx="75486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explicite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hu-HU" sz="2400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usual</m:t>
                          </m:r>
                        </m:e>
                      </m:d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definition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real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</a:rPr>
                        <m:t>function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911" y="1868311"/>
                <a:ext cx="7548670" cy="369332"/>
              </a:xfrm>
              <a:prstGeom prst="rect">
                <a:avLst/>
              </a:prstGeom>
              <a:blipFill>
                <a:blip r:embed="rId2"/>
                <a:stretch>
                  <a:fillRect l="-485" b="-3442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06115" y="3984978"/>
                <a:ext cx="118967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implicite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definition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of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function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between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15" y="3984978"/>
                <a:ext cx="11896718" cy="461665"/>
              </a:xfrm>
              <a:prstGeom prst="rect">
                <a:avLst/>
              </a:prstGeom>
              <a:blipFill>
                <a:blip r:embed="rId3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4369309" y="2713827"/>
                <a:ext cx="2262671" cy="693908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309" y="2713827"/>
                <a:ext cx="2262671" cy="693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4041207" y="5023886"/>
                <a:ext cx="2918876" cy="369332"/>
              </a:xfrm>
              <a:prstGeom prst="rect">
                <a:avLst/>
              </a:prstGeom>
              <a:solidFill>
                <a:schemeClr val="accent5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𝑦𝑥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−1=0, 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207" y="5023886"/>
                <a:ext cx="2918876" cy="369332"/>
              </a:xfrm>
              <a:prstGeom prst="rect">
                <a:avLst/>
              </a:prstGeom>
              <a:blipFill>
                <a:blip r:embed="rId5"/>
                <a:stretch>
                  <a:fillRect l="-2088" r="-1879" b="-2459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3612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52400" y="2123280"/>
            <a:ext cx="11453813" cy="468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figure, drawn with the implicit-plotting command of a computer algebra system, shows part of the curve sin(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=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cos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a check on our calculation,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notice that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-1 when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0 and it appears that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slope is approximately -1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the origin. 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8328025" y="2776537"/>
            <a:ext cx="3278188" cy="3381375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95288" y="106362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3</a:t>
            </a:r>
          </a:p>
        </p:txBody>
      </p:sp>
      <p:pic>
        <p:nvPicPr>
          <p:cNvPr id="6" name="Picture 13" descr="0305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2865437"/>
            <a:ext cx="3081338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6271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14324" y="3697289"/>
            <a:ext cx="10758487" cy="284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Find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y”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16.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44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Differentiating the equation implicitly with respect to 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we get 4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+ 4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altLang="hu-H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</a:t>
            </a:r>
            <a:r>
              <a:rPr kumimoji="0" lang="en-US" alt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0.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6425" y="140017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4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14324" y="2275361"/>
            <a:ext cx="11644314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3175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</a:pP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The following example shows how to </a:t>
            </a:r>
            <a:r>
              <a:rPr lang="en-US" altLang="hu-HU" sz="2400" dirty="0" smtClean="0">
                <a:solidFill>
                  <a:srgbClr val="800000"/>
                </a:solidFill>
                <a:latin typeface="Arial"/>
              </a:rPr>
              <a:t>find </a:t>
            </a:r>
            <a:r>
              <a:rPr lang="en-US" altLang="hu-HU" sz="2400" dirty="0">
                <a:solidFill>
                  <a:srgbClr val="800000"/>
                </a:solidFill>
                <a:latin typeface="Arial"/>
              </a:rPr>
              <a:t>the second derivative of a function that is defined implicitly.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734466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81000" y="1969442"/>
            <a:ext cx="3432175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Solving for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 gives: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713758"/>
              </p:ext>
            </p:extLst>
          </p:nvPr>
        </p:nvGraphicFramePr>
        <p:xfrm>
          <a:off x="3429000" y="1572540"/>
          <a:ext cx="1763712" cy="1294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3" imgW="622300" imgH="457200" progId="Equation.DSMT4">
                  <p:embed/>
                </p:oleObj>
              </mc:Choice>
              <mc:Fallback>
                <p:oleObj name="Equation" r:id="rId3" imgW="622300" imgH="457200" progId="Equation.DSMT4">
                  <p:embed/>
                  <p:pic>
                    <p:nvPicPr>
                      <p:cNvPr id="4608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572540"/>
                        <a:ext cx="1763712" cy="1294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88144" y="406091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81000" y="1213321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E. g. 4—Equation 3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890783"/>
            <a:ext cx="8534400" cy="131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find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y’’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we differentiate this expression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 using the Quotient Rule and remembering that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a function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309379"/>
              </p:ext>
            </p:extLst>
          </p:nvPr>
        </p:nvGraphicFramePr>
        <p:xfrm>
          <a:off x="3702844" y="4206821"/>
          <a:ext cx="7351712" cy="2276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5" imgW="3035300" imgH="939800" progId="Equation.DSMT4">
                  <p:embed/>
                </p:oleObj>
              </mc:Choice>
              <mc:Fallback>
                <p:oleObj name="Equation" r:id="rId5" imgW="3035300" imgH="939800" progId="Equation.DSMT4">
                  <p:embed/>
                  <p:pic>
                    <p:nvPicPr>
                      <p:cNvPr id="4710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844" y="4206821"/>
                        <a:ext cx="7351712" cy="22760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767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582613" y="1912937"/>
            <a:ext cx="8534400" cy="582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we now substitute Equation 3 into </a:t>
            </a:r>
            <a:b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this expression, we get: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413587"/>
              </p:ext>
            </p:extLst>
          </p:nvPr>
        </p:nvGraphicFramePr>
        <p:xfrm>
          <a:off x="5095875" y="2925763"/>
          <a:ext cx="6677025" cy="341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2235200" imgH="1143000" progId="Equation.DSMT4">
                  <p:embed/>
                </p:oleObj>
              </mc:Choice>
              <mc:Fallback>
                <p:oleObj name="Equation" r:id="rId3" imgW="2235200" imgH="1143000" progId="Equation.DSMT4">
                  <p:embed/>
                  <p:pic>
                    <p:nvPicPr>
                      <p:cNvPr id="4813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2925763"/>
                        <a:ext cx="6677025" cy="341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2613" y="192087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6725" y="1089024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4</a:t>
            </a:r>
          </a:p>
        </p:txBody>
      </p:sp>
    </p:spTree>
    <p:extLst>
      <p:ext uri="{BB962C8B-B14F-4D97-AF65-F5344CB8AC3E}">
        <p14:creationId xmlns:p14="http://schemas.microsoft.com/office/powerpoint/2010/main" val="2784843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69887" y="2463006"/>
            <a:ext cx="10995025" cy="403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However, the values of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must satisfy the original equation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16. 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 the answer simplifies to: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07494"/>
              </p:ext>
            </p:extLst>
          </p:nvPr>
        </p:nvGraphicFramePr>
        <p:xfrm>
          <a:off x="6157913" y="4311651"/>
          <a:ext cx="43434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511300" imgH="444500" progId="Equation.DSMT4">
                  <p:embed/>
                </p:oleObj>
              </mc:Choice>
              <mc:Fallback>
                <p:oleObj name="Equation" r:id="rId3" imgW="1511300" imgH="444500" progId="Equation.DSMT4">
                  <p:embed/>
                  <p:pic>
                    <p:nvPicPr>
                      <p:cNvPr id="4915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913" y="4311651"/>
                        <a:ext cx="434340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IMPLICIT DIFFERENTIATION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69887" y="142994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anose="020B0604020202020204" pitchFamily="34" charset="0"/>
              </a:rPr>
              <a:t>Example 4</a:t>
            </a:r>
          </a:p>
        </p:txBody>
      </p:sp>
    </p:spTree>
    <p:extLst>
      <p:ext uri="{BB962C8B-B14F-4D97-AF65-F5344CB8AC3E}">
        <p14:creationId xmlns:p14="http://schemas.microsoft.com/office/powerpoint/2010/main" val="189679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36587" y="940404"/>
            <a:ext cx="9793287" cy="13234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hu-HU" sz="2400" dirty="0" smtClean="0"/>
              <a:t>Some </a:t>
            </a:r>
            <a:r>
              <a:rPr lang="hu-HU" altLang="hu-HU" sz="2400" dirty="0" err="1" smtClean="0"/>
              <a:t>other</a:t>
            </a:r>
            <a:r>
              <a:rPr lang="hu-HU" altLang="hu-HU" sz="2400" dirty="0" smtClean="0"/>
              <a:t> </a:t>
            </a:r>
            <a:r>
              <a:rPr lang="en-US" altLang="hu-HU" sz="2400" dirty="0" smtClean="0"/>
              <a:t>examples of implicit functions are:</a:t>
            </a:r>
          </a:p>
          <a:p>
            <a:r>
              <a:rPr lang="hu-HU" altLang="hu-HU" sz="2400" i="1" dirty="0" smtClean="0"/>
              <a:t> </a:t>
            </a:r>
            <a:r>
              <a:rPr lang="hu-HU" altLang="hu-HU" sz="2400" dirty="0" smtClean="0"/>
              <a:t>(</a:t>
            </a:r>
            <a:r>
              <a:rPr lang="hu-HU" altLang="hu-HU" sz="2400" dirty="0" err="1" smtClean="0"/>
              <a:t>Equation</a:t>
            </a:r>
            <a:r>
              <a:rPr lang="hu-HU" altLang="hu-HU" sz="2400" dirty="0" smtClean="0"/>
              <a:t> 1)</a:t>
            </a:r>
            <a:r>
              <a:rPr lang="en-US" altLang="hu-HU" sz="2400" i="1" dirty="0" smtClean="0"/>
              <a:t>				x</a:t>
            </a:r>
            <a:r>
              <a:rPr lang="en-US" altLang="hu-HU" sz="2400" baseline="30000" dirty="0" smtClean="0"/>
              <a:t>2</a:t>
            </a:r>
            <a:r>
              <a:rPr lang="en-US" altLang="hu-HU" sz="2400" dirty="0" smtClean="0"/>
              <a:t> + </a:t>
            </a:r>
            <a:r>
              <a:rPr lang="en-US" altLang="hu-HU" sz="2400" i="1" dirty="0" smtClean="0"/>
              <a:t>y</a:t>
            </a:r>
            <a:r>
              <a:rPr lang="en-US" altLang="hu-HU" sz="2400" baseline="30000" dirty="0" smtClean="0"/>
              <a:t>2</a:t>
            </a:r>
            <a:r>
              <a:rPr lang="en-US" altLang="hu-HU" sz="2400" dirty="0" smtClean="0"/>
              <a:t> = 25</a:t>
            </a:r>
            <a:r>
              <a:rPr lang="en-US" altLang="hu-HU" sz="2400" i="1" dirty="0" smtClean="0"/>
              <a:t>				</a:t>
            </a:r>
          </a:p>
          <a:p>
            <a:r>
              <a:rPr lang="hu-HU" altLang="hu-HU" sz="2400" i="1" dirty="0" smtClean="0"/>
              <a:t> </a:t>
            </a:r>
            <a:r>
              <a:rPr lang="hu-HU" altLang="hu-HU" sz="2400" dirty="0" smtClean="0"/>
              <a:t>(</a:t>
            </a:r>
            <a:r>
              <a:rPr lang="hu-HU" altLang="hu-HU" sz="2400" dirty="0" err="1" smtClean="0"/>
              <a:t>Equation</a:t>
            </a:r>
            <a:r>
              <a:rPr lang="hu-HU" altLang="hu-HU" sz="2400" dirty="0" smtClean="0"/>
              <a:t> 2)</a:t>
            </a:r>
            <a:r>
              <a:rPr lang="en-US" altLang="hu-HU" sz="2400" i="1" dirty="0" smtClean="0"/>
              <a:t>			</a:t>
            </a:r>
            <a:r>
              <a:rPr lang="hu-HU" altLang="hu-HU" sz="2400" i="1" dirty="0"/>
              <a:t> </a:t>
            </a:r>
            <a:r>
              <a:rPr lang="hu-HU" altLang="hu-HU" sz="2400" i="1" dirty="0" smtClean="0"/>
              <a:t>             </a:t>
            </a:r>
            <a:r>
              <a:rPr lang="en-US" altLang="hu-HU" sz="2400" i="1" dirty="0" smtClean="0"/>
              <a:t>x</a:t>
            </a:r>
            <a:r>
              <a:rPr lang="en-US" altLang="hu-HU" sz="2400" baseline="30000" dirty="0" smtClean="0"/>
              <a:t>3</a:t>
            </a:r>
            <a:r>
              <a:rPr lang="en-US" altLang="hu-HU" sz="2400" dirty="0" smtClean="0"/>
              <a:t> + </a:t>
            </a:r>
            <a:r>
              <a:rPr lang="en-US" altLang="hu-HU" sz="2400" i="1" dirty="0" smtClean="0"/>
              <a:t>y</a:t>
            </a:r>
            <a:r>
              <a:rPr lang="en-US" altLang="hu-HU" sz="2400" baseline="30000" dirty="0" smtClean="0"/>
              <a:t>3</a:t>
            </a:r>
            <a:r>
              <a:rPr lang="en-US" altLang="hu-HU" sz="2400" dirty="0" smtClean="0"/>
              <a:t> = 6</a:t>
            </a:r>
            <a:r>
              <a:rPr lang="en-US" altLang="hu-HU" sz="2400" i="1" dirty="0" smtClean="0"/>
              <a:t>xy</a:t>
            </a:r>
            <a:r>
              <a:rPr lang="en-US" altLang="hu-HU" sz="2400" dirty="0" smtClean="0"/>
              <a:t> </a:t>
            </a:r>
            <a:endParaRPr lang="en-US" altLang="hu-HU" sz="24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82612" y="325438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hu-HU" sz="2400" b="1" dirty="0">
                <a:solidFill>
                  <a:srgbClr val="E45C00"/>
                </a:solidFill>
              </a:rPr>
              <a:t>IMPLICIT DIFFERENTIATION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82612" y="2759654"/>
            <a:ext cx="11390313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some cases</a:t>
            </a:r>
            <a:r>
              <a:rPr kumimoji="0" lang="hu-HU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kumimoji="0" lang="hu-HU" altLang="hu-H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</a:t>
            </a:r>
            <a:r>
              <a:rPr kumimoji="0" lang="hu-HU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1.)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it is possible to solve such an equation for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as an explicit function (or several functions) of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instance, if we solve Equation 1 for </a:t>
            </a:r>
            <a:r>
              <a:rPr kumimoji="0" lang="en-US" altLang="hu-HU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get 		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dirty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So, two of the functions determined by 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implicit Equation 1 are</a:t>
            </a:r>
            <a:b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		                   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117513"/>
              </p:ext>
            </p:extLst>
          </p:nvPr>
        </p:nvGraphicFramePr>
        <p:xfrm>
          <a:off x="2967038" y="4167797"/>
          <a:ext cx="2745878" cy="50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914003" imgH="266584" progId="Equation.DSMT4">
                  <p:embed/>
                </p:oleObj>
              </mc:Choice>
              <mc:Fallback>
                <p:oleObj name="Equation" r:id="rId3" imgW="914003" imgH="266584" progId="Equation.DSMT4">
                  <p:embed/>
                  <p:pic>
                    <p:nvPicPr>
                      <p:cNvPr id="92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4167797"/>
                        <a:ext cx="2745878" cy="50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830196"/>
              </p:ext>
            </p:extLst>
          </p:nvPr>
        </p:nvGraphicFramePr>
        <p:xfrm>
          <a:off x="2560240" y="5705721"/>
          <a:ext cx="3152676" cy="477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" imgW="1104421" imgH="266584" progId="Equation.DSMT4">
                  <p:embed/>
                </p:oleObj>
              </mc:Choice>
              <mc:Fallback>
                <p:oleObj name="Equation" r:id="rId5" imgW="1104421" imgH="266584" progId="Equation.DSMT4">
                  <p:embed/>
                  <p:pic>
                    <p:nvPicPr>
                      <p:cNvPr id="92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240" y="5705721"/>
                        <a:ext cx="3152676" cy="477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857929"/>
              </p:ext>
            </p:extLst>
          </p:nvPr>
        </p:nvGraphicFramePr>
        <p:xfrm>
          <a:off x="6869112" y="5635033"/>
          <a:ext cx="2949277" cy="48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7" imgW="1028254" imgH="266584" progId="Equation.DSMT4">
                  <p:embed/>
                </p:oleObj>
              </mc:Choice>
              <mc:Fallback>
                <p:oleObj name="Equation" r:id="rId7" imgW="1028254" imgH="266584" progId="Equation.DSMT4">
                  <p:embed/>
                  <p:pic>
                    <p:nvPicPr>
                      <p:cNvPr id="922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2" y="5635033"/>
                        <a:ext cx="2949277" cy="4812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906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838200" y="1524000"/>
          <a:ext cx="157162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672808" imgH="228501" progId="Equation.DSMT4">
                  <p:embed/>
                </p:oleObj>
              </mc:Choice>
              <mc:Fallback>
                <p:oleObj name="Equation" r:id="rId3" imgW="672808" imgH="228501" progId="Equation.DSMT4">
                  <p:embed/>
                  <p:pic>
                    <p:nvPicPr>
                      <p:cNvPr id="6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24000"/>
                        <a:ext cx="1571625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2895600" y="1371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4038600" y="381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3271838" y="639763"/>
            <a:ext cx="1524000" cy="144780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638800" y="685800"/>
            <a:ext cx="3140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u-HU" sz="2400"/>
              <a:t>This is not a function, but it would still be nice to be able to find the slope.</a:t>
            </a: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457200" y="2514600"/>
          <a:ext cx="290671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1244600" imgH="393700" progId="Equation.DSMT4">
                  <p:embed/>
                </p:oleObj>
              </mc:Choice>
              <mc:Fallback>
                <p:oleObj name="Equation" r:id="rId5" imgW="1244600" imgH="393700" progId="Equation.DSMT4">
                  <p:embed/>
                  <p:pic>
                    <p:nvPicPr>
                      <p:cNvPr id="71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4600"/>
                        <a:ext cx="2906713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022725" y="2706688"/>
            <a:ext cx="455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u-HU" sz="2400">
                <a:solidFill>
                  <a:srgbClr val="0000FF"/>
                </a:solidFill>
              </a:rPr>
              <a:t>Do the same thing to both sides.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3505200" y="2971800"/>
            <a:ext cx="457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655638" y="4038600"/>
          <a:ext cx="2163762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7" imgW="926698" imgH="393529" progId="Equation.DSMT4">
                  <p:embed/>
                </p:oleObj>
              </mc:Choice>
              <mc:Fallback>
                <p:oleObj name="Equation" r:id="rId7" imgW="926698" imgH="393529" progId="Equation.DSMT4">
                  <p:embed/>
                  <p:pic>
                    <p:nvPicPr>
                      <p:cNvPr id="71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8" y="4038600"/>
                        <a:ext cx="2163762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022725" y="3657600"/>
            <a:ext cx="323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u-HU" sz="2400">
                <a:solidFill>
                  <a:srgbClr val="0000FF"/>
                </a:solidFill>
              </a:rPr>
              <a:t>Note use of chain rule.</a:t>
            </a:r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2286000" y="3879850"/>
            <a:ext cx="1676400" cy="234950"/>
          </a:xfrm>
          <a:custGeom>
            <a:avLst/>
            <a:gdLst>
              <a:gd name="T0" fmla="*/ 1676400 w 1056"/>
              <a:gd name="T1" fmla="*/ 6350 h 148"/>
              <a:gd name="T2" fmla="*/ 990600 w 1056"/>
              <a:gd name="T3" fmla="*/ 6350 h 148"/>
              <a:gd name="T4" fmla="*/ 442913 w 1056"/>
              <a:gd name="T5" fmla="*/ 44450 h 148"/>
              <a:gd name="T6" fmla="*/ 0 w 1056"/>
              <a:gd name="T7" fmla="*/ 234950 h 1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6" h="148">
                <a:moveTo>
                  <a:pt x="1056" y="4"/>
                </a:moveTo>
                <a:cubicBezTo>
                  <a:pt x="900" y="4"/>
                  <a:pt x="753" y="0"/>
                  <a:pt x="624" y="4"/>
                </a:cubicBezTo>
                <a:cubicBezTo>
                  <a:pt x="495" y="8"/>
                  <a:pt x="383" y="4"/>
                  <a:pt x="279" y="28"/>
                </a:cubicBezTo>
                <a:cubicBezTo>
                  <a:pt x="175" y="52"/>
                  <a:pt x="58" y="123"/>
                  <a:pt x="0" y="148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13" name="Object 15"/>
          <p:cNvGraphicFramePr>
            <a:graphicFrameLocks noChangeAspect="1"/>
          </p:cNvGraphicFramePr>
          <p:nvPr/>
        </p:nvGraphicFramePr>
        <p:xfrm>
          <a:off x="762000" y="5257800"/>
          <a:ext cx="18669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9" imgW="799753" imgH="393529" progId="Equation.DSMT4">
                  <p:embed/>
                </p:oleObj>
              </mc:Choice>
              <mc:Fallback>
                <p:oleObj name="Equation" r:id="rId9" imgW="799753" imgH="393529" progId="Equation.DSMT4">
                  <p:embed/>
                  <p:pic>
                    <p:nvPicPr>
                      <p:cNvPr id="71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57800"/>
                        <a:ext cx="1866900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6"/>
          <p:cNvGraphicFramePr>
            <a:graphicFrameLocks noChangeAspect="1"/>
          </p:cNvGraphicFramePr>
          <p:nvPr/>
        </p:nvGraphicFramePr>
        <p:xfrm>
          <a:off x="4459288" y="4314825"/>
          <a:ext cx="148272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1" imgW="634725" imgH="418918" progId="Equation.DSMT4">
                  <p:embed/>
                </p:oleObj>
              </mc:Choice>
              <mc:Fallback>
                <p:oleObj name="Equation" r:id="rId11" imgW="634725" imgH="418918" progId="Equation.DSMT4">
                  <p:embed/>
                  <p:pic>
                    <p:nvPicPr>
                      <p:cNvPr id="71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9288" y="4314825"/>
                        <a:ext cx="1482725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2895600" y="48768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5410200" y="4267200"/>
            <a:ext cx="228600" cy="9906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4425950" y="5573713"/>
          <a:ext cx="136525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13" imgW="583947" imgH="418918" progId="Equation.DSMT4">
                  <p:embed/>
                </p:oleObj>
              </mc:Choice>
              <mc:Fallback>
                <p:oleObj name="Equation" r:id="rId13" imgW="583947" imgH="418918" progId="Equation.DSMT4">
                  <p:embed/>
                  <p:pic>
                    <p:nvPicPr>
                      <p:cNvPr id="71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5573713"/>
                        <a:ext cx="1365250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40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8" grpId="0" autoUpdateAnimBg="0"/>
      <p:bldP spid="1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582613" y="852488"/>
            <a:ext cx="8547100" cy="454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graphs of </a:t>
            </a:r>
            <a:r>
              <a:rPr kumimoji="0" lang="en-US" altLang="hu-HU" sz="36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 </a:t>
            </a: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</a:t>
            </a:r>
            <a:r>
              <a:rPr kumimoji="0" lang="en-US" altLang="hu-HU" sz="36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</a:t>
            </a: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are the upper 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lower semicircles of the circle </a:t>
            </a:r>
          </a:p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600" b="0" i="0" u="none" strike="noStrike" kern="1200" cap="none" spc="0" normalizeH="0" baseline="3000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altLang="hu-HU" sz="36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600" b="0" i="0" u="none" strike="noStrike" kern="1200" cap="none" spc="0" normalizeH="0" baseline="3000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25.</a:t>
            </a:r>
            <a:endParaRPr kumimoji="0" lang="en-US" alt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18" descr="0305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3910013"/>
            <a:ext cx="7859713" cy="263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96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82613" y="157164"/>
            <a:ext cx="10590212" cy="652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It’s not easy to solve Equation 2 for </a:t>
            </a:r>
            <a:r>
              <a:rPr kumimoji="0" lang="en-US" altLang="hu-HU" sz="36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 </a:t>
            </a: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explicitly as a function of </a:t>
            </a:r>
            <a:r>
              <a:rPr kumimoji="0" lang="en-US" altLang="hu-HU" sz="36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6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by hand.</a:t>
            </a:r>
            <a:r>
              <a:rPr kumimoji="0" lang="en-US" altLang="hu-HU" sz="32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computer algebra system has no trouble.</a:t>
            </a: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endParaRPr kumimoji="0" lang="en-US" altLang="hu-HU" sz="2400" b="0" i="0" u="none" strike="noStrike" kern="1200" cap="none" spc="0" normalizeH="0" baseline="0" noProof="0" smtClean="0">
              <a:ln>
                <a:noFill/>
              </a:ln>
              <a:solidFill>
                <a:srgbClr val="AC4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1363" marR="0" lvl="1" indent="-2841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46075" algn="l"/>
              </a:tabLst>
              <a:defRPr/>
            </a:pP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However, the expressions it obtains are </a:t>
            </a:r>
            <a:b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2400" b="0" i="0" u="none" strike="noStrike" kern="1200" cap="none" spc="0" normalizeH="0" baseline="0" noProof="0" smtClean="0">
                <a:ln>
                  <a:noFill/>
                </a:ln>
                <a:solidFill>
                  <a:srgbClr val="AC4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very complicated.</a:t>
            </a:r>
          </a:p>
        </p:txBody>
      </p:sp>
    </p:spTree>
    <p:extLst>
      <p:ext uri="{BB962C8B-B14F-4D97-AF65-F5344CB8AC3E}">
        <p14:creationId xmlns:p14="http://schemas.microsoft.com/office/powerpoint/2010/main" val="45950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582613" y="863600"/>
            <a:ext cx="8534400" cy="582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2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Nonetheless, Equation 2 is the equation </a:t>
            </a:r>
            <a:br>
              <a:rPr kumimoji="0" lang="en-US" altLang="hu-HU" sz="32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altLang="hu-HU" sz="32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a curve called the folium of Descartes shown here and it implicitly defines </a:t>
            </a:r>
            <a:r>
              <a:rPr kumimoji="0" lang="en-US" altLang="hu-HU" sz="32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en-US" altLang="hu-HU" sz="32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as several functions of </a:t>
            </a:r>
            <a:r>
              <a:rPr kumimoji="0" lang="en-US" altLang="hu-HU" sz="3200" b="0" i="1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altLang="hu-HU" sz="3200" b="0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altLang="hu-HU" sz="3200" b="0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06425" y="384175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FOLIUM OF DESCARTES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486400" y="3429000"/>
            <a:ext cx="3433763" cy="3214688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5" name="Picture 7" descr="0305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3522663"/>
            <a:ext cx="3062288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664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85800" y="1275555"/>
            <a:ext cx="11201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46075" algn="l"/>
              </a:tabLst>
              <a:defRPr sz="28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6075" algn="l"/>
              </a:tabLs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3175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en-US" alt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graphs of three functions defined by the folium of Descartes are shown. 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421606" y="3649663"/>
            <a:ext cx="8439150" cy="2927350"/>
          </a:xfrm>
          <a:prstGeom prst="rect">
            <a:avLst/>
          </a:prstGeom>
          <a:noFill/>
          <a:ln w="9525">
            <a:solidFill>
              <a:srgbClr val="E45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altLang="hu-H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3335337" y="273050"/>
            <a:ext cx="6629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45C00"/>
                </a:solidFill>
                <a:effectLst/>
                <a:uLnTx/>
                <a:uFillTx/>
                <a:latin typeface="Arial" panose="020B0604020202020204" pitchFamily="34" charset="0"/>
              </a:rPr>
              <a:t>FOLIUM OF DESCARTES</a:t>
            </a:r>
          </a:p>
        </p:txBody>
      </p:sp>
      <p:pic>
        <p:nvPicPr>
          <p:cNvPr id="5" name="Picture 12" descr="030503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337" y="3829051"/>
            <a:ext cx="2605088" cy="274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 descr="030503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63" y="3829051"/>
            <a:ext cx="2614612" cy="274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4" descr="030503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3830638"/>
            <a:ext cx="2614612" cy="274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402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1175</Words>
  <Application>Microsoft Office PowerPoint</Application>
  <PresentationFormat>Szélesvásznú</PresentationFormat>
  <Paragraphs>169</Paragraphs>
  <Slides>34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Wingdings</vt:lpstr>
      <vt:lpstr>Office-téma</vt:lpstr>
      <vt:lpstr>Microsoft Equation 3.0</vt:lpstr>
      <vt:lpstr>MathType 5.0 Equation</vt:lpstr>
      <vt:lpstr>Implicite Differentation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Implicite Differentation</dc:title>
  <dc:creator>Windows-felhasználó</dc:creator>
  <cp:lastModifiedBy>Windows-felhasználó</cp:lastModifiedBy>
  <cp:revision>12</cp:revision>
  <dcterms:created xsi:type="dcterms:W3CDTF">2019-07-28T05:59:24Z</dcterms:created>
  <dcterms:modified xsi:type="dcterms:W3CDTF">2019-07-28T08:37:06Z</dcterms:modified>
</cp:coreProperties>
</file>