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5" r:id="rId4"/>
    <p:sldId id="259"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10" r:id="rId19"/>
    <p:sldId id="300" r:id="rId20"/>
    <p:sldId id="312" r:id="rId21"/>
    <p:sldId id="311" r:id="rId22"/>
    <p:sldId id="313" r:id="rId23"/>
    <p:sldId id="314" r:id="rId24"/>
    <p:sldId id="315" r:id="rId25"/>
    <p:sldId id="301" r:id="rId26"/>
    <p:sldId id="302" r:id="rId27"/>
    <p:sldId id="303" r:id="rId28"/>
    <p:sldId id="304" r:id="rId29"/>
    <p:sldId id="305" r:id="rId30"/>
    <p:sldId id="306" r:id="rId31"/>
    <p:sldId id="307" r:id="rId32"/>
    <p:sldId id="308" r:id="rId33"/>
    <p:sldId id="309" r:id="rId34"/>
    <p:sldId id="261" r:id="rId35"/>
    <p:sldId id="262" r:id="rId36"/>
    <p:sldId id="263" r:id="rId37"/>
    <p:sldId id="264" r:id="rId38"/>
    <p:sldId id="265" r:id="rId39"/>
    <p:sldId id="266" r:id="rId40"/>
    <p:sldId id="267" r:id="rId41"/>
    <p:sldId id="260" r:id="rId42"/>
    <p:sldId id="316" r:id="rId43"/>
    <p:sldId id="317" r:id="rId44"/>
    <p:sldId id="318" r:id="rId45"/>
    <p:sldId id="268" r:id="rId46"/>
    <p:sldId id="269" r:id="rId47"/>
    <p:sldId id="270" r:id="rId48"/>
    <p:sldId id="271" r:id="rId49"/>
    <p:sldId id="272" r:id="rId50"/>
    <p:sldId id="273" r:id="rId51"/>
    <p:sldId id="274" r:id="rId52"/>
    <p:sldId id="275" r:id="rId53"/>
    <p:sldId id="276" r:id="rId54"/>
    <p:sldId id="277" r:id="rId55"/>
    <p:sldId id="278" r:id="rId56"/>
    <p:sldId id="279" r:id="rId57"/>
    <p:sldId id="280" r:id="rId58"/>
    <p:sldId id="281" r:id="rId59"/>
    <p:sldId id="282" r:id="rId60"/>
    <p:sldId id="283" r:id="rId61"/>
    <p:sldId id="284" r:id="rId62"/>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50829FA0-C7C1-4ECB-A1E0-4F5F1D068C59}" type="datetimeFigureOut">
              <a:rPr lang="hu-HU" smtClean="0"/>
              <a:t>2018. 03. 21.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F6CF53D-0C05-46E4-AAEA-608876AC21FF}" type="slidenum">
              <a:rPr lang="hu-HU" smtClean="0"/>
              <a:t>‹#›</a:t>
            </a:fld>
            <a:endParaRPr lang="hu-HU"/>
          </a:p>
        </p:txBody>
      </p:sp>
    </p:spTree>
    <p:extLst>
      <p:ext uri="{BB962C8B-B14F-4D97-AF65-F5344CB8AC3E}">
        <p14:creationId xmlns:p14="http://schemas.microsoft.com/office/powerpoint/2010/main" val="1381648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0829FA0-C7C1-4ECB-A1E0-4F5F1D068C59}" type="datetimeFigureOut">
              <a:rPr lang="hu-HU" smtClean="0"/>
              <a:t>2018. 03. 21.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F6CF53D-0C05-46E4-AAEA-608876AC21FF}" type="slidenum">
              <a:rPr lang="hu-HU" smtClean="0"/>
              <a:t>‹#›</a:t>
            </a:fld>
            <a:endParaRPr lang="hu-HU"/>
          </a:p>
        </p:txBody>
      </p:sp>
    </p:spTree>
    <p:extLst>
      <p:ext uri="{BB962C8B-B14F-4D97-AF65-F5344CB8AC3E}">
        <p14:creationId xmlns:p14="http://schemas.microsoft.com/office/powerpoint/2010/main" val="388351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0829FA0-C7C1-4ECB-A1E0-4F5F1D068C59}" type="datetimeFigureOut">
              <a:rPr lang="hu-HU" smtClean="0"/>
              <a:t>2018. 03. 21.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F6CF53D-0C05-46E4-AAEA-608876AC21FF}" type="slidenum">
              <a:rPr lang="hu-HU" smtClean="0"/>
              <a:t>‹#›</a:t>
            </a:fld>
            <a:endParaRPr lang="hu-HU"/>
          </a:p>
        </p:txBody>
      </p:sp>
    </p:spTree>
    <p:extLst>
      <p:ext uri="{BB962C8B-B14F-4D97-AF65-F5344CB8AC3E}">
        <p14:creationId xmlns:p14="http://schemas.microsoft.com/office/powerpoint/2010/main" val="366189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0829FA0-C7C1-4ECB-A1E0-4F5F1D068C59}" type="datetimeFigureOut">
              <a:rPr lang="hu-HU" smtClean="0"/>
              <a:t>2018. 03. 21.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F6CF53D-0C05-46E4-AAEA-608876AC21FF}" type="slidenum">
              <a:rPr lang="hu-HU" smtClean="0"/>
              <a:t>‹#›</a:t>
            </a:fld>
            <a:endParaRPr lang="hu-HU"/>
          </a:p>
        </p:txBody>
      </p:sp>
    </p:spTree>
    <p:extLst>
      <p:ext uri="{BB962C8B-B14F-4D97-AF65-F5344CB8AC3E}">
        <p14:creationId xmlns:p14="http://schemas.microsoft.com/office/powerpoint/2010/main" val="137087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50829FA0-C7C1-4ECB-A1E0-4F5F1D068C59}" type="datetimeFigureOut">
              <a:rPr lang="hu-HU" smtClean="0"/>
              <a:t>2018. 03. 21.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F6CF53D-0C05-46E4-AAEA-608876AC21FF}" type="slidenum">
              <a:rPr lang="hu-HU" smtClean="0"/>
              <a:t>‹#›</a:t>
            </a:fld>
            <a:endParaRPr lang="hu-HU"/>
          </a:p>
        </p:txBody>
      </p:sp>
    </p:spTree>
    <p:extLst>
      <p:ext uri="{BB962C8B-B14F-4D97-AF65-F5344CB8AC3E}">
        <p14:creationId xmlns:p14="http://schemas.microsoft.com/office/powerpoint/2010/main" val="3412898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50829FA0-C7C1-4ECB-A1E0-4F5F1D068C59}" type="datetimeFigureOut">
              <a:rPr lang="hu-HU" smtClean="0"/>
              <a:t>2018. 03. 21.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F6CF53D-0C05-46E4-AAEA-608876AC21FF}" type="slidenum">
              <a:rPr lang="hu-HU" smtClean="0"/>
              <a:t>‹#›</a:t>
            </a:fld>
            <a:endParaRPr lang="hu-HU"/>
          </a:p>
        </p:txBody>
      </p:sp>
    </p:spTree>
    <p:extLst>
      <p:ext uri="{BB962C8B-B14F-4D97-AF65-F5344CB8AC3E}">
        <p14:creationId xmlns:p14="http://schemas.microsoft.com/office/powerpoint/2010/main" val="3037409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50829FA0-C7C1-4ECB-A1E0-4F5F1D068C59}" type="datetimeFigureOut">
              <a:rPr lang="hu-HU" smtClean="0"/>
              <a:t>2018. 03. 21.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F6CF53D-0C05-46E4-AAEA-608876AC21FF}" type="slidenum">
              <a:rPr lang="hu-HU" smtClean="0"/>
              <a:t>‹#›</a:t>
            </a:fld>
            <a:endParaRPr lang="hu-HU"/>
          </a:p>
        </p:txBody>
      </p:sp>
    </p:spTree>
    <p:extLst>
      <p:ext uri="{BB962C8B-B14F-4D97-AF65-F5344CB8AC3E}">
        <p14:creationId xmlns:p14="http://schemas.microsoft.com/office/powerpoint/2010/main" val="167587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50829FA0-C7C1-4ECB-A1E0-4F5F1D068C59}" type="datetimeFigureOut">
              <a:rPr lang="hu-HU" smtClean="0"/>
              <a:t>2018. 03. 21.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F6CF53D-0C05-46E4-AAEA-608876AC21FF}" type="slidenum">
              <a:rPr lang="hu-HU" smtClean="0"/>
              <a:t>‹#›</a:t>
            </a:fld>
            <a:endParaRPr lang="hu-HU"/>
          </a:p>
        </p:txBody>
      </p:sp>
    </p:spTree>
    <p:extLst>
      <p:ext uri="{BB962C8B-B14F-4D97-AF65-F5344CB8AC3E}">
        <p14:creationId xmlns:p14="http://schemas.microsoft.com/office/powerpoint/2010/main" val="3652908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50829FA0-C7C1-4ECB-A1E0-4F5F1D068C59}" type="datetimeFigureOut">
              <a:rPr lang="hu-HU" smtClean="0"/>
              <a:t>2018. 03. 21.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F6CF53D-0C05-46E4-AAEA-608876AC21FF}" type="slidenum">
              <a:rPr lang="hu-HU" smtClean="0"/>
              <a:t>‹#›</a:t>
            </a:fld>
            <a:endParaRPr lang="hu-HU"/>
          </a:p>
        </p:txBody>
      </p:sp>
    </p:spTree>
    <p:extLst>
      <p:ext uri="{BB962C8B-B14F-4D97-AF65-F5344CB8AC3E}">
        <p14:creationId xmlns:p14="http://schemas.microsoft.com/office/powerpoint/2010/main" val="1591341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50829FA0-C7C1-4ECB-A1E0-4F5F1D068C59}" type="datetimeFigureOut">
              <a:rPr lang="hu-HU" smtClean="0"/>
              <a:t>2018. 03. 21.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F6CF53D-0C05-46E4-AAEA-608876AC21FF}" type="slidenum">
              <a:rPr lang="hu-HU" smtClean="0"/>
              <a:t>‹#›</a:t>
            </a:fld>
            <a:endParaRPr lang="hu-HU"/>
          </a:p>
        </p:txBody>
      </p:sp>
    </p:spTree>
    <p:extLst>
      <p:ext uri="{BB962C8B-B14F-4D97-AF65-F5344CB8AC3E}">
        <p14:creationId xmlns:p14="http://schemas.microsoft.com/office/powerpoint/2010/main" val="127146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50829FA0-C7C1-4ECB-A1E0-4F5F1D068C59}" type="datetimeFigureOut">
              <a:rPr lang="hu-HU" smtClean="0"/>
              <a:t>2018. 03. 21.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F6CF53D-0C05-46E4-AAEA-608876AC21FF}" type="slidenum">
              <a:rPr lang="hu-HU" smtClean="0"/>
              <a:t>‹#›</a:t>
            </a:fld>
            <a:endParaRPr lang="hu-HU"/>
          </a:p>
        </p:txBody>
      </p:sp>
    </p:spTree>
    <p:extLst>
      <p:ext uri="{BB962C8B-B14F-4D97-AF65-F5344CB8AC3E}">
        <p14:creationId xmlns:p14="http://schemas.microsoft.com/office/powerpoint/2010/main" val="3522271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29FA0-C7C1-4ECB-A1E0-4F5F1D068C59}" type="datetimeFigureOut">
              <a:rPr lang="hu-HU" smtClean="0"/>
              <a:t>2018. 03. 21.</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CF53D-0C05-46E4-AAEA-608876AC21FF}" type="slidenum">
              <a:rPr lang="hu-HU" smtClean="0"/>
              <a:t>‹#›</a:t>
            </a:fld>
            <a:endParaRPr lang="hu-HU"/>
          </a:p>
        </p:txBody>
      </p:sp>
    </p:spTree>
    <p:extLst>
      <p:ext uri="{BB962C8B-B14F-4D97-AF65-F5344CB8AC3E}">
        <p14:creationId xmlns:p14="http://schemas.microsoft.com/office/powerpoint/2010/main" val="10074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 Id="rId5" Type="http://schemas.openxmlformats.org/officeDocument/2006/relationships/image" Target="../media/image48.emf"/><Relationship Id="rId4" Type="http://schemas.openxmlformats.org/officeDocument/2006/relationships/image" Target="../media/image47.emf"/></Relationships>
</file>

<file path=ppt/slides/_rels/slide3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emf"/></Relationships>
</file>

<file path=ppt/slides/_rels/slide3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4.emf"/><Relationship Id="rId7" Type="http://schemas.openxmlformats.org/officeDocument/2006/relationships/image" Target="../media/image56.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3.wmf"/><Relationship Id="rId5" Type="http://schemas.openxmlformats.org/officeDocument/2006/relationships/oleObject" Target="../embeddings/oleObject1.bin"/><Relationship Id="rId4" Type="http://schemas.openxmlformats.org/officeDocument/2006/relationships/image" Target="../media/image55.emf"/></Relationships>
</file>

<file path=ppt/slides/_rels/slide38.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60.emf"/><Relationship Id="rId4" Type="http://schemas.openxmlformats.org/officeDocument/2006/relationships/image" Target="../media/image59.emf"/></Relationships>
</file>

<file path=ppt/slides/_rels/slide3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7.xml"/><Relationship Id="rId6" Type="http://schemas.openxmlformats.org/officeDocument/2006/relationships/image" Target="../media/image64.emf"/><Relationship Id="rId5" Type="http://schemas.openxmlformats.org/officeDocument/2006/relationships/image" Target="../media/image45.emf"/><Relationship Id="rId4" Type="http://schemas.openxmlformats.org/officeDocument/2006/relationships/image" Target="../media/image63.emf"/></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2.png"/><Relationship Id="rId5" Type="http://schemas.openxmlformats.org/officeDocument/2006/relationships/image" Target="../media/image65.wmf"/><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7.xml"/><Relationship Id="rId4" Type="http://schemas.openxmlformats.org/officeDocument/2006/relationships/image" Target="../media/image69.emf"/></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70.emf"/></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7.xml"/><Relationship Id="rId4" Type="http://schemas.openxmlformats.org/officeDocument/2006/relationships/image" Target="../media/image77.emf"/></Relationships>
</file>

<file path=ppt/slides/_rels/slide47.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8.wmf"/><Relationship Id="rId5" Type="http://schemas.openxmlformats.org/officeDocument/2006/relationships/oleObject" Target="../embeddings/oleObject3.bin"/><Relationship Id="rId4" Type="http://schemas.openxmlformats.org/officeDocument/2006/relationships/image" Target="../media/image80.emf"/></Relationships>
</file>

<file path=ppt/slides/_rels/slide48.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oleObject" Target="../embeddings/oleObject4.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84.emf"/><Relationship Id="rId5" Type="http://schemas.openxmlformats.org/officeDocument/2006/relationships/image" Target="../media/image83.emf"/><Relationship Id="rId4" Type="http://schemas.openxmlformats.org/officeDocument/2006/relationships/image" Target="../media/image81.wmf"/><Relationship Id="rId9" Type="http://schemas.openxmlformats.org/officeDocument/2006/relationships/image" Target="../media/image85.png"/></Relationships>
</file>

<file path=ppt/slides/_rels/slide49.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9.wmf"/><Relationship Id="rId4" Type="http://schemas.openxmlformats.org/officeDocument/2006/relationships/oleObject" Target="../embeddings/oleObject6.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95.png"/><Relationship Id="rId7" Type="http://schemas.openxmlformats.org/officeDocument/2006/relationships/image" Target="../media/image93.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92.wmf"/><Relationship Id="rId10" Type="http://schemas.openxmlformats.org/officeDocument/2006/relationships/image" Target="../media/image96.emf"/><Relationship Id="rId4" Type="http://schemas.openxmlformats.org/officeDocument/2006/relationships/oleObject" Target="../embeddings/oleObject7.bin"/><Relationship Id="rId9" Type="http://schemas.openxmlformats.org/officeDocument/2006/relationships/image" Target="../media/image94.wmf"/></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95.png"/><Relationship Id="rId7" Type="http://schemas.openxmlformats.org/officeDocument/2006/relationships/image" Target="../media/image100.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97.wmf"/><Relationship Id="rId11" Type="http://schemas.openxmlformats.org/officeDocument/2006/relationships/image" Target="../media/image85.png"/><Relationship Id="rId5" Type="http://schemas.openxmlformats.org/officeDocument/2006/relationships/oleObject" Target="../embeddings/oleObject10.bin"/><Relationship Id="rId10" Type="http://schemas.openxmlformats.org/officeDocument/2006/relationships/image" Target="../media/image101.emf"/><Relationship Id="rId4" Type="http://schemas.openxmlformats.org/officeDocument/2006/relationships/image" Target="../media/image99.emf"/><Relationship Id="rId9" Type="http://schemas.openxmlformats.org/officeDocument/2006/relationships/image" Target="../media/image98.wmf"/></Relationships>
</file>

<file path=ppt/slides/_rels/slide5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60.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emf"/><Relationship Id="rId1" Type="http://schemas.openxmlformats.org/officeDocument/2006/relationships/slideLayout" Target="../slideLayouts/slideLayout7.xml"/><Relationship Id="rId6" Type="http://schemas.openxmlformats.org/officeDocument/2006/relationships/image" Target="../media/image108.emf"/><Relationship Id="rId5" Type="http://schemas.openxmlformats.org/officeDocument/2006/relationships/image" Target="../media/image107.emf"/><Relationship Id="rId4" Type="http://schemas.openxmlformats.org/officeDocument/2006/relationships/image" Target="../media/image106.emf"/></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err="1" smtClean="0"/>
              <a:t>Analysis</a:t>
            </a:r>
            <a:r>
              <a:rPr lang="hu-HU" dirty="0" smtClean="0"/>
              <a:t> of </a:t>
            </a:r>
            <a:r>
              <a:rPr lang="hu-HU" dirty="0" err="1" smtClean="0"/>
              <a:t>Variance</a:t>
            </a:r>
            <a:r>
              <a:rPr lang="hu-HU" dirty="0" smtClean="0"/>
              <a:t> (ANOVA)</a:t>
            </a:r>
            <a:endParaRPr lang="hu-HU" dirty="0"/>
          </a:p>
        </p:txBody>
      </p:sp>
      <p:sp>
        <p:nvSpPr>
          <p:cNvPr id="3" name="Alcím 2"/>
          <p:cNvSpPr>
            <a:spLocks noGrp="1"/>
          </p:cNvSpPr>
          <p:nvPr>
            <p:ph type="subTitle" idx="1"/>
          </p:nvPr>
        </p:nvSpPr>
        <p:spPr/>
        <p:txBody>
          <a:bodyPr/>
          <a:lstStyle/>
          <a:p>
            <a:r>
              <a:rPr lang="hu-HU" dirty="0" smtClean="0"/>
              <a:t>PhD </a:t>
            </a:r>
            <a:r>
              <a:rPr lang="hu-HU" dirty="0" err="1" smtClean="0"/>
              <a:t>Course</a:t>
            </a:r>
            <a:endParaRPr lang="hu-HU" dirty="0"/>
          </a:p>
        </p:txBody>
      </p:sp>
    </p:spTree>
    <p:extLst>
      <p:ext uri="{BB962C8B-B14F-4D97-AF65-F5344CB8AC3E}">
        <p14:creationId xmlns:p14="http://schemas.microsoft.com/office/powerpoint/2010/main" val="3150092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356089" y="316504"/>
            <a:ext cx="4487045" cy="1182727"/>
          </a:xfrm>
          <a:prstGeom prst="rect">
            <a:avLst/>
          </a:prstGeom>
        </p:spPr>
      </p:pic>
      <p:pic>
        <p:nvPicPr>
          <p:cNvPr id="3" name="Kép 2"/>
          <p:cNvPicPr>
            <a:picLocks noChangeAspect="1"/>
          </p:cNvPicPr>
          <p:nvPr/>
        </p:nvPicPr>
        <p:blipFill>
          <a:blip r:embed="rId3"/>
          <a:stretch>
            <a:fillRect/>
          </a:stretch>
        </p:blipFill>
        <p:spPr>
          <a:xfrm>
            <a:off x="941537" y="1754540"/>
            <a:ext cx="9736514" cy="3614294"/>
          </a:xfrm>
          <a:prstGeom prst="rect">
            <a:avLst/>
          </a:prstGeom>
        </p:spPr>
      </p:pic>
    </p:spTree>
    <p:extLst>
      <p:ext uri="{BB962C8B-B14F-4D97-AF65-F5344CB8AC3E}">
        <p14:creationId xmlns:p14="http://schemas.microsoft.com/office/powerpoint/2010/main" val="3567888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356089" y="316504"/>
            <a:ext cx="4487045" cy="1182727"/>
          </a:xfrm>
          <a:prstGeom prst="rect">
            <a:avLst/>
          </a:prstGeom>
        </p:spPr>
      </p:pic>
      <p:pic>
        <p:nvPicPr>
          <p:cNvPr id="3" name="Kép 2"/>
          <p:cNvPicPr>
            <a:picLocks noChangeAspect="1"/>
          </p:cNvPicPr>
          <p:nvPr/>
        </p:nvPicPr>
        <p:blipFill>
          <a:blip r:embed="rId3"/>
          <a:stretch>
            <a:fillRect/>
          </a:stretch>
        </p:blipFill>
        <p:spPr>
          <a:xfrm>
            <a:off x="656340" y="1195837"/>
            <a:ext cx="10970185" cy="5296402"/>
          </a:xfrm>
          <a:prstGeom prst="rect">
            <a:avLst/>
          </a:prstGeom>
        </p:spPr>
      </p:pic>
    </p:spTree>
    <p:extLst>
      <p:ext uri="{BB962C8B-B14F-4D97-AF65-F5344CB8AC3E}">
        <p14:creationId xmlns:p14="http://schemas.microsoft.com/office/powerpoint/2010/main" val="348264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669597" y="290379"/>
            <a:ext cx="4487045" cy="1182727"/>
          </a:xfrm>
          <a:prstGeom prst="rect">
            <a:avLst/>
          </a:prstGeom>
        </p:spPr>
      </p:pic>
      <p:pic>
        <p:nvPicPr>
          <p:cNvPr id="3" name="Kép 2"/>
          <p:cNvPicPr>
            <a:picLocks noChangeAspect="1"/>
          </p:cNvPicPr>
          <p:nvPr/>
        </p:nvPicPr>
        <p:blipFill>
          <a:blip r:embed="rId3"/>
          <a:stretch>
            <a:fillRect/>
          </a:stretch>
        </p:blipFill>
        <p:spPr>
          <a:xfrm>
            <a:off x="678179" y="2197655"/>
            <a:ext cx="10773131" cy="2766230"/>
          </a:xfrm>
          <a:prstGeom prst="rect">
            <a:avLst/>
          </a:prstGeom>
        </p:spPr>
      </p:pic>
    </p:spTree>
    <p:extLst>
      <p:ext uri="{BB962C8B-B14F-4D97-AF65-F5344CB8AC3E}">
        <p14:creationId xmlns:p14="http://schemas.microsoft.com/office/powerpoint/2010/main" val="3699397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990759" y="533509"/>
            <a:ext cx="3452838" cy="774844"/>
          </a:xfrm>
          <a:prstGeom prst="rect">
            <a:avLst/>
          </a:prstGeom>
        </p:spPr>
      </p:pic>
      <p:pic>
        <p:nvPicPr>
          <p:cNvPr id="3" name="Kép 2"/>
          <p:cNvPicPr>
            <a:picLocks noChangeAspect="1"/>
          </p:cNvPicPr>
          <p:nvPr/>
        </p:nvPicPr>
        <p:blipFill>
          <a:blip r:embed="rId3"/>
          <a:stretch>
            <a:fillRect/>
          </a:stretch>
        </p:blipFill>
        <p:spPr>
          <a:xfrm>
            <a:off x="260976" y="2366445"/>
            <a:ext cx="11931024" cy="2087990"/>
          </a:xfrm>
          <a:prstGeom prst="rect">
            <a:avLst/>
          </a:prstGeom>
        </p:spPr>
      </p:pic>
    </p:spTree>
    <p:extLst>
      <p:ext uri="{BB962C8B-B14F-4D97-AF65-F5344CB8AC3E}">
        <p14:creationId xmlns:p14="http://schemas.microsoft.com/office/powerpoint/2010/main" val="4226363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12932" y="2006046"/>
            <a:ext cx="11859447" cy="2500639"/>
          </a:xfrm>
          <a:prstGeom prst="rect">
            <a:avLst/>
          </a:prstGeom>
        </p:spPr>
      </p:pic>
      <p:pic>
        <p:nvPicPr>
          <p:cNvPr id="3" name="Kép 2"/>
          <p:cNvPicPr>
            <a:picLocks noChangeAspect="1"/>
          </p:cNvPicPr>
          <p:nvPr/>
        </p:nvPicPr>
        <p:blipFill>
          <a:blip r:embed="rId3"/>
          <a:stretch>
            <a:fillRect/>
          </a:stretch>
        </p:blipFill>
        <p:spPr>
          <a:xfrm>
            <a:off x="3887357" y="481550"/>
            <a:ext cx="3450635" cy="774259"/>
          </a:xfrm>
          <a:prstGeom prst="rect">
            <a:avLst/>
          </a:prstGeom>
        </p:spPr>
      </p:pic>
    </p:spTree>
    <p:extLst>
      <p:ext uri="{BB962C8B-B14F-4D97-AF65-F5344CB8AC3E}">
        <p14:creationId xmlns:p14="http://schemas.microsoft.com/office/powerpoint/2010/main" val="3459758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187803" y="311219"/>
            <a:ext cx="2735512" cy="613799"/>
          </a:xfrm>
          <a:prstGeom prst="rect">
            <a:avLst/>
          </a:prstGeom>
        </p:spPr>
      </p:pic>
      <p:pic>
        <p:nvPicPr>
          <p:cNvPr id="4" name="Kép 3"/>
          <p:cNvPicPr>
            <a:picLocks noChangeAspect="1"/>
          </p:cNvPicPr>
          <p:nvPr/>
        </p:nvPicPr>
        <p:blipFill>
          <a:blip r:embed="rId3"/>
          <a:stretch>
            <a:fillRect/>
          </a:stretch>
        </p:blipFill>
        <p:spPr>
          <a:xfrm>
            <a:off x="1438274" y="1040808"/>
            <a:ext cx="8949691" cy="5660438"/>
          </a:xfrm>
          <a:prstGeom prst="rect">
            <a:avLst/>
          </a:prstGeom>
        </p:spPr>
      </p:pic>
    </p:spTree>
    <p:extLst>
      <p:ext uri="{BB962C8B-B14F-4D97-AF65-F5344CB8AC3E}">
        <p14:creationId xmlns:p14="http://schemas.microsoft.com/office/powerpoint/2010/main" val="3906184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348506" y="443240"/>
            <a:ext cx="2737341" cy="615749"/>
          </a:xfrm>
          <a:prstGeom prst="rect">
            <a:avLst/>
          </a:prstGeom>
        </p:spPr>
      </p:pic>
      <p:pic>
        <p:nvPicPr>
          <p:cNvPr id="3" name="Kép 2"/>
          <p:cNvPicPr>
            <a:picLocks noChangeAspect="1"/>
          </p:cNvPicPr>
          <p:nvPr/>
        </p:nvPicPr>
        <p:blipFill>
          <a:blip r:embed="rId3"/>
          <a:stretch>
            <a:fillRect/>
          </a:stretch>
        </p:blipFill>
        <p:spPr>
          <a:xfrm>
            <a:off x="441821" y="2504537"/>
            <a:ext cx="11317269" cy="1884582"/>
          </a:xfrm>
          <a:prstGeom prst="rect">
            <a:avLst/>
          </a:prstGeom>
        </p:spPr>
      </p:pic>
    </p:spTree>
    <p:extLst>
      <p:ext uri="{BB962C8B-B14F-4D97-AF65-F5344CB8AC3E}">
        <p14:creationId xmlns:p14="http://schemas.microsoft.com/office/powerpoint/2010/main" val="2653618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2024741" y="246790"/>
            <a:ext cx="6808274" cy="707886"/>
          </a:xfrm>
          <a:prstGeom prst="rect">
            <a:avLst/>
          </a:prstGeom>
          <a:noFill/>
        </p:spPr>
        <p:txBody>
          <a:bodyPr wrap="none" rtlCol="0">
            <a:spAutoFit/>
          </a:bodyPr>
          <a:lstStyle/>
          <a:p>
            <a:r>
              <a:rPr lang="hu-HU" sz="4000" dirty="0" smtClean="0"/>
              <a:t>Post Hoc </a:t>
            </a:r>
            <a:r>
              <a:rPr lang="hu-HU" sz="4000" dirty="0" err="1" smtClean="0"/>
              <a:t>Multiple</a:t>
            </a:r>
            <a:r>
              <a:rPr lang="hu-HU" sz="4000" dirty="0" smtClean="0"/>
              <a:t> </a:t>
            </a:r>
            <a:r>
              <a:rPr lang="hu-HU" sz="4000" dirty="0" err="1" smtClean="0"/>
              <a:t>Comparisions</a:t>
            </a:r>
            <a:endParaRPr lang="hu-HU" sz="4000" dirty="0"/>
          </a:p>
        </p:txBody>
      </p:sp>
      <p:sp>
        <p:nvSpPr>
          <p:cNvPr id="6" name="Szövegdoboz 5"/>
          <p:cNvSpPr txBox="1"/>
          <p:nvPr/>
        </p:nvSpPr>
        <p:spPr>
          <a:xfrm>
            <a:off x="634378" y="1760732"/>
            <a:ext cx="11301229" cy="1200329"/>
          </a:xfrm>
          <a:prstGeom prst="rect">
            <a:avLst/>
          </a:prstGeom>
          <a:noFill/>
        </p:spPr>
        <p:txBody>
          <a:bodyPr wrap="square" rtlCol="0">
            <a:spAutoFit/>
          </a:bodyPr>
          <a:lstStyle/>
          <a:p>
            <a:r>
              <a:rPr lang="hu-HU" sz="2400" dirty="0" err="1" smtClean="0"/>
              <a:t>One</a:t>
            </a:r>
            <a:r>
              <a:rPr lang="hu-HU" sz="2400" dirty="0" smtClean="0"/>
              <a:t> </a:t>
            </a:r>
            <a:r>
              <a:rPr lang="hu-HU" sz="2400" dirty="0" err="1" smtClean="0"/>
              <a:t>popular</a:t>
            </a:r>
            <a:r>
              <a:rPr lang="hu-HU" sz="2400" dirty="0" smtClean="0"/>
              <a:t> </a:t>
            </a:r>
            <a:r>
              <a:rPr lang="hu-HU" sz="2400" dirty="0" err="1" smtClean="0"/>
              <a:t>way</a:t>
            </a:r>
            <a:r>
              <a:rPr lang="hu-HU" sz="2400" dirty="0" smtClean="0"/>
              <a:t> </a:t>
            </a:r>
            <a:r>
              <a:rPr lang="hu-HU" sz="2400" dirty="0" err="1" smtClean="0"/>
              <a:t>to</a:t>
            </a:r>
            <a:r>
              <a:rPr lang="hu-HU" sz="2400" dirty="0" smtClean="0"/>
              <a:t> </a:t>
            </a:r>
            <a:r>
              <a:rPr lang="hu-HU" sz="2400" dirty="0" err="1" smtClean="0"/>
              <a:t>investigate</a:t>
            </a:r>
            <a:r>
              <a:rPr lang="hu-HU" sz="2400" dirty="0" smtClean="0"/>
              <a:t> </a:t>
            </a:r>
            <a:r>
              <a:rPr lang="hu-HU" sz="2400" dirty="0" err="1" smtClean="0"/>
              <a:t>the</a:t>
            </a:r>
            <a:r>
              <a:rPr lang="hu-HU" sz="2400" dirty="0" smtClean="0"/>
              <a:t> </a:t>
            </a:r>
            <a:r>
              <a:rPr lang="hu-HU" sz="2400" dirty="0" err="1" smtClean="0"/>
              <a:t>cause</a:t>
            </a:r>
            <a:r>
              <a:rPr lang="hu-HU" sz="2400" dirty="0" smtClean="0"/>
              <a:t> of </a:t>
            </a:r>
            <a:r>
              <a:rPr lang="hu-HU" sz="2400" dirty="0" err="1" smtClean="0"/>
              <a:t>rejection</a:t>
            </a:r>
            <a:r>
              <a:rPr lang="hu-HU" sz="2400" dirty="0" smtClean="0"/>
              <a:t> of </a:t>
            </a:r>
            <a:r>
              <a:rPr lang="hu-HU" sz="2400" dirty="0" err="1" smtClean="0"/>
              <a:t>the</a:t>
            </a:r>
            <a:r>
              <a:rPr lang="hu-HU" sz="2400" dirty="0" smtClean="0"/>
              <a:t> null </a:t>
            </a:r>
            <a:r>
              <a:rPr lang="hu-HU" sz="2400" dirty="0" err="1" smtClean="0"/>
              <a:t>hypothesis</a:t>
            </a:r>
            <a:r>
              <a:rPr lang="hu-HU" sz="2400" dirty="0" smtClean="0"/>
              <a:t> is a </a:t>
            </a:r>
            <a:r>
              <a:rPr lang="hu-HU" sz="2400" dirty="0" err="1" smtClean="0"/>
              <a:t>Multiple</a:t>
            </a:r>
            <a:r>
              <a:rPr lang="hu-HU" sz="2400" dirty="0" smtClean="0"/>
              <a:t> </a:t>
            </a:r>
            <a:r>
              <a:rPr lang="hu-HU" sz="2400" dirty="0" err="1" smtClean="0"/>
              <a:t>Comparison</a:t>
            </a:r>
            <a:r>
              <a:rPr lang="hu-HU" sz="2400" dirty="0" smtClean="0"/>
              <a:t> </a:t>
            </a:r>
            <a:r>
              <a:rPr lang="hu-HU" sz="2400" dirty="0" err="1" smtClean="0"/>
              <a:t>Procedure</a:t>
            </a:r>
            <a:r>
              <a:rPr lang="hu-HU" sz="2400" dirty="0" smtClean="0"/>
              <a:t>. </a:t>
            </a:r>
            <a:r>
              <a:rPr lang="hu-HU" sz="2400" dirty="0" err="1" smtClean="0"/>
              <a:t>These</a:t>
            </a:r>
            <a:r>
              <a:rPr lang="hu-HU" sz="2400" dirty="0" smtClean="0"/>
              <a:t> </a:t>
            </a:r>
            <a:r>
              <a:rPr lang="hu-HU" sz="2400" dirty="0" err="1" smtClean="0"/>
              <a:t>methods</a:t>
            </a:r>
            <a:r>
              <a:rPr lang="hu-HU" sz="2400" dirty="0" smtClean="0"/>
              <a:t> </a:t>
            </a:r>
            <a:r>
              <a:rPr lang="hu-HU" sz="2400" dirty="0" err="1" smtClean="0"/>
              <a:t>which</a:t>
            </a:r>
            <a:r>
              <a:rPr lang="hu-HU" sz="2400" dirty="0" smtClean="0"/>
              <a:t> </a:t>
            </a:r>
            <a:r>
              <a:rPr lang="hu-HU" sz="2400" dirty="0" err="1" smtClean="0"/>
              <a:t>examine</a:t>
            </a:r>
            <a:r>
              <a:rPr lang="hu-HU" sz="2400" dirty="0" smtClean="0"/>
              <a:t> </a:t>
            </a:r>
            <a:r>
              <a:rPr lang="hu-HU" sz="2400" dirty="0" err="1" smtClean="0"/>
              <a:t>or</a:t>
            </a:r>
            <a:r>
              <a:rPr lang="hu-HU" sz="2400" dirty="0" smtClean="0"/>
              <a:t> </a:t>
            </a:r>
            <a:r>
              <a:rPr lang="hu-HU" sz="2400" dirty="0" err="1" smtClean="0"/>
              <a:t>compare</a:t>
            </a:r>
            <a:r>
              <a:rPr lang="hu-HU" sz="2400" dirty="0" smtClean="0"/>
              <a:t> more </a:t>
            </a:r>
            <a:r>
              <a:rPr lang="hu-HU" sz="2400" dirty="0" err="1" smtClean="0"/>
              <a:t>than</a:t>
            </a:r>
            <a:r>
              <a:rPr lang="hu-HU" sz="2400" dirty="0" smtClean="0"/>
              <a:t> </a:t>
            </a:r>
            <a:r>
              <a:rPr lang="hu-HU" sz="2400" dirty="0" err="1" smtClean="0"/>
              <a:t>one</a:t>
            </a:r>
            <a:r>
              <a:rPr lang="hu-HU" sz="2400" dirty="0" smtClean="0"/>
              <a:t> </a:t>
            </a:r>
            <a:r>
              <a:rPr lang="hu-HU" sz="2400" dirty="0" err="1" smtClean="0"/>
              <a:t>pair</a:t>
            </a:r>
            <a:r>
              <a:rPr lang="hu-HU" sz="2400" dirty="0" smtClean="0"/>
              <a:t> of </a:t>
            </a:r>
            <a:r>
              <a:rPr lang="hu-HU" sz="2400" dirty="0" err="1" smtClean="0"/>
              <a:t>means</a:t>
            </a:r>
            <a:r>
              <a:rPr lang="hu-HU" sz="2400" dirty="0" smtClean="0"/>
              <a:t> </a:t>
            </a:r>
            <a:r>
              <a:rPr lang="hu-HU" sz="2400" dirty="0" err="1" smtClean="0"/>
              <a:t>or</a:t>
            </a:r>
            <a:r>
              <a:rPr lang="hu-HU" sz="2400" dirty="0" smtClean="0"/>
              <a:t> </a:t>
            </a:r>
            <a:r>
              <a:rPr lang="hu-HU" sz="2400" dirty="0" err="1" smtClean="0"/>
              <a:t>proportions</a:t>
            </a:r>
            <a:r>
              <a:rPr lang="hu-HU" sz="2400" dirty="0" smtClean="0"/>
              <a:t> </a:t>
            </a:r>
            <a:r>
              <a:rPr lang="hu-HU" sz="2400" dirty="0" err="1" smtClean="0"/>
              <a:t>at</a:t>
            </a:r>
            <a:r>
              <a:rPr lang="hu-HU" sz="2400" dirty="0" smtClean="0"/>
              <a:t> </a:t>
            </a:r>
            <a:r>
              <a:rPr lang="hu-HU" sz="2400" dirty="0" err="1" smtClean="0"/>
              <a:t>the</a:t>
            </a:r>
            <a:r>
              <a:rPr lang="hu-HU" sz="2400" dirty="0" smtClean="0"/>
              <a:t> </a:t>
            </a:r>
            <a:r>
              <a:rPr lang="hu-HU" sz="2400" dirty="0" err="1" smtClean="0"/>
              <a:t>same</a:t>
            </a:r>
            <a:r>
              <a:rPr lang="hu-HU" sz="2400" dirty="0" smtClean="0"/>
              <a:t> </a:t>
            </a:r>
            <a:r>
              <a:rPr lang="hu-HU" sz="2400" dirty="0" err="1" smtClean="0"/>
              <a:t>time</a:t>
            </a:r>
            <a:r>
              <a:rPr lang="hu-HU" sz="2400" dirty="0" smtClean="0"/>
              <a:t>. </a:t>
            </a:r>
          </a:p>
        </p:txBody>
      </p:sp>
      <p:sp>
        <p:nvSpPr>
          <p:cNvPr id="7" name="Szövegdoboz 6"/>
          <p:cNvSpPr txBox="1"/>
          <p:nvPr/>
        </p:nvSpPr>
        <p:spPr>
          <a:xfrm>
            <a:off x="2124473" y="3370216"/>
            <a:ext cx="8321041" cy="1569660"/>
          </a:xfrm>
          <a:prstGeom prst="rect">
            <a:avLst/>
          </a:prstGeom>
          <a:noFill/>
        </p:spPr>
        <p:txBody>
          <a:bodyPr wrap="square" rtlCol="0">
            <a:spAutoFit/>
          </a:bodyPr>
          <a:lstStyle/>
          <a:p>
            <a:r>
              <a:rPr lang="en-US" sz="2400" dirty="0" smtClean="0"/>
              <a:t>• </a:t>
            </a:r>
            <a:r>
              <a:rPr lang="en-US" sz="2400" dirty="0"/>
              <a:t>Least Significant Differences </a:t>
            </a:r>
            <a:r>
              <a:rPr lang="en-US" sz="2400" dirty="0" smtClean="0"/>
              <a:t>(</a:t>
            </a:r>
            <a:r>
              <a:rPr lang="hu-HU" sz="2400" dirty="0" err="1" smtClean="0"/>
              <a:t>Fisher</a:t>
            </a:r>
            <a:r>
              <a:rPr lang="hu-HU" sz="2400" dirty="0" smtClean="0"/>
              <a:t> </a:t>
            </a:r>
            <a:r>
              <a:rPr lang="en-US" sz="2400" dirty="0" smtClean="0"/>
              <a:t>LSD)</a:t>
            </a:r>
            <a:endParaRPr lang="en-US" sz="2400" dirty="0"/>
          </a:p>
          <a:p>
            <a:r>
              <a:rPr lang="en-US" sz="2400" dirty="0"/>
              <a:t>• Tukey (or Tukey-Kramer)</a:t>
            </a:r>
          </a:p>
          <a:p>
            <a:r>
              <a:rPr lang="en-US" sz="2400" dirty="0"/>
              <a:t>• </a:t>
            </a:r>
            <a:r>
              <a:rPr lang="en-US" sz="2400" dirty="0" err="1"/>
              <a:t>Bonferroni</a:t>
            </a:r>
            <a:endParaRPr lang="en-US" sz="2400" dirty="0"/>
          </a:p>
          <a:p>
            <a:r>
              <a:rPr lang="en-US" sz="2400" dirty="0"/>
              <a:t>• </a:t>
            </a:r>
            <a:r>
              <a:rPr lang="en-US" sz="2400" dirty="0" err="1"/>
              <a:t>Scheffe</a:t>
            </a:r>
            <a:r>
              <a:rPr lang="en-US" sz="2400" dirty="0"/>
              <a:t> </a:t>
            </a:r>
            <a:endParaRPr lang="hu-HU" sz="2400" dirty="0"/>
          </a:p>
        </p:txBody>
      </p:sp>
    </p:spTree>
    <p:extLst>
      <p:ext uri="{BB962C8B-B14F-4D97-AF65-F5344CB8AC3E}">
        <p14:creationId xmlns:p14="http://schemas.microsoft.com/office/powerpoint/2010/main" val="4046339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723118" y="1925642"/>
            <a:ext cx="10369061" cy="4698119"/>
          </a:xfrm>
          <a:prstGeom prst="rect">
            <a:avLst/>
          </a:prstGeom>
        </p:spPr>
      </p:pic>
      <p:sp>
        <p:nvSpPr>
          <p:cNvPr id="5" name="Téglalap 4"/>
          <p:cNvSpPr/>
          <p:nvPr/>
        </p:nvSpPr>
        <p:spPr>
          <a:xfrm>
            <a:off x="723118" y="251479"/>
            <a:ext cx="11377748" cy="1569660"/>
          </a:xfrm>
          <a:prstGeom prst="rect">
            <a:avLst/>
          </a:prstGeom>
        </p:spPr>
        <p:txBody>
          <a:bodyPr wrap="square">
            <a:spAutoFit/>
          </a:bodyPr>
          <a:lstStyle/>
          <a:p>
            <a:r>
              <a:rPr lang="hu-HU" sz="2400" b="1" dirty="0" smtClean="0"/>
              <a:t>                                     </a:t>
            </a:r>
            <a:r>
              <a:rPr lang="en-US" sz="2400" b="1" dirty="0" smtClean="0"/>
              <a:t>The </a:t>
            </a:r>
            <a:r>
              <a:rPr lang="en-US" sz="2400" b="1" dirty="0"/>
              <a:t>first post hoc, the LSD </a:t>
            </a:r>
            <a:r>
              <a:rPr lang="en-US" sz="2400" b="1" dirty="0" smtClean="0"/>
              <a:t>test</a:t>
            </a:r>
            <a:endParaRPr lang="en-US" sz="2400" b="1" dirty="0"/>
          </a:p>
          <a:p>
            <a:endParaRPr lang="en-US" sz="2400" dirty="0"/>
          </a:p>
          <a:p>
            <a:r>
              <a:rPr lang="en-US" sz="2400" dirty="0"/>
              <a:t>The original solution to this problem, developed by Fisher, was to explore all possible pair-wise comparisons of means comprising a factor using the equivalent of multiple t-tests. </a:t>
            </a:r>
          </a:p>
        </p:txBody>
      </p:sp>
    </p:spTree>
    <p:extLst>
      <p:ext uri="{BB962C8B-B14F-4D97-AF65-F5344CB8AC3E}">
        <p14:creationId xmlns:p14="http://schemas.microsoft.com/office/powerpoint/2010/main" val="651196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433479" y="1369019"/>
            <a:ext cx="11462410" cy="5097096"/>
          </a:xfrm>
          <a:prstGeom prst="rect">
            <a:avLst/>
          </a:prstGeom>
        </p:spPr>
      </p:pic>
      <p:sp>
        <p:nvSpPr>
          <p:cNvPr id="4" name="Szövegdoboz 3"/>
          <p:cNvSpPr txBox="1"/>
          <p:nvPr/>
        </p:nvSpPr>
        <p:spPr>
          <a:xfrm>
            <a:off x="4814046" y="524435"/>
            <a:ext cx="1721562" cy="461665"/>
          </a:xfrm>
          <a:prstGeom prst="rect">
            <a:avLst/>
          </a:prstGeom>
          <a:noFill/>
        </p:spPr>
        <p:txBody>
          <a:bodyPr wrap="none" rtlCol="0">
            <a:spAutoFit/>
          </a:bodyPr>
          <a:lstStyle/>
          <a:p>
            <a:r>
              <a:rPr lang="en-US" sz="2400" dirty="0" smtClean="0"/>
              <a:t>The </a:t>
            </a:r>
            <a:r>
              <a:rPr lang="en-US" sz="2400" dirty="0"/>
              <a:t>LSD test</a:t>
            </a:r>
            <a:endParaRPr lang="hu-HU" sz="2400" dirty="0"/>
          </a:p>
        </p:txBody>
      </p:sp>
    </p:spTree>
    <p:extLst>
      <p:ext uri="{BB962C8B-B14F-4D97-AF65-F5344CB8AC3E}">
        <p14:creationId xmlns:p14="http://schemas.microsoft.com/office/powerpoint/2010/main" val="1814309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65759" y="1978640"/>
            <a:ext cx="11083066" cy="3416320"/>
          </a:xfrm>
          <a:prstGeom prst="rect">
            <a:avLst/>
          </a:prstGeom>
          <a:noFill/>
        </p:spPr>
        <p:txBody>
          <a:bodyPr wrap="square" rtlCol="0">
            <a:spAutoFit/>
          </a:bodyPr>
          <a:lstStyle/>
          <a:p>
            <a:r>
              <a:rPr lang="en-US" sz="2400" dirty="0" smtClean="0"/>
              <a:t>The analysis of variance models (ANOVA) are flexible statistical tools for analyzing a relationship between a quantitative (numeric or interval scale) variable ( the dependent variable) with one or more non-quantitative variables (the independent variables or factors).</a:t>
            </a:r>
            <a:endParaRPr lang="hu-HU" sz="2400" dirty="0" smtClean="0"/>
          </a:p>
          <a:p>
            <a:endParaRPr lang="hu-HU" sz="2400" dirty="0"/>
          </a:p>
          <a:p>
            <a:r>
              <a:rPr lang="en-US" sz="2400" dirty="0" smtClean="0"/>
              <a:t>We are wondering whether the independent variables have an effect on the dependent variable and whether this effect is the same or different. The detection of a function-like relationship among the effects and dependent variable is not a goal even if the independent variables are quantitative.</a:t>
            </a:r>
            <a:endParaRPr lang="hu-HU" sz="2400" dirty="0"/>
          </a:p>
        </p:txBody>
      </p:sp>
      <p:sp>
        <p:nvSpPr>
          <p:cNvPr id="4" name="Szövegdoboz 3"/>
          <p:cNvSpPr txBox="1"/>
          <p:nvPr/>
        </p:nvSpPr>
        <p:spPr>
          <a:xfrm>
            <a:off x="4075612" y="731520"/>
            <a:ext cx="2776529" cy="707886"/>
          </a:xfrm>
          <a:prstGeom prst="rect">
            <a:avLst/>
          </a:prstGeom>
          <a:noFill/>
        </p:spPr>
        <p:txBody>
          <a:bodyPr wrap="none" rtlCol="0">
            <a:spAutoFit/>
          </a:bodyPr>
          <a:lstStyle/>
          <a:p>
            <a:r>
              <a:rPr lang="hu-HU" sz="4000" dirty="0" err="1" smtClean="0"/>
              <a:t>Introduction</a:t>
            </a:r>
            <a:endParaRPr lang="hu-HU" sz="4000" dirty="0"/>
          </a:p>
        </p:txBody>
      </p:sp>
    </p:spTree>
    <p:extLst>
      <p:ext uri="{BB962C8B-B14F-4D97-AF65-F5344CB8AC3E}">
        <p14:creationId xmlns:p14="http://schemas.microsoft.com/office/powerpoint/2010/main" val="1561155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489958" y="474917"/>
            <a:ext cx="2744597" cy="707886"/>
          </a:xfrm>
          <a:prstGeom prst="rect">
            <a:avLst/>
          </a:prstGeom>
          <a:noFill/>
        </p:spPr>
        <p:txBody>
          <a:bodyPr wrap="none" rtlCol="0">
            <a:spAutoFit/>
          </a:bodyPr>
          <a:lstStyle/>
          <a:p>
            <a:r>
              <a:rPr lang="en-US" sz="4000" dirty="0" smtClean="0"/>
              <a:t>The </a:t>
            </a:r>
            <a:r>
              <a:rPr lang="en-US" sz="4000" dirty="0"/>
              <a:t>LSD test</a:t>
            </a:r>
            <a:endParaRPr lang="hu-HU" sz="4000" dirty="0"/>
          </a:p>
        </p:txBody>
      </p:sp>
      <mc:AlternateContent xmlns:mc="http://schemas.openxmlformats.org/markup-compatibility/2006" xmlns:a14="http://schemas.microsoft.com/office/drawing/2010/main">
        <mc:Choice Requires="a14">
          <p:sp>
            <p:nvSpPr>
              <p:cNvPr id="3" name="Szövegdoboz 2"/>
              <p:cNvSpPr txBox="1"/>
              <p:nvPr/>
            </p:nvSpPr>
            <p:spPr>
              <a:xfrm>
                <a:off x="731520" y="1463040"/>
                <a:ext cx="9322488" cy="1599412"/>
              </a:xfrm>
              <a:prstGeom prst="rect">
                <a:avLst/>
              </a:prstGeom>
              <a:noFill/>
            </p:spPr>
            <p:txBody>
              <a:bodyPr wrap="none" rtlCol="0">
                <a:spAutoFit/>
              </a:bodyPr>
              <a:lstStyle/>
              <a:p>
                <a:r>
                  <a:rPr lang="hu-HU" sz="2400" dirty="0" smtClean="0"/>
                  <a:t>The </a:t>
                </a:r>
                <a:r>
                  <a:rPr lang="hu-HU" sz="2400" i="1" dirty="0" err="1" smtClean="0"/>
                  <a:t>i</a:t>
                </a:r>
                <a:r>
                  <a:rPr lang="hu-HU" sz="2400" dirty="0" err="1" smtClean="0"/>
                  <a:t>th</a:t>
                </a:r>
                <a:r>
                  <a:rPr lang="hu-HU" sz="2400" dirty="0" smtClean="0"/>
                  <a:t> and </a:t>
                </a:r>
                <a:r>
                  <a:rPr lang="hu-HU" sz="2400" dirty="0" err="1" smtClean="0"/>
                  <a:t>the</a:t>
                </a:r>
                <a:r>
                  <a:rPr lang="hu-HU" sz="2400" dirty="0" smtClean="0"/>
                  <a:t> </a:t>
                </a:r>
                <a:r>
                  <a:rPr lang="hu-HU" sz="2400" i="1" dirty="0" err="1" smtClean="0"/>
                  <a:t>j</a:t>
                </a:r>
                <a:r>
                  <a:rPr lang="hu-HU" sz="2400" dirty="0" err="1" smtClean="0"/>
                  <a:t>th</a:t>
                </a:r>
                <a:r>
                  <a:rPr lang="hu-HU" sz="2400" dirty="0" smtClean="0"/>
                  <a:t> </a:t>
                </a:r>
                <a:r>
                  <a:rPr lang="hu-HU" sz="2400" dirty="0" err="1" smtClean="0"/>
                  <a:t>sample</a:t>
                </a:r>
                <a:r>
                  <a:rPr lang="hu-HU" sz="2400" dirty="0" smtClean="0"/>
                  <a:t> </a:t>
                </a:r>
                <a:r>
                  <a:rPr lang="hu-HU" sz="2400" dirty="0" err="1" smtClean="0"/>
                  <a:t>have</a:t>
                </a:r>
                <a:r>
                  <a:rPr lang="hu-HU" sz="2400" dirty="0" smtClean="0"/>
                  <a:t> </a:t>
                </a:r>
                <a:r>
                  <a:rPr lang="hu-HU" sz="2400" dirty="0" err="1" smtClean="0"/>
                  <a:t>significantly</a:t>
                </a:r>
                <a:r>
                  <a:rPr lang="hu-HU" sz="2400" dirty="0" smtClean="0"/>
                  <a:t> </a:t>
                </a:r>
                <a:r>
                  <a:rPr lang="hu-HU" sz="2400" dirty="0" err="1" smtClean="0"/>
                  <a:t>different</a:t>
                </a:r>
                <a:r>
                  <a:rPr lang="hu-HU" sz="2400" dirty="0" smtClean="0"/>
                  <a:t> </a:t>
                </a:r>
                <a:r>
                  <a:rPr lang="hu-HU" sz="2400" dirty="0" err="1" smtClean="0"/>
                  <a:t>expectations</a:t>
                </a:r>
                <a:r>
                  <a:rPr lang="hu-HU" sz="2400" dirty="0" smtClean="0"/>
                  <a:t>, </a:t>
                </a:r>
                <a:r>
                  <a:rPr lang="hu-HU" sz="2400" dirty="0" err="1" smtClean="0"/>
                  <a:t>when</a:t>
                </a:r>
                <a:endParaRPr lang="hu-HU" sz="2400" dirty="0" smtClean="0"/>
              </a:p>
              <a:p>
                <a:endParaRPr lang="hu-HU" sz="2400" dirty="0"/>
              </a:p>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acc>
                            <m:accPr>
                              <m:chr m:val="̅"/>
                              <m:ctrlPr>
                                <a:rPr lang="hu-HU" sz="2400" i="1" smtClean="0">
                                  <a:latin typeface="Cambria Math" panose="02040503050406030204" pitchFamily="18" charset="0"/>
                                </a:rPr>
                              </m:ctrlPr>
                            </m:accPr>
                            <m:e>
                              <m:r>
                                <a:rPr lang="hu-HU" sz="2400" b="0" i="1" smtClean="0">
                                  <a:latin typeface="Cambria Math" panose="02040503050406030204" pitchFamily="18" charset="0"/>
                                </a:rPr>
                                <m:t>𝑥</m:t>
                              </m:r>
                            </m:e>
                          </m:acc>
                        </m:e>
                        <m:sub>
                          <m:r>
                            <a:rPr lang="hu-HU" sz="2400" b="0" i="1" smtClean="0">
                              <a:latin typeface="Cambria Math" panose="02040503050406030204" pitchFamily="18" charset="0"/>
                            </a:rPr>
                            <m:t>𝑖</m:t>
                          </m:r>
                        </m:sub>
                      </m:sSub>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acc>
                            <m:accPr>
                              <m:chr m:val="̅"/>
                              <m:ctrlPr>
                                <a:rPr lang="hu-HU" sz="2400" b="0" i="1" smtClean="0">
                                  <a:latin typeface="Cambria Math" panose="02040503050406030204" pitchFamily="18" charset="0"/>
                                </a:rPr>
                              </m:ctrlPr>
                            </m:accPr>
                            <m:e>
                              <m:r>
                                <a:rPr lang="hu-HU" sz="2400" b="0" i="1" smtClean="0">
                                  <a:latin typeface="Cambria Math" panose="02040503050406030204" pitchFamily="18" charset="0"/>
                                </a:rPr>
                                <m:t>𝑥</m:t>
                              </m:r>
                            </m:e>
                          </m:acc>
                        </m:e>
                        <m:sub>
                          <m:r>
                            <a:rPr lang="hu-HU" sz="2400" b="0" i="1" smtClean="0">
                              <a:latin typeface="Cambria Math" panose="02040503050406030204" pitchFamily="18" charset="0"/>
                            </a:rPr>
                            <m:t>𝑗</m:t>
                          </m:r>
                        </m:sub>
                      </m:sSub>
                      <m:r>
                        <a:rPr lang="hu-HU" sz="2400" b="0" i="1" smtClean="0">
                          <a:latin typeface="Cambria Math" panose="02040503050406030204" pitchFamily="18" charset="0"/>
                        </a:rPr>
                        <m:t>&gt;</m:t>
                      </m:r>
                      <m:sSub>
                        <m:sSubPr>
                          <m:ctrlPr>
                            <a:rPr lang="hu-HU" sz="2400" b="0" i="1" smtClean="0">
                              <a:latin typeface="Cambria Math" panose="02040503050406030204" pitchFamily="18" charset="0"/>
                            </a:rPr>
                          </m:ctrlPr>
                        </m:sSubPr>
                        <m:e>
                          <m:r>
                            <a:rPr lang="hu-HU" sz="2400" i="1">
                              <a:latin typeface="Cambria Math" panose="02040503050406030204" pitchFamily="18" charset="0"/>
                            </a:rPr>
                            <m:t>𝐿𝑆𝐷</m:t>
                          </m:r>
                          <m:r>
                            <a:rPr lang="hu-HU" sz="2400" i="1">
                              <a:latin typeface="Cambria Math" panose="02040503050406030204" pitchFamily="18" charset="0"/>
                            </a:rPr>
                            <m:t> </m:t>
                          </m:r>
                        </m:e>
                        <m:sub>
                          <m:r>
                            <a:rPr lang="hu-HU" sz="2400" b="0" i="1" smtClean="0">
                              <a:latin typeface="Cambria Math" panose="02040503050406030204" pitchFamily="18" charset="0"/>
                            </a:rPr>
                            <m:t>𝑖𝑗</m:t>
                          </m:r>
                        </m:sub>
                      </m:sSub>
                    </m:oMath>
                  </m:oMathPara>
                </a14:m>
                <a:endParaRPr lang="hu-HU" sz="2400" dirty="0" smtClean="0"/>
              </a:p>
              <a:p>
                <a:r>
                  <a:rPr lang="hu-HU" sz="2400" dirty="0" err="1" smtClean="0"/>
                  <a:t>where</a:t>
                </a:r>
                <a:endParaRPr lang="hu-HU" sz="2400" dirty="0"/>
              </a:p>
            </p:txBody>
          </p:sp>
        </mc:Choice>
        <mc:Fallback xmlns="">
          <p:sp>
            <p:nvSpPr>
              <p:cNvPr id="3" name="Szövegdoboz 2"/>
              <p:cNvSpPr txBox="1">
                <a:spLocks noRot="1" noChangeAspect="1" noMove="1" noResize="1" noEditPoints="1" noAdjustHandles="1" noChangeArrowheads="1" noChangeShapeType="1" noTextEdit="1"/>
              </p:cNvSpPr>
              <p:nvPr/>
            </p:nvSpPr>
            <p:spPr>
              <a:xfrm>
                <a:off x="731520" y="1463040"/>
                <a:ext cx="9322488" cy="1599412"/>
              </a:xfrm>
              <a:prstGeom prst="rect">
                <a:avLst/>
              </a:prstGeom>
              <a:blipFill>
                <a:blip r:embed="rId2"/>
                <a:stretch>
                  <a:fillRect l="-981" t="-3053" b="-8015"/>
                </a:stretch>
              </a:blipFill>
            </p:spPr>
            <p:txBody>
              <a:bodyPr/>
              <a:lstStyle/>
              <a:p>
                <a:r>
                  <a:rPr lang="hu-HU">
                    <a:noFill/>
                  </a:rPr>
                  <a:t> </a:t>
                </a:r>
              </a:p>
            </p:txBody>
          </p:sp>
        </mc:Fallback>
      </mc:AlternateContent>
      <p:pic>
        <p:nvPicPr>
          <p:cNvPr id="4" name="Kép 3"/>
          <p:cNvPicPr>
            <a:picLocks noChangeAspect="1"/>
          </p:cNvPicPr>
          <p:nvPr/>
        </p:nvPicPr>
        <p:blipFill>
          <a:blip r:embed="rId3"/>
          <a:stretch>
            <a:fillRect/>
          </a:stretch>
        </p:blipFill>
        <p:spPr>
          <a:xfrm>
            <a:off x="2466293" y="3062452"/>
            <a:ext cx="6417067" cy="1329469"/>
          </a:xfrm>
          <a:prstGeom prst="rect">
            <a:avLst/>
          </a:prstGeom>
        </p:spPr>
      </p:pic>
      <mc:AlternateContent xmlns:mc="http://schemas.openxmlformats.org/markup-compatibility/2006" xmlns:a14="http://schemas.microsoft.com/office/drawing/2010/main">
        <mc:Choice Requires="a14">
          <p:sp>
            <p:nvSpPr>
              <p:cNvPr id="5" name="Szövegdoboz 4"/>
              <p:cNvSpPr txBox="1"/>
              <p:nvPr/>
            </p:nvSpPr>
            <p:spPr>
              <a:xfrm>
                <a:off x="940526" y="4535613"/>
                <a:ext cx="5134419" cy="494815"/>
              </a:xfrm>
              <a:prstGeom prst="rect">
                <a:avLst/>
              </a:prstGeom>
              <a:noFill/>
            </p:spPr>
            <p:txBody>
              <a:bodyPr wrap="none" rtlCol="0">
                <a:spAutoFit/>
              </a:bodyPr>
              <a:lstStyle/>
              <a:p>
                <a14:m>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𝑡</m:t>
                        </m:r>
                      </m:e>
                      <m:sub>
                        <m:r>
                          <a:rPr lang="hu-HU" sz="2400" b="0" i="1" smtClean="0">
                            <a:latin typeface="Cambria Math" panose="02040503050406030204" pitchFamily="18" charset="0"/>
                          </a:rPr>
                          <m:t>1−</m:t>
                        </m:r>
                        <m:r>
                          <a:rPr lang="hu-HU" sz="2400" b="0" i="1" smtClean="0">
                            <a:latin typeface="Cambria Math" panose="02040503050406030204" pitchFamily="18" charset="0"/>
                            <a:ea typeface="Cambria Math" panose="02040503050406030204" pitchFamily="18" charset="0"/>
                          </a:rPr>
                          <m:t>𝛼</m:t>
                        </m:r>
                        <m:r>
                          <a:rPr lang="hu-HU" sz="2400" b="0" i="1" smtClean="0">
                            <a:latin typeface="Cambria Math" panose="02040503050406030204" pitchFamily="18" charset="0"/>
                            <a:ea typeface="Cambria Math" panose="02040503050406030204" pitchFamily="18" charset="0"/>
                          </a:rPr>
                          <m:t>/2</m:t>
                        </m:r>
                      </m:sub>
                    </m:sSub>
                    <m:r>
                      <a:rPr lang="hu-HU" sz="2400" b="0" i="1" smtClean="0">
                        <a:latin typeface="Cambria Math" panose="02040503050406030204" pitchFamily="18" charset="0"/>
                      </a:rPr>
                      <m:t>  </m:t>
                    </m:r>
                  </m:oMath>
                </a14:m>
                <a:r>
                  <a:rPr lang="hu-HU" sz="2400" dirty="0" smtClean="0"/>
                  <a:t>	the </a:t>
                </a:r>
                <a:r>
                  <a:rPr lang="hu-HU" sz="2400" dirty="0" err="1" smtClean="0"/>
                  <a:t>Student</a:t>
                </a:r>
                <a:r>
                  <a:rPr lang="hu-HU" sz="2400" dirty="0" smtClean="0"/>
                  <a:t> </a:t>
                </a:r>
                <a:r>
                  <a:rPr lang="hu-HU" sz="2400" dirty="0" err="1" smtClean="0"/>
                  <a:t>critical</a:t>
                </a:r>
                <a:r>
                  <a:rPr lang="hu-HU" sz="2400" dirty="0" smtClean="0"/>
                  <a:t> </a:t>
                </a:r>
                <a:r>
                  <a:rPr lang="hu-HU" sz="2400" dirty="0" err="1" smtClean="0"/>
                  <a:t>value</a:t>
                </a:r>
                <a:endParaRPr lang="hu-HU" sz="2400" dirty="0"/>
              </a:p>
            </p:txBody>
          </p:sp>
        </mc:Choice>
        <mc:Fallback xmlns="">
          <p:sp>
            <p:nvSpPr>
              <p:cNvPr id="5" name="Szövegdoboz 4"/>
              <p:cNvSpPr txBox="1">
                <a:spLocks noRot="1" noChangeAspect="1" noMove="1" noResize="1" noEditPoints="1" noAdjustHandles="1" noChangeArrowheads="1" noChangeShapeType="1" noTextEdit="1"/>
              </p:cNvSpPr>
              <p:nvPr/>
            </p:nvSpPr>
            <p:spPr>
              <a:xfrm>
                <a:off x="940526" y="4535613"/>
                <a:ext cx="5134419" cy="494815"/>
              </a:xfrm>
              <a:prstGeom prst="rect">
                <a:avLst/>
              </a:prstGeom>
              <a:blipFill>
                <a:blip r:embed="rId4"/>
                <a:stretch>
                  <a:fillRect t="-8642" r="-712" b="-2222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Szövegdoboz 5"/>
              <p:cNvSpPr txBox="1"/>
              <p:nvPr/>
            </p:nvSpPr>
            <p:spPr>
              <a:xfrm>
                <a:off x="6535608" y="4568763"/>
                <a:ext cx="5329646" cy="461665"/>
              </a:xfrm>
              <a:prstGeom prst="rect">
                <a:avLst/>
              </a:prstGeom>
              <a:noFill/>
            </p:spPr>
            <p:txBody>
              <a:bodyPr wrap="square" rtlCol="0">
                <a:spAutoFit/>
              </a:bodyPr>
              <a:lstStyle/>
              <a:p>
                <a14:m>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𝑛</m:t>
                        </m:r>
                      </m:e>
                      <m:sub>
                        <m:r>
                          <a:rPr lang="hu-HU" sz="2400" b="0" i="1" smtClean="0">
                            <a:latin typeface="Cambria Math" panose="02040503050406030204" pitchFamily="18" charset="0"/>
                          </a:rPr>
                          <m:t>𝑇</m:t>
                        </m:r>
                      </m:sub>
                    </m:sSub>
                  </m:oMath>
                </a14:m>
                <a:r>
                  <a:rPr lang="hu-HU" sz="2400" dirty="0" smtClean="0"/>
                  <a:t> 	the </a:t>
                </a:r>
                <a:r>
                  <a:rPr lang="hu-HU" sz="2400" dirty="0" err="1" smtClean="0"/>
                  <a:t>total</a:t>
                </a:r>
                <a:r>
                  <a:rPr lang="hu-HU" sz="2400" dirty="0" smtClean="0"/>
                  <a:t> </a:t>
                </a:r>
                <a:r>
                  <a:rPr lang="hu-HU" sz="2400" dirty="0" err="1" smtClean="0"/>
                  <a:t>number</a:t>
                </a:r>
                <a:r>
                  <a:rPr lang="hu-HU" sz="2400" dirty="0" smtClean="0"/>
                  <a:t> of </a:t>
                </a:r>
                <a:r>
                  <a:rPr lang="hu-HU" sz="2400" dirty="0" err="1" smtClean="0"/>
                  <a:t>the</a:t>
                </a:r>
                <a:r>
                  <a:rPr lang="hu-HU" sz="2400" dirty="0" smtClean="0"/>
                  <a:t> </a:t>
                </a:r>
                <a:r>
                  <a:rPr lang="hu-HU" sz="2400" dirty="0" err="1" smtClean="0"/>
                  <a:t>sample</a:t>
                </a:r>
                <a:endParaRPr lang="hu-HU" sz="2400" dirty="0"/>
              </a:p>
            </p:txBody>
          </p:sp>
        </mc:Choice>
        <mc:Fallback xmlns="">
          <p:sp>
            <p:nvSpPr>
              <p:cNvPr id="6" name="Szövegdoboz 5"/>
              <p:cNvSpPr txBox="1">
                <a:spLocks noRot="1" noChangeAspect="1" noMove="1" noResize="1" noEditPoints="1" noAdjustHandles="1" noChangeArrowheads="1" noChangeShapeType="1" noTextEdit="1"/>
              </p:cNvSpPr>
              <p:nvPr/>
            </p:nvSpPr>
            <p:spPr>
              <a:xfrm>
                <a:off x="6535608" y="4568763"/>
                <a:ext cx="5329646" cy="461665"/>
              </a:xfrm>
              <a:prstGeom prst="rect">
                <a:avLst/>
              </a:prstGeom>
              <a:blipFill>
                <a:blip r:embed="rId5"/>
                <a:stretch>
                  <a:fillRect t="-10526" b="-28947"/>
                </a:stretch>
              </a:blipFill>
            </p:spPr>
            <p:txBody>
              <a:bodyPr/>
              <a:lstStyle/>
              <a:p>
                <a:r>
                  <a:rPr lang="hu-HU">
                    <a:noFill/>
                  </a:rPr>
                  <a:t> </a:t>
                </a:r>
              </a:p>
            </p:txBody>
          </p:sp>
        </mc:Fallback>
      </mc:AlternateContent>
      <p:sp>
        <p:nvSpPr>
          <p:cNvPr id="7" name="Szövegdoboz 6"/>
          <p:cNvSpPr txBox="1"/>
          <p:nvPr/>
        </p:nvSpPr>
        <p:spPr>
          <a:xfrm>
            <a:off x="1084217" y="5590903"/>
            <a:ext cx="6150338" cy="461665"/>
          </a:xfrm>
          <a:prstGeom prst="rect">
            <a:avLst/>
          </a:prstGeom>
          <a:noFill/>
        </p:spPr>
        <p:txBody>
          <a:bodyPr wrap="none" rtlCol="0">
            <a:spAutoFit/>
          </a:bodyPr>
          <a:lstStyle/>
          <a:p>
            <a:r>
              <a:rPr lang="hu-HU" sz="2400" i="1" dirty="0"/>
              <a:t>n</a:t>
            </a:r>
            <a:r>
              <a:rPr lang="hu-HU" sz="2400" i="1" baseline="-25000" dirty="0" smtClean="0"/>
              <a:t>i</a:t>
            </a:r>
            <a:r>
              <a:rPr lang="hu-HU" sz="2400" dirty="0" smtClean="0"/>
              <a:t>, </a:t>
            </a:r>
            <a:r>
              <a:rPr lang="hu-HU" sz="2400" i="1" dirty="0" err="1" smtClean="0"/>
              <a:t>n</a:t>
            </a:r>
            <a:r>
              <a:rPr lang="hu-HU" sz="2400" i="1" baseline="-25000" dirty="0" err="1" smtClean="0"/>
              <a:t>j</a:t>
            </a:r>
            <a:r>
              <a:rPr lang="hu-HU" sz="2400" dirty="0" smtClean="0"/>
              <a:t>  </a:t>
            </a:r>
            <a:r>
              <a:rPr lang="hu-HU" sz="2400" dirty="0" err="1" smtClean="0"/>
              <a:t>the</a:t>
            </a:r>
            <a:r>
              <a:rPr lang="hu-HU" sz="2400" dirty="0" smtClean="0"/>
              <a:t> </a:t>
            </a:r>
            <a:r>
              <a:rPr lang="hu-HU" sz="2400" dirty="0" err="1" smtClean="0"/>
              <a:t>sample</a:t>
            </a:r>
            <a:r>
              <a:rPr lang="hu-HU" sz="2400" dirty="0" smtClean="0"/>
              <a:t> </a:t>
            </a:r>
            <a:r>
              <a:rPr lang="hu-HU" sz="2400" dirty="0" err="1" smtClean="0"/>
              <a:t>sizes</a:t>
            </a:r>
            <a:r>
              <a:rPr lang="hu-HU" sz="2400" dirty="0" smtClean="0"/>
              <a:t> of </a:t>
            </a:r>
            <a:r>
              <a:rPr lang="hu-HU" sz="2400" dirty="0" err="1" smtClean="0"/>
              <a:t>the</a:t>
            </a:r>
            <a:r>
              <a:rPr lang="hu-HU" sz="2400" dirty="0" smtClean="0"/>
              <a:t> </a:t>
            </a:r>
            <a:r>
              <a:rPr lang="hu-HU" sz="2400" dirty="0" err="1" smtClean="0"/>
              <a:t>compared</a:t>
            </a:r>
            <a:r>
              <a:rPr lang="hu-HU" sz="2400" dirty="0" smtClean="0"/>
              <a:t> </a:t>
            </a:r>
            <a:r>
              <a:rPr lang="hu-HU" sz="2400" dirty="0" err="1" smtClean="0"/>
              <a:t>samples</a:t>
            </a:r>
            <a:endParaRPr lang="hu-HU" sz="2400" dirty="0"/>
          </a:p>
        </p:txBody>
      </p:sp>
      <p:sp>
        <p:nvSpPr>
          <p:cNvPr id="8" name="Szövegdoboz 7"/>
          <p:cNvSpPr txBox="1"/>
          <p:nvPr/>
        </p:nvSpPr>
        <p:spPr>
          <a:xfrm>
            <a:off x="7955280" y="5590902"/>
            <a:ext cx="3025187" cy="461665"/>
          </a:xfrm>
          <a:prstGeom prst="rect">
            <a:avLst/>
          </a:prstGeom>
          <a:noFill/>
        </p:spPr>
        <p:txBody>
          <a:bodyPr wrap="none" rtlCol="0">
            <a:spAutoFit/>
          </a:bodyPr>
          <a:lstStyle/>
          <a:p>
            <a:r>
              <a:rPr lang="hu-HU" sz="2400" i="1" dirty="0" smtClean="0"/>
              <a:t>r</a:t>
            </a:r>
            <a:r>
              <a:rPr lang="hu-HU" sz="2400" dirty="0" smtClean="0"/>
              <a:t> is </a:t>
            </a:r>
            <a:r>
              <a:rPr lang="hu-HU" sz="2400" dirty="0" err="1" smtClean="0"/>
              <a:t>number</a:t>
            </a:r>
            <a:r>
              <a:rPr lang="hu-HU" sz="2400" dirty="0" smtClean="0"/>
              <a:t> of </a:t>
            </a:r>
            <a:r>
              <a:rPr lang="hu-HU" sz="2400" dirty="0" err="1" smtClean="0"/>
              <a:t>samples</a:t>
            </a:r>
            <a:endParaRPr lang="hu-HU" sz="2400" dirty="0"/>
          </a:p>
        </p:txBody>
      </p:sp>
    </p:spTree>
    <p:extLst>
      <p:ext uri="{BB962C8B-B14F-4D97-AF65-F5344CB8AC3E}">
        <p14:creationId xmlns:p14="http://schemas.microsoft.com/office/powerpoint/2010/main" val="430776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775166" y="586252"/>
            <a:ext cx="3670492" cy="707886"/>
          </a:xfrm>
          <a:prstGeom prst="rect">
            <a:avLst/>
          </a:prstGeom>
          <a:noFill/>
        </p:spPr>
        <p:txBody>
          <a:bodyPr wrap="none" rtlCol="0">
            <a:spAutoFit/>
          </a:bodyPr>
          <a:lstStyle/>
          <a:p>
            <a:r>
              <a:rPr lang="hu-HU" sz="4000" b="1" dirty="0" err="1"/>
              <a:t>Tukey’s</a:t>
            </a:r>
            <a:r>
              <a:rPr lang="hu-HU" sz="4000" b="1" dirty="0"/>
              <a:t> HSD test</a:t>
            </a:r>
          </a:p>
        </p:txBody>
      </p:sp>
      <p:sp>
        <p:nvSpPr>
          <p:cNvPr id="3" name="Szövegdoboz 2"/>
          <p:cNvSpPr txBox="1"/>
          <p:nvPr/>
        </p:nvSpPr>
        <p:spPr>
          <a:xfrm>
            <a:off x="796834" y="1985554"/>
            <a:ext cx="184731" cy="461665"/>
          </a:xfrm>
          <a:prstGeom prst="rect">
            <a:avLst/>
          </a:prstGeom>
          <a:noFill/>
        </p:spPr>
        <p:txBody>
          <a:bodyPr wrap="none" rtlCol="0">
            <a:spAutoFit/>
          </a:bodyPr>
          <a:lstStyle/>
          <a:p>
            <a:endParaRPr lang="hu-HU" sz="2400" dirty="0"/>
          </a:p>
        </p:txBody>
      </p:sp>
      <mc:AlternateContent xmlns:mc="http://schemas.openxmlformats.org/markup-compatibility/2006" xmlns:a14="http://schemas.microsoft.com/office/drawing/2010/main">
        <mc:Choice Requires="a14">
          <p:sp>
            <p:nvSpPr>
              <p:cNvPr id="4" name="Szövegdoboz 3"/>
              <p:cNvSpPr txBox="1"/>
              <p:nvPr/>
            </p:nvSpPr>
            <p:spPr>
              <a:xfrm>
                <a:off x="1359277" y="1596720"/>
                <a:ext cx="9322488" cy="1599412"/>
              </a:xfrm>
              <a:prstGeom prst="rect">
                <a:avLst/>
              </a:prstGeom>
              <a:noFill/>
            </p:spPr>
            <p:txBody>
              <a:bodyPr wrap="none" rtlCol="0">
                <a:spAutoFit/>
              </a:bodyPr>
              <a:lstStyle/>
              <a:p>
                <a:pPr lvl="0"/>
                <a:r>
                  <a:rPr lang="hu-HU" sz="2400" dirty="0" smtClean="0">
                    <a:solidFill>
                      <a:prstClr val="black"/>
                    </a:solidFill>
                  </a:rPr>
                  <a:t>The </a:t>
                </a:r>
                <a:r>
                  <a:rPr lang="hu-HU" sz="2400" i="1" dirty="0" err="1">
                    <a:solidFill>
                      <a:prstClr val="black"/>
                    </a:solidFill>
                  </a:rPr>
                  <a:t>i</a:t>
                </a:r>
                <a:r>
                  <a:rPr lang="hu-HU" sz="2400" dirty="0" err="1">
                    <a:solidFill>
                      <a:prstClr val="black"/>
                    </a:solidFill>
                  </a:rPr>
                  <a:t>th</a:t>
                </a:r>
                <a:r>
                  <a:rPr lang="hu-HU" sz="2400" dirty="0">
                    <a:solidFill>
                      <a:prstClr val="black"/>
                    </a:solidFill>
                  </a:rPr>
                  <a:t> and </a:t>
                </a:r>
                <a:r>
                  <a:rPr lang="hu-HU" sz="2400" dirty="0" err="1">
                    <a:solidFill>
                      <a:prstClr val="black"/>
                    </a:solidFill>
                  </a:rPr>
                  <a:t>the</a:t>
                </a:r>
                <a:r>
                  <a:rPr lang="hu-HU" sz="2400" dirty="0">
                    <a:solidFill>
                      <a:prstClr val="black"/>
                    </a:solidFill>
                  </a:rPr>
                  <a:t> </a:t>
                </a:r>
                <a:r>
                  <a:rPr lang="hu-HU" sz="2400" i="1" dirty="0" err="1">
                    <a:solidFill>
                      <a:prstClr val="black"/>
                    </a:solidFill>
                  </a:rPr>
                  <a:t>j</a:t>
                </a:r>
                <a:r>
                  <a:rPr lang="hu-HU" sz="2400" dirty="0" err="1">
                    <a:solidFill>
                      <a:prstClr val="black"/>
                    </a:solidFill>
                  </a:rPr>
                  <a:t>th</a:t>
                </a:r>
                <a:r>
                  <a:rPr lang="hu-HU" sz="2400" dirty="0">
                    <a:solidFill>
                      <a:prstClr val="black"/>
                    </a:solidFill>
                  </a:rPr>
                  <a:t> </a:t>
                </a:r>
                <a:r>
                  <a:rPr lang="hu-HU" sz="2400" dirty="0" err="1">
                    <a:solidFill>
                      <a:prstClr val="black"/>
                    </a:solidFill>
                  </a:rPr>
                  <a:t>sample</a:t>
                </a:r>
                <a:r>
                  <a:rPr lang="hu-HU" sz="2400" dirty="0">
                    <a:solidFill>
                      <a:prstClr val="black"/>
                    </a:solidFill>
                  </a:rPr>
                  <a:t> </a:t>
                </a:r>
                <a:r>
                  <a:rPr lang="hu-HU" sz="2400" dirty="0" err="1">
                    <a:solidFill>
                      <a:prstClr val="black"/>
                    </a:solidFill>
                  </a:rPr>
                  <a:t>have</a:t>
                </a:r>
                <a:r>
                  <a:rPr lang="hu-HU" sz="2400" dirty="0">
                    <a:solidFill>
                      <a:prstClr val="black"/>
                    </a:solidFill>
                  </a:rPr>
                  <a:t> </a:t>
                </a:r>
                <a:r>
                  <a:rPr lang="hu-HU" sz="2400" dirty="0" err="1">
                    <a:solidFill>
                      <a:prstClr val="black"/>
                    </a:solidFill>
                  </a:rPr>
                  <a:t>significantly</a:t>
                </a:r>
                <a:r>
                  <a:rPr lang="hu-HU" sz="2400" dirty="0">
                    <a:solidFill>
                      <a:prstClr val="black"/>
                    </a:solidFill>
                  </a:rPr>
                  <a:t> </a:t>
                </a:r>
                <a:r>
                  <a:rPr lang="hu-HU" sz="2400" dirty="0" err="1">
                    <a:solidFill>
                      <a:prstClr val="black"/>
                    </a:solidFill>
                  </a:rPr>
                  <a:t>different</a:t>
                </a:r>
                <a:r>
                  <a:rPr lang="hu-HU" sz="2400" dirty="0">
                    <a:solidFill>
                      <a:prstClr val="black"/>
                    </a:solidFill>
                  </a:rPr>
                  <a:t> </a:t>
                </a:r>
                <a:r>
                  <a:rPr lang="hu-HU" sz="2400" dirty="0" err="1">
                    <a:solidFill>
                      <a:prstClr val="black"/>
                    </a:solidFill>
                  </a:rPr>
                  <a:t>expectations</a:t>
                </a:r>
                <a:r>
                  <a:rPr lang="hu-HU" sz="2400" dirty="0">
                    <a:solidFill>
                      <a:prstClr val="black"/>
                    </a:solidFill>
                  </a:rPr>
                  <a:t>, </a:t>
                </a:r>
                <a:r>
                  <a:rPr lang="hu-HU" sz="2400" dirty="0" err="1" smtClean="0">
                    <a:solidFill>
                      <a:prstClr val="black"/>
                    </a:solidFill>
                  </a:rPr>
                  <a:t>when</a:t>
                </a:r>
                <a:endParaRPr lang="hu-HU" sz="2400" dirty="0" smtClean="0">
                  <a:solidFill>
                    <a:prstClr val="black"/>
                  </a:solidFill>
                </a:endParaRPr>
              </a:p>
              <a:p>
                <a:pPr lvl="0"/>
                <a:endParaRPr lang="hu-HU" sz="2400" dirty="0">
                  <a:solidFill>
                    <a:prstClr val="black"/>
                  </a:solidFill>
                </a:endParaRPr>
              </a:p>
              <a:p>
                <a:pPr lvl="0"/>
                <a:endParaRPr lang="hu-HU" sz="2400" dirty="0" smtClean="0">
                  <a:solidFill>
                    <a:prstClr val="black"/>
                  </a:solidFill>
                </a:endParaRPr>
              </a:p>
              <a:p>
                <a:pPr lvl="0"/>
                <a14:m>
                  <m:oMathPara xmlns:m="http://schemas.openxmlformats.org/officeDocument/2006/math">
                    <m:oMathParaPr>
                      <m:jc m:val="left"/>
                    </m:oMathParaPr>
                    <m:oMath xmlns:m="http://schemas.openxmlformats.org/officeDocument/2006/math">
                      <m:sSub>
                        <m:sSubPr>
                          <m:ctrlPr>
                            <a:rPr lang="hu-HU" sz="2400" i="1">
                              <a:solidFill>
                                <a:prstClr val="black"/>
                              </a:solidFill>
                              <a:latin typeface="Cambria Math" panose="02040503050406030204" pitchFamily="18" charset="0"/>
                            </a:rPr>
                          </m:ctrlPr>
                        </m:sSubPr>
                        <m:e>
                          <m:acc>
                            <m:accPr>
                              <m:chr m:val="̅"/>
                              <m:ctrlPr>
                                <a:rPr lang="hu-HU" sz="2400" i="1">
                                  <a:solidFill>
                                    <a:prstClr val="black"/>
                                  </a:solidFill>
                                  <a:latin typeface="Cambria Math" panose="02040503050406030204" pitchFamily="18" charset="0"/>
                                </a:rPr>
                              </m:ctrlPr>
                            </m:accPr>
                            <m:e>
                              <m:r>
                                <a:rPr lang="hu-HU" sz="2400" i="1">
                                  <a:solidFill>
                                    <a:prstClr val="black"/>
                                  </a:solidFill>
                                  <a:latin typeface="Cambria Math" panose="02040503050406030204" pitchFamily="18" charset="0"/>
                                </a:rPr>
                                <m:t>𝑥</m:t>
                              </m:r>
                            </m:e>
                          </m:acc>
                        </m:e>
                        <m:sub>
                          <m:r>
                            <a:rPr lang="hu-HU" sz="2400" i="1">
                              <a:solidFill>
                                <a:prstClr val="black"/>
                              </a:solidFill>
                              <a:latin typeface="Cambria Math" panose="02040503050406030204" pitchFamily="18" charset="0"/>
                            </a:rPr>
                            <m:t>𝑖</m:t>
                          </m:r>
                        </m:sub>
                      </m:sSub>
                      <m:r>
                        <a:rPr lang="hu-HU" sz="2400" i="1">
                          <a:solidFill>
                            <a:prstClr val="black"/>
                          </a:solidFill>
                          <a:latin typeface="Cambria Math" panose="02040503050406030204" pitchFamily="18" charset="0"/>
                        </a:rPr>
                        <m:t>−</m:t>
                      </m:r>
                      <m:sSub>
                        <m:sSubPr>
                          <m:ctrlPr>
                            <a:rPr lang="hu-HU" sz="2400" i="1">
                              <a:solidFill>
                                <a:prstClr val="black"/>
                              </a:solidFill>
                              <a:latin typeface="Cambria Math" panose="02040503050406030204" pitchFamily="18" charset="0"/>
                            </a:rPr>
                          </m:ctrlPr>
                        </m:sSubPr>
                        <m:e>
                          <m:acc>
                            <m:accPr>
                              <m:chr m:val="̅"/>
                              <m:ctrlPr>
                                <a:rPr lang="hu-HU" sz="2400" i="1">
                                  <a:solidFill>
                                    <a:prstClr val="black"/>
                                  </a:solidFill>
                                  <a:latin typeface="Cambria Math" panose="02040503050406030204" pitchFamily="18" charset="0"/>
                                </a:rPr>
                              </m:ctrlPr>
                            </m:accPr>
                            <m:e>
                              <m:r>
                                <a:rPr lang="hu-HU" sz="2400" i="1">
                                  <a:solidFill>
                                    <a:prstClr val="black"/>
                                  </a:solidFill>
                                  <a:latin typeface="Cambria Math" panose="02040503050406030204" pitchFamily="18" charset="0"/>
                                </a:rPr>
                                <m:t>𝑥</m:t>
                              </m:r>
                            </m:e>
                          </m:acc>
                        </m:e>
                        <m:sub>
                          <m:r>
                            <a:rPr lang="hu-HU" sz="2400" i="1">
                              <a:solidFill>
                                <a:prstClr val="black"/>
                              </a:solidFill>
                              <a:latin typeface="Cambria Math" panose="02040503050406030204" pitchFamily="18" charset="0"/>
                            </a:rPr>
                            <m:t>𝑗</m:t>
                          </m:r>
                        </m:sub>
                      </m:sSub>
                      <m:r>
                        <a:rPr lang="hu-HU" sz="2400" i="1">
                          <a:solidFill>
                            <a:prstClr val="black"/>
                          </a:solidFill>
                          <a:latin typeface="Cambria Math" panose="02040503050406030204" pitchFamily="18" charset="0"/>
                        </a:rPr>
                        <m:t>&gt;</m:t>
                      </m:r>
                    </m:oMath>
                  </m:oMathPara>
                </a14:m>
                <a:endParaRPr lang="hu-HU" sz="2400" dirty="0"/>
              </a:p>
            </p:txBody>
          </p:sp>
        </mc:Choice>
        <mc:Fallback xmlns="">
          <p:sp>
            <p:nvSpPr>
              <p:cNvPr id="4" name="Szövegdoboz 3"/>
              <p:cNvSpPr txBox="1">
                <a:spLocks noRot="1" noChangeAspect="1" noMove="1" noResize="1" noEditPoints="1" noAdjustHandles="1" noChangeArrowheads="1" noChangeShapeType="1" noTextEdit="1"/>
              </p:cNvSpPr>
              <p:nvPr/>
            </p:nvSpPr>
            <p:spPr>
              <a:xfrm>
                <a:off x="1359277" y="1596720"/>
                <a:ext cx="9322488" cy="1599412"/>
              </a:xfrm>
              <a:prstGeom prst="rect">
                <a:avLst/>
              </a:prstGeom>
              <a:blipFill>
                <a:blip r:embed="rId2"/>
                <a:stretch>
                  <a:fillRect l="-1046" t="-3053" b="-267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Szövegdoboz 5"/>
              <p:cNvSpPr txBox="1"/>
              <p:nvPr/>
            </p:nvSpPr>
            <p:spPr>
              <a:xfrm flipH="1">
                <a:off x="1359277" y="3799580"/>
                <a:ext cx="42454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ea typeface="Cambria Math" panose="02040503050406030204" pitchFamily="18" charset="0"/>
                            </a:rPr>
                          </m:ctrlPr>
                        </m:sSubPr>
                        <m:e>
                          <m:acc>
                            <m:accPr>
                              <m:chr m:val="̂"/>
                              <m:ctrlPr>
                                <a:rPr lang="hu-HU" sz="2400" i="1">
                                  <a:solidFill>
                                    <a:prstClr val="black"/>
                                  </a:solidFill>
                                  <a:latin typeface="Cambria Math" panose="02040503050406030204" pitchFamily="18" charset="0"/>
                                  <a:ea typeface="Cambria Math" panose="02040503050406030204" pitchFamily="18" charset="0"/>
                                </a:rPr>
                              </m:ctrlPr>
                            </m:accPr>
                            <m:e>
                              <m:r>
                                <a:rPr lang="hu-HU" sz="2400" i="1">
                                  <a:solidFill>
                                    <a:prstClr val="black"/>
                                  </a:solidFill>
                                  <a:latin typeface="Cambria Math" panose="02040503050406030204" pitchFamily="18" charset="0"/>
                                  <a:ea typeface="Cambria Math" panose="02040503050406030204" pitchFamily="18" charset="0"/>
                                </a:rPr>
                                <m:t>𝜎</m:t>
                              </m:r>
                            </m:e>
                          </m:acc>
                        </m:e>
                        <m:sub>
                          <m:r>
                            <a:rPr lang="hu-HU" sz="2400" i="1" smtClean="0">
                              <a:latin typeface="Cambria Math" panose="02040503050406030204" pitchFamily="18" charset="0"/>
                              <a:ea typeface="Cambria Math" panose="02040503050406030204" pitchFamily="18" charset="0"/>
                            </a:rPr>
                            <m:t>𝜀</m:t>
                          </m:r>
                        </m:sub>
                      </m:sSub>
                      <m:r>
                        <a:rPr lang="hu-HU" sz="2400" b="0" i="1" smtClean="0">
                          <a:latin typeface="Cambria Math" panose="02040503050406030204" pitchFamily="18" charset="0"/>
                          <a:ea typeface="Cambria Math" panose="02040503050406030204" pitchFamily="18" charset="0"/>
                        </a:rPr>
                        <m:t> </m:t>
                      </m:r>
                    </m:oMath>
                  </m:oMathPara>
                </a14:m>
                <a:endParaRPr lang="hu-HU" sz="2400" dirty="0"/>
              </a:p>
            </p:txBody>
          </p:sp>
        </mc:Choice>
        <mc:Fallback xmlns="">
          <p:sp>
            <p:nvSpPr>
              <p:cNvPr id="6" name="Szövegdoboz 5"/>
              <p:cNvSpPr txBox="1">
                <a:spLocks noRot="1" noChangeAspect="1" noMove="1" noResize="1" noEditPoints="1" noAdjustHandles="1" noChangeArrowheads="1" noChangeShapeType="1" noTextEdit="1"/>
              </p:cNvSpPr>
              <p:nvPr/>
            </p:nvSpPr>
            <p:spPr>
              <a:xfrm flipH="1">
                <a:off x="1359277" y="3799580"/>
                <a:ext cx="424545" cy="461665"/>
              </a:xfrm>
              <a:prstGeom prst="rect">
                <a:avLst/>
              </a:prstGeom>
              <a:blipFill>
                <a:blip r:embed="rId3"/>
                <a:stretch>
                  <a:fillRect t="-3947" r="-15714"/>
                </a:stretch>
              </a:blipFill>
            </p:spPr>
            <p:txBody>
              <a:bodyPr/>
              <a:lstStyle/>
              <a:p>
                <a:r>
                  <a:rPr lang="hu-HU">
                    <a:noFill/>
                  </a:rPr>
                  <a:t> </a:t>
                </a:r>
              </a:p>
            </p:txBody>
          </p:sp>
        </mc:Fallback>
      </mc:AlternateContent>
      <p:sp>
        <p:nvSpPr>
          <p:cNvPr id="7" name="Szövegdoboz 6"/>
          <p:cNvSpPr txBox="1"/>
          <p:nvPr/>
        </p:nvSpPr>
        <p:spPr>
          <a:xfrm>
            <a:off x="2289013" y="3800858"/>
            <a:ext cx="5772414" cy="461665"/>
          </a:xfrm>
          <a:prstGeom prst="rect">
            <a:avLst/>
          </a:prstGeom>
          <a:noFill/>
        </p:spPr>
        <p:txBody>
          <a:bodyPr wrap="none" rtlCol="0">
            <a:spAutoFit/>
          </a:bodyPr>
          <a:lstStyle/>
          <a:p>
            <a:r>
              <a:rPr lang="en-US" sz="2400" dirty="0"/>
              <a:t>is the standard deviation of the entire design</a:t>
            </a:r>
            <a:endParaRPr lang="hu-HU" sz="2400" dirty="0"/>
          </a:p>
        </p:txBody>
      </p:sp>
      <p:sp>
        <p:nvSpPr>
          <p:cNvPr id="8" name="Szövegdoboz 7"/>
          <p:cNvSpPr txBox="1"/>
          <p:nvPr/>
        </p:nvSpPr>
        <p:spPr>
          <a:xfrm>
            <a:off x="1359277" y="4591012"/>
            <a:ext cx="6150338" cy="461665"/>
          </a:xfrm>
          <a:prstGeom prst="rect">
            <a:avLst/>
          </a:prstGeom>
          <a:noFill/>
        </p:spPr>
        <p:txBody>
          <a:bodyPr wrap="none" rtlCol="0">
            <a:spAutoFit/>
          </a:bodyPr>
          <a:lstStyle/>
          <a:p>
            <a:r>
              <a:rPr lang="hu-HU" sz="2400" i="1" dirty="0"/>
              <a:t>n</a:t>
            </a:r>
            <a:r>
              <a:rPr lang="hu-HU" sz="2400" i="1" baseline="-25000" dirty="0" smtClean="0"/>
              <a:t>i</a:t>
            </a:r>
            <a:r>
              <a:rPr lang="hu-HU" sz="2400" dirty="0" smtClean="0"/>
              <a:t>, </a:t>
            </a:r>
            <a:r>
              <a:rPr lang="hu-HU" sz="2400" i="1" dirty="0" err="1" smtClean="0"/>
              <a:t>n</a:t>
            </a:r>
            <a:r>
              <a:rPr lang="hu-HU" sz="2400" i="1" baseline="-25000" dirty="0" err="1" smtClean="0"/>
              <a:t>j</a:t>
            </a:r>
            <a:r>
              <a:rPr lang="hu-HU" sz="2400" dirty="0" smtClean="0"/>
              <a:t>  </a:t>
            </a:r>
            <a:r>
              <a:rPr lang="hu-HU" sz="2400" dirty="0" err="1" smtClean="0"/>
              <a:t>the</a:t>
            </a:r>
            <a:r>
              <a:rPr lang="hu-HU" sz="2400" dirty="0" smtClean="0"/>
              <a:t> </a:t>
            </a:r>
            <a:r>
              <a:rPr lang="hu-HU" sz="2400" dirty="0" err="1" smtClean="0"/>
              <a:t>sample</a:t>
            </a:r>
            <a:r>
              <a:rPr lang="hu-HU" sz="2400" dirty="0" smtClean="0"/>
              <a:t> </a:t>
            </a:r>
            <a:r>
              <a:rPr lang="hu-HU" sz="2400" dirty="0" err="1" smtClean="0"/>
              <a:t>sizes</a:t>
            </a:r>
            <a:r>
              <a:rPr lang="hu-HU" sz="2400" dirty="0" smtClean="0"/>
              <a:t> of </a:t>
            </a:r>
            <a:r>
              <a:rPr lang="hu-HU" sz="2400" dirty="0" err="1" smtClean="0"/>
              <a:t>the</a:t>
            </a:r>
            <a:r>
              <a:rPr lang="hu-HU" sz="2400" dirty="0" smtClean="0"/>
              <a:t> </a:t>
            </a:r>
            <a:r>
              <a:rPr lang="hu-HU" sz="2400" dirty="0" err="1" smtClean="0"/>
              <a:t>compared</a:t>
            </a:r>
            <a:r>
              <a:rPr lang="hu-HU" sz="2400" dirty="0" smtClean="0"/>
              <a:t> </a:t>
            </a:r>
            <a:r>
              <a:rPr lang="hu-HU" sz="2400" dirty="0" err="1" smtClean="0"/>
              <a:t>samples</a:t>
            </a:r>
            <a:endParaRPr lang="hu-HU" sz="2400" dirty="0"/>
          </a:p>
        </p:txBody>
      </p:sp>
      <mc:AlternateContent xmlns:mc="http://schemas.openxmlformats.org/markup-compatibility/2006" xmlns:a14="http://schemas.microsoft.com/office/drawing/2010/main">
        <mc:Choice Requires="a14">
          <p:sp>
            <p:nvSpPr>
              <p:cNvPr id="9" name="Szövegdoboz 8"/>
              <p:cNvSpPr txBox="1"/>
              <p:nvPr/>
            </p:nvSpPr>
            <p:spPr>
              <a:xfrm>
                <a:off x="1354505" y="5381166"/>
                <a:ext cx="858633" cy="381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hu-HU" i="1" smtClean="0">
                              <a:latin typeface="Cambria Math" panose="02040503050406030204" pitchFamily="18" charset="0"/>
                            </a:rPr>
                          </m:ctrlPr>
                        </m:sSubPr>
                        <m:e>
                          <m:r>
                            <a:rPr lang="hu-HU" b="0" i="1" smtClean="0">
                              <a:latin typeface="Cambria Math" panose="02040503050406030204" pitchFamily="18" charset="0"/>
                            </a:rPr>
                            <m:t>𝑞</m:t>
                          </m:r>
                        </m:e>
                        <m:sub>
                          <m:r>
                            <a:rPr lang="hu-HU" i="1" smtClean="0">
                              <a:latin typeface="Cambria Math" panose="02040503050406030204" pitchFamily="18" charset="0"/>
                              <a:ea typeface="Cambria Math" panose="02040503050406030204" pitchFamily="18" charset="0"/>
                            </a:rPr>
                            <m:t>𝛼</m:t>
                          </m:r>
                          <m:r>
                            <a:rPr lang="hu-HU" b="0" i="1" smtClean="0">
                              <a:latin typeface="Cambria Math" panose="02040503050406030204" pitchFamily="18" charset="0"/>
                              <a:ea typeface="Cambria Math" panose="02040503050406030204" pitchFamily="18" charset="0"/>
                            </a:rPr>
                            <m:t>;</m:t>
                          </m:r>
                          <m:r>
                            <a:rPr lang="hu-HU" b="0" i="1" smtClean="0">
                              <a:latin typeface="Cambria Math" panose="02040503050406030204" pitchFamily="18" charset="0"/>
                              <a:ea typeface="Cambria Math" panose="02040503050406030204" pitchFamily="18" charset="0"/>
                            </a:rPr>
                            <m:t>𝑛</m:t>
                          </m:r>
                          <m:r>
                            <a:rPr lang="hu-HU" b="0" i="1" smtClean="0">
                              <a:latin typeface="Cambria Math" panose="02040503050406030204" pitchFamily="18" charset="0"/>
                              <a:ea typeface="Cambria Math" panose="02040503050406030204" pitchFamily="18" charset="0"/>
                            </a:rPr>
                            <m:t>−</m:t>
                          </m:r>
                          <m:r>
                            <a:rPr lang="hu-HU" b="0" i="1" smtClean="0">
                              <a:latin typeface="Cambria Math" panose="02040503050406030204" pitchFamily="18" charset="0"/>
                              <a:ea typeface="Cambria Math" panose="02040503050406030204" pitchFamily="18" charset="0"/>
                            </a:rPr>
                            <m:t>𝑟</m:t>
                          </m:r>
                        </m:sub>
                      </m:sSub>
                    </m:oMath>
                  </m:oMathPara>
                </a14:m>
                <a:endParaRPr lang="hu-HU" dirty="0"/>
              </a:p>
            </p:txBody>
          </p:sp>
        </mc:Choice>
        <mc:Fallback xmlns="">
          <p:sp>
            <p:nvSpPr>
              <p:cNvPr id="9" name="Szövegdoboz 8"/>
              <p:cNvSpPr txBox="1">
                <a:spLocks noRot="1" noChangeAspect="1" noMove="1" noResize="1" noEditPoints="1" noAdjustHandles="1" noChangeArrowheads="1" noChangeShapeType="1" noTextEdit="1"/>
              </p:cNvSpPr>
              <p:nvPr/>
            </p:nvSpPr>
            <p:spPr>
              <a:xfrm>
                <a:off x="1354505" y="5381166"/>
                <a:ext cx="858633" cy="381515"/>
              </a:xfrm>
              <a:prstGeom prst="rect">
                <a:avLst/>
              </a:prstGeom>
              <a:blipFill>
                <a:blip r:embed="rId4"/>
                <a:stretch>
                  <a:fillRect b="-4839"/>
                </a:stretch>
              </a:blipFill>
            </p:spPr>
            <p:txBody>
              <a:bodyPr/>
              <a:lstStyle/>
              <a:p>
                <a:r>
                  <a:rPr lang="hu-HU">
                    <a:noFill/>
                  </a:rPr>
                  <a:t> </a:t>
                </a:r>
              </a:p>
            </p:txBody>
          </p:sp>
        </mc:Fallback>
      </mc:AlternateContent>
      <p:pic>
        <p:nvPicPr>
          <p:cNvPr id="10" name="Kép 9"/>
          <p:cNvPicPr>
            <a:picLocks noChangeAspect="1"/>
          </p:cNvPicPr>
          <p:nvPr/>
        </p:nvPicPr>
        <p:blipFill>
          <a:blip r:embed="rId5"/>
          <a:stretch>
            <a:fillRect/>
          </a:stretch>
        </p:blipFill>
        <p:spPr>
          <a:xfrm>
            <a:off x="2888917" y="2533122"/>
            <a:ext cx="2475620" cy="937969"/>
          </a:xfrm>
          <a:prstGeom prst="rect">
            <a:avLst/>
          </a:prstGeom>
        </p:spPr>
      </p:pic>
      <p:sp>
        <p:nvSpPr>
          <p:cNvPr id="11" name="Szövegdoboz 10"/>
          <p:cNvSpPr txBox="1"/>
          <p:nvPr/>
        </p:nvSpPr>
        <p:spPr>
          <a:xfrm>
            <a:off x="2289013" y="5381166"/>
            <a:ext cx="7051033" cy="461665"/>
          </a:xfrm>
          <a:prstGeom prst="rect">
            <a:avLst/>
          </a:prstGeom>
          <a:noFill/>
        </p:spPr>
        <p:txBody>
          <a:bodyPr wrap="none" rtlCol="0">
            <a:spAutoFit/>
          </a:bodyPr>
          <a:lstStyle/>
          <a:p>
            <a:r>
              <a:rPr lang="hu-HU" sz="2400" dirty="0" smtClean="0"/>
              <a:t> The </a:t>
            </a:r>
            <a:r>
              <a:rPr lang="hu-HU" sz="2400" dirty="0" err="1" smtClean="0"/>
              <a:t>critical</a:t>
            </a:r>
            <a:r>
              <a:rPr lang="hu-HU" sz="2400" dirty="0" smtClean="0"/>
              <a:t> </a:t>
            </a:r>
            <a:r>
              <a:rPr lang="hu-HU" sz="2400" dirty="0" err="1" smtClean="0"/>
              <a:t>value</a:t>
            </a:r>
            <a:r>
              <a:rPr lang="hu-HU" sz="2400" dirty="0" smtClean="0"/>
              <a:t> of </a:t>
            </a:r>
            <a:r>
              <a:rPr lang="hu-HU" sz="2400" dirty="0" err="1" smtClean="0"/>
              <a:t>the</a:t>
            </a:r>
            <a:r>
              <a:rPr lang="hu-HU" sz="2400" dirty="0" smtClean="0"/>
              <a:t> </a:t>
            </a:r>
            <a:r>
              <a:rPr lang="hu-HU" sz="2400" dirty="0" err="1" smtClean="0"/>
              <a:t>studendized</a:t>
            </a:r>
            <a:r>
              <a:rPr lang="hu-HU" sz="2400" dirty="0" smtClean="0"/>
              <a:t> </a:t>
            </a:r>
            <a:r>
              <a:rPr lang="hu-HU" sz="2400" dirty="0" err="1" smtClean="0"/>
              <a:t>range</a:t>
            </a:r>
            <a:r>
              <a:rPr lang="hu-HU" sz="2400" dirty="0" smtClean="0"/>
              <a:t> </a:t>
            </a:r>
            <a:r>
              <a:rPr lang="hu-HU" sz="2400" dirty="0" err="1" smtClean="0"/>
              <a:t>distribution</a:t>
            </a:r>
            <a:endParaRPr lang="hu-HU" sz="2400" dirty="0"/>
          </a:p>
        </p:txBody>
      </p:sp>
    </p:spTree>
    <p:extLst>
      <p:ext uri="{BB962C8B-B14F-4D97-AF65-F5344CB8AC3E}">
        <p14:creationId xmlns:p14="http://schemas.microsoft.com/office/powerpoint/2010/main" val="625406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zövegdoboz 1"/>
              <p:cNvSpPr txBox="1"/>
              <p:nvPr/>
            </p:nvSpPr>
            <p:spPr>
              <a:xfrm>
                <a:off x="313509" y="1476103"/>
                <a:ext cx="11704320" cy="1938992"/>
              </a:xfrm>
              <a:prstGeom prst="rect">
                <a:avLst/>
              </a:prstGeom>
              <a:noFill/>
            </p:spPr>
            <p:txBody>
              <a:bodyPr wrap="square" rtlCol="0">
                <a:spAutoFit/>
              </a:bodyPr>
              <a:lstStyle/>
              <a:p>
                <a:r>
                  <a:rPr lang="en-US" sz="2400" dirty="0" smtClean="0"/>
                  <a:t>The </a:t>
                </a:r>
                <a:r>
                  <a:rPr lang="en-US" sz="2400" i="1" dirty="0"/>
                  <a:t>Tukey</a:t>
                </a:r>
                <a:r>
                  <a:rPr lang="en-US" sz="2400" dirty="0"/>
                  <a:t> method uses the </a:t>
                </a:r>
                <a:r>
                  <a:rPr lang="en-US" sz="2400" dirty="0" err="1"/>
                  <a:t>studentized</a:t>
                </a:r>
                <a:r>
                  <a:rPr lang="en-US" sz="2400" dirty="0"/>
                  <a:t> range distribution. Suppose that we take a sample of size </a:t>
                </a:r>
                <a:r>
                  <a:rPr lang="en-US" sz="2400" i="1" dirty="0"/>
                  <a:t>n</a:t>
                </a:r>
                <a:r>
                  <a:rPr lang="en-US" sz="2400" dirty="0"/>
                  <a:t> from each of </a:t>
                </a:r>
                <a:r>
                  <a:rPr lang="hu-HU" sz="2400" i="1" dirty="0" smtClean="0"/>
                  <a:t>r</a:t>
                </a:r>
                <a:r>
                  <a:rPr lang="en-US" sz="2400" dirty="0" smtClean="0"/>
                  <a:t> </a:t>
                </a:r>
                <a:r>
                  <a:rPr lang="en-US" sz="2400" dirty="0"/>
                  <a:t>populations with the same normal distribution </a:t>
                </a:r>
                <a:r>
                  <a:rPr lang="en-US" sz="2400" i="1" dirty="0"/>
                  <a:t>N</a:t>
                </a:r>
                <a:r>
                  <a:rPr lang="en-US" sz="2400" dirty="0"/>
                  <a:t>(</a:t>
                </a:r>
                <a:r>
                  <a:rPr lang="en-US" sz="2400" i="1" dirty="0"/>
                  <a:t>μ</a:t>
                </a:r>
                <a:r>
                  <a:rPr lang="en-US" sz="2400" dirty="0"/>
                  <a:t>, </a:t>
                </a:r>
                <a:r>
                  <a:rPr lang="en-US" sz="2400" i="1" dirty="0"/>
                  <a:t>σ</a:t>
                </a:r>
                <a:r>
                  <a:rPr lang="en-US" sz="2400" dirty="0"/>
                  <a:t>) and suppose that </a:t>
                </a:r>
                <a14:m>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hu-HU" sz="2400" b="0" i="1" smtClean="0">
                                <a:latin typeface="Cambria Math" panose="02040503050406030204" pitchFamily="18" charset="0"/>
                              </a:rPr>
                              <m:t>𝑦</m:t>
                            </m:r>
                          </m:e>
                        </m:acc>
                      </m:e>
                      <m:sub>
                        <m:r>
                          <a:rPr lang="hu-HU" sz="2400" b="0" i="1" smtClean="0">
                            <a:latin typeface="Cambria Math" panose="02040503050406030204" pitchFamily="18" charset="0"/>
                          </a:rPr>
                          <m:t>𝑚𝑖𝑛</m:t>
                        </m:r>
                      </m:sub>
                    </m:sSub>
                  </m:oMath>
                </a14:m>
                <a:r>
                  <a:rPr lang="en-US" sz="2400" dirty="0" smtClean="0"/>
                  <a:t> </a:t>
                </a:r>
                <a:r>
                  <a:rPr lang="en-US" sz="2400" dirty="0"/>
                  <a:t>is the smallest of these sample means and </a:t>
                </a:r>
                <a14:m>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hu-HU" sz="2400" b="0" i="1" smtClean="0">
                                <a:latin typeface="Cambria Math" panose="02040503050406030204" pitchFamily="18" charset="0"/>
                              </a:rPr>
                              <m:t>𝑦</m:t>
                            </m:r>
                          </m:e>
                        </m:acc>
                      </m:e>
                      <m:sub>
                        <m:r>
                          <a:rPr lang="hu-HU" sz="2400" b="0" i="1" smtClean="0">
                            <a:latin typeface="Cambria Math" panose="02040503050406030204" pitchFamily="18" charset="0"/>
                          </a:rPr>
                          <m:t>𝑚𝑎𝑥</m:t>
                        </m:r>
                      </m:sub>
                    </m:sSub>
                  </m:oMath>
                </a14:m>
                <a:r>
                  <a:rPr lang="en-US" sz="2400" dirty="0" smtClean="0"/>
                  <a:t> </a:t>
                </a:r>
                <a:r>
                  <a:rPr lang="en-US" sz="2400" dirty="0"/>
                  <a:t>is the largest of these sample means, and suppose </a:t>
                </a:r>
                <a14:m>
                  <m:oMath xmlns:m="http://schemas.openxmlformats.org/officeDocument/2006/math">
                    <m:sSup>
                      <m:sSupPr>
                        <m:ctrlPr>
                          <a:rPr lang="en-US" sz="2400" i="1" smtClean="0">
                            <a:latin typeface="Cambria Math" panose="02040503050406030204" pitchFamily="18" charset="0"/>
                          </a:rPr>
                        </m:ctrlPr>
                      </m:sSupPr>
                      <m:e>
                        <m:r>
                          <a:rPr lang="hu-HU" sz="2400" b="0" i="1" smtClean="0">
                            <a:latin typeface="Cambria Math" panose="02040503050406030204" pitchFamily="18" charset="0"/>
                          </a:rPr>
                          <m:t>𝑆</m:t>
                        </m:r>
                      </m:e>
                      <m:sup>
                        <m:r>
                          <a:rPr lang="hu-HU" sz="2400" b="0" i="1" smtClean="0">
                            <a:latin typeface="Cambria Math" panose="02040503050406030204" pitchFamily="18" charset="0"/>
                          </a:rPr>
                          <m:t>2</m:t>
                        </m:r>
                      </m:sup>
                    </m:sSup>
                  </m:oMath>
                </a14:m>
                <a:r>
                  <a:rPr lang="en-US" sz="2400" dirty="0" smtClean="0"/>
                  <a:t> </a:t>
                </a:r>
                <a:r>
                  <a:rPr lang="en-US" sz="2400" dirty="0"/>
                  <a:t>is the pooled sample variance from these samples. Then the following random variable has a </a:t>
                </a:r>
                <a:r>
                  <a:rPr lang="en-US" sz="2400" dirty="0" err="1"/>
                  <a:t>Studentized</a:t>
                </a:r>
                <a:r>
                  <a:rPr lang="en-US" sz="2400" dirty="0"/>
                  <a:t> range </a:t>
                </a:r>
                <a:r>
                  <a:rPr lang="en-US" sz="2400" dirty="0" smtClean="0"/>
                  <a:t>distribution</a:t>
                </a:r>
                <a:r>
                  <a:rPr lang="hu-HU" sz="2400" dirty="0" smtClean="0"/>
                  <a:t>:</a:t>
                </a:r>
                <a:endParaRPr lang="hu-HU" sz="2400" dirty="0"/>
              </a:p>
            </p:txBody>
          </p:sp>
        </mc:Choice>
        <mc:Fallback xmlns="">
          <p:sp>
            <p:nvSpPr>
              <p:cNvPr id="2" name="Szövegdoboz 1"/>
              <p:cNvSpPr txBox="1">
                <a:spLocks noRot="1" noChangeAspect="1" noMove="1" noResize="1" noEditPoints="1" noAdjustHandles="1" noChangeArrowheads="1" noChangeShapeType="1" noTextEdit="1"/>
              </p:cNvSpPr>
              <p:nvPr/>
            </p:nvSpPr>
            <p:spPr>
              <a:xfrm>
                <a:off x="313509" y="1476103"/>
                <a:ext cx="11704320" cy="1938992"/>
              </a:xfrm>
              <a:prstGeom prst="rect">
                <a:avLst/>
              </a:prstGeom>
              <a:blipFill>
                <a:blip r:embed="rId2"/>
                <a:stretch>
                  <a:fillRect l="-781" t="-2516" r="-885" b="-6289"/>
                </a:stretch>
              </a:blipFill>
            </p:spPr>
            <p:txBody>
              <a:bodyPr/>
              <a:lstStyle/>
              <a:p>
                <a:r>
                  <a:rPr lang="hu-HU">
                    <a:noFill/>
                  </a:rPr>
                  <a:t> </a:t>
                </a:r>
              </a:p>
            </p:txBody>
          </p:sp>
        </mc:Fallback>
      </mc:AlternateContent>
      <p:sp>
        <p:nvSpPr>
          <p:cNvPr id="6" name="Szövegdoboz 5"/>
          <p:cNvSpPr txBox="1"/>
          <p:nvPr/>
        </p:nvSpPr>
        <p:spPr>
          <a:xfrm>
            <a:off x="1985553" y="337143"/>
            <a:ext cx="8213210" cy="707886"/>
          </a:xfrm>
          <a:prstGeom prst="rect">
            <a:avLst/>
          </a:prstGeom>
          <a:noFill/>
        </p:spPr>
        <p:txBody>
          <a:bodyPr wrap="none" rtlCol="0">
            <a:spAutoFit/>
          </a:bodyPr>
          <a:lstStyle/>
          <a:p>
            <a:r>
              <a:rPr lang="en-US" sz="4000" b="1" dirty="0"/>
              <a:t>The </a:t>
            </a:r>
            <a:r>
              <a:rPr lang="en-US" sz="4000" b="1" dirty="0" err="1"/>
              <a:t>studentized</a:t>
            </a:r>
            <a:r>
              <a:rPr lang="en-US" sz="4000" b="1" dirty="0"/>
              <a:t> range (</a:t>
            </a:r>
            <a:r>
              <a:rPr lang="en-US" sz="4000" b="1" i="1" dirty="0"/>
              <a:t>q</a:t>
            </a:r>
            <a:r>
              <a:rPr lang="en-US" sz="4000" b="1" dirty="0"/>
              <a:t>) </a:t>
            </a:r>
            <a:r>
              <a:rPr lang="en-US" sz="4000" b="1" dirty="0" smtClean="0"/>
              <a:t>distribution</a:t>
            </a:r>
            <a:endParaRPr lang="en-US" sz="4000" b="1" dirty="0"/>
          </a:p>
        </p:txBody>
      </p:sp>
      <p:pic>
        <p:nvPicPr>
          <p:cNvPr id="7" name="Kép 6"/>
          <p:cNvPicPr>
            <a:picLocks noChangeAspect="1"/>
          </p:cNvPicPr>
          <p:nvPr/>
        </p:nvPicPr>
        <p:blipFill>
          <a:blip r:embed="rId3"/>
          <a:stretch>
            <a:fillRect/>
          </a:stretch>
        </p:blipFill>
        <p:spPr>
          <a:xfrm>
            <a:off x="3913773" y="3623872"/>
            <a:ext cx="2891166" cy="1091820"/>
          </a:xfrm>
          <a:prstGeom prst="rect">
            <a:avLst/>
          </a:prstGeom>
        </p:spPr>
      </p:pic>
      <p:sp>
        <p:nvSpPr>
          <p:cNvPr id="8" name="Szövegdoboz 7"/>
          <p:cNvSpPr txBox="1"/>
          <p:nvPr/>
        </p:nvSpPr>
        <p:spPr>
          <a:xfrm>
            <a:off x="709082" y="5303520"/>
            <a:ext cx="10766152" cy="461665"/>
          </a:xfrm>
          <a:prstGeom prst="rect">
            <a:avLst/>
          </a:prstGeom>
          <a:noFill/>
        </p:spPr>
        <p:txBody>
          <a:bodyPr wrap="none" rtlCol="0">
            <a:spAutoFit/>
          </a:bodyPr>
          <a:lstStyle/>
          <a:p>
            <a:r>
              <a:rPr lang="en-US" sz="2400" dirty="0"/>
              <a:t>The distribution of </a:t>
            </a:r>
            <a:r>
              <a:rPr lang="en-US" sz="2400" i="1" dirty="0"/>
              <a:t>q</a:t>
            </a:r>
            <a:r>
              <a:rPr lang="en-US" sz="2400" dirty="0"/>
              <a:t> has been tabulated and appears in many textbooks on statistics.</a:t>
            </a:r>
            <a:endParaRPr lang="hu-HU" sz="2400" dirty="0"/>
          </a:p>
        </p:txBody>
      </p:sp>
    </p:spTree>
    <p:extLst>
      <p:ext uri="{BB962C8B-B14F-4D97-AF65-F5344CB8AC3E}">
        <p14:creationId xmlns:p14="http://schemas.microsoft.com/office/powerpoint/2010/main" val="1686234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435531" y="168445"/>
            <a:ext cx="4016292" cy="707886"/>
          </a:xfrm>
          <a:prstGeom prst="rect">
            <a:avLst/>
          </a:prstGeom>
          <a:noFill/>
        </p:spPr>
        <p:txBody>
          <a:bodyPr wrap="none" rtlCol="0">
            <a:spAutoFit/>
          </a:bodyPr>
          <a:lstStyle/>
          <a:p>
            <a:r>
              <a:rPr lang="hu-HU" sz="4000" dirty="0" err="1" smtClean="0"/>
              <a:t>Bonferoni</a:t>
            </a:r>
            <a:r>
              <a:rPr lang="hu-HU" sz="4000" dirty="0" smtClean="0"/>
              <a:t> </a:t>
            </a:r>
            <a:r>
              <a:rPr lang="hu-HU" sz="4000" dirty="0" err="1" smtClean="0"/>
              <a:t>Method</a:t>
            </a:r>
            <a:endParaRPr lang="hu-HU" sz="4000" dirty="0"/>
          </a:p>
        </p:txBody>
      </p:sp>
      <mc:AlternateContent xmlns:mc="http://schemas.openxmlformats.org/markup-compatibility/2006" xmlns:a14="http://schemas.microsoft.com/office/drawing/2010/main">
        <mc:Choice Requires="a14">
          <p:sp>
            <p:nvSpPr>
              <p:cNvPr id="3" name="Szövegdoboz 2"/>
              <p:cNvSpPr txBox="1"/>
              <p:nvPr/>
            </p:nvSpPr>
            <p:spPr>
              <a:xfrm>
                <a:off x="550763" y="880227"/>
                <a:ext cx="10567958" cy="613886"/>
              </a:xfrm>
              <a:prstGeom prst="rect">
                <a:avLst/>
              </a:prstGeom>
              <a:noFill/>
            </p:spPr>
            <p:txBody>
              <a:bodyPr wrap="none" rtlCol="0">
                <a:spAutoFit/>
              </a:bodyPr>
              <a:lstStyle/>
              <a:p>
                <a:r>
                  <a:rPr lang="hu-HU" sz="2400" dirty="0" smtClean="0"/>
                  <a:t>For </a:t>
                </a:r>
                <a:r>
                  <a:rPr lang="hu-HU" sz="2400" dirty="0" err="1" smtClean="0"/>
                  <a:t>all</a:t>
                </a:r>
                <a:r>
                  <a:rPr lang="hu-HU" sz="2400" dirty="0" smtClean="0"/>
                  <a:t> </a:t>
                </a:r>
                <a14:m>
                  <m:oMath xmlns:m="http://schemas.openxmlformats.org/officeDocument/2006/math">
                    <m:r>
                      <a:rPr lang="hu-HU" sz="2400" b="0" i="1" smtClean="0">
                        <a:latin typeface="Cambria Math" panose="02040503050406030204" pitchFamily="18" charset="0"/>
                      </a:rPr>
                      <m:t>𝑔</m:t>
                    </m:r>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r>
                          <a:rPr lang="hu-HU" sz="2400" b="0" i="1" smtClean="0">
                            <a:latin typeface="Cambria Math" panose="02040503050406030204" pitchFamily="18" charset="0"/>
                          </a:rPr>
                          <m:t>1</m:t>
                        </m:r>
                      </m:num>
                      <m:den>
                        <m:r>
                          <a:rPr lang="hu-HU" sz="2400" b="0" i="1" smtClean="0">
                            <a:latin typeface="Cambria Math" panose="02040503050406030204" pitchFamily="18" charset="0"/>
                          </a:rPr>
                          <m:t>2</m:t>
                        </m:r>
                      </m:den>
                    </m:f>
                    <m:r>
                      <a:rPr lang="hu-HU" sz="2400" b="0" i="1" smtClean="0">
                        <a:latin typeface="Cambria Math" panose="02040503050406030204" pitchFamily="18" charset="0"/>
                      </a:rPr>
                      <m:t>𝑟</m:t>
                    </m:r>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𝑟</m:t>
                        </m:r>
                        <m:r>
                          <a:rPr lang="hu-HU" sz="2400" b="0" i="1" smtClean="0">
                            <a:latin typeface="Cambria Math" panose="02040503050406030204" pitchFamily="18" charset="0"/>
                          </a:rPr>
                          <m:t>−1</m:t>
                        </m:r>
                      </m:e>
                    </m:d>
                    <m:r>
                      <a:rPr lang="hu-HU" sz="2400" b="0" i="1" smtClean="0">
                        <a:latin typeface="Cambria Math" panose="02040503050406030204" pitchFamily="18" charset="0"/>
                      </a:rPr>
                      <m:t>   </m:t>
                    </m:r>
                    <m:r>
                      <m:rPr>
                        <m:sty m:val="p"/>
                      </m:rPr>
                      <a:rPr lang="hu-HU" sz="2400" b="0" i="0" smtClean="0">
                        <a:latin typeface="Cambria Math" panose="02040503050406030204" pitchFamily="18" charset="0"/>
                      </a:rPr>
                      <m:t>pairwise</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comparisons</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minimum</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significant</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difference</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is</m:t>
                    </m:r>
                    <m:r>
                      <a:rPr lang="hu-HU" sz="2400" b="0" i="0" smtClean="0">
                        <a:latin typeface="Cambria Math" panose="02040503050406030204" pitchFamily="18" charset="0"/>
                      </a:rPr>
                      <m:t> </m:t>
                    </m:r>
                  </m:oMath>
                </a14:m>
                <a:endParaRPr lang="hu-HU" sz="2400" dirty="0"/>
              </a:p>
            </p:txBody>
          </p:sp>
        </mc:Choice>
        <mc:Fallback xmlns="">
          <p:sp>
            <p:nvSpPr>
              <p:cNvPr id="3" name="Szövegdoboz 2"/>
              <p:cNvSpPr txBox="1">
                <a:spLocks noRot="1" noChangeAspect="1" noMove="1" noResize="1" noEditPoints="1" noAdjustHandles="1" noChangeArrowheads="1" noChangeShapeType="1" noTextEdit="1"/>
              </p:cNvSpPr>
              <p:nvPr/>
            </p:nvSpPr>
            <p:spPr>
              <a:xfrm>
                <a:off x="550763" y="880227"/>
                <a:ext cx="10567958" cy="613886"/>
              </a:xfrm>
              <a:prstGeom prst="rect">
                <a:avLst/>
              </a:prstGeom>
              <a:blipFill>
                <a:blip r:embed="rId2"/>
                <a:stretch>
                  <a:fillRect l="-865" b="-9901"/>
                </a:stretch>
              </a:blipFill>
            </p:spPr>
            <p:txBody>
              <a:bodyPr/>
              <a:lstStyle/>
              <a:p>
                <a:r>
                  <a:rPr lang="hu-HU">
                    <a:noFill/>
                  </a:rPr>
                  <a:t> </a:t>
                </a:r>
              </a:p>
            </p:txBody>
          </p:sp>
        </mc:Fallback>
      </mc:AlternateContent>
      <p:pic>
        <p:nvPicPr>
          <p:cNvPr id="7" name="Kép 6"/>
          <p:cNvPicPr>
            <a:picLocks noChangeAspect="1"/>
          </p:cNvPicPr>
          <p:nvPr/>
        </p:nvPicPr>
        <p:blipFill>
          <a:blip r:embed="rId3"/>
          <a:stretch>
            <a:fillRect/>
          </a:stretch>
        </p:blipFill>
        <p:spPr>
          <a:xfrm>
            <a:off x="2585836" y="1588209"/>
            <a:ext cx="4829276" cy="1418273"/>
          </a:xfrm>
          <a:prstGeom prst="rect">
            <a:avLst/>
          </a:prstGeom>
        </p:spPr>
      </p:pic>
      <p:pic>
        <p:nvPicPr>
          <p:cNvPr id="8" name="Kép 7"/>
          <p:cNvPicPr>
            <a:picLocks noChangeAspect="1"/>
          </p:cNvPicPr>
          <p:nvPr/>
        </p:nvPicPr>
        <p:blipFill>
          <a:blip r:embed="rId4"/>
          <a:stretch>
            <a:fillRect/>
          </a:stretch>
        </p:blipFill>
        <p:spPr>
          <a:xfrm>
            <a:off x="2250792" y="3661694"/>
            <a:ext cx="5887740" cy="1215281"/>
          </a:xfrm>
          <a:prstGeom prst="rect">
            <a:avLst/>
          </a:prstGeom>
        </p:spPr>
      </p:pic>
      <p:sp>
        <p:nvSpPr>
          <p:cNvPr id="9" name="Szövegdoboz 8"/>
          <p:cNvSpPr txBox="1"/>
          <p:nvPr/>
        </p:nvSpPr>
        <p:spPr>
          <a:xfrm>
            <a:off x="550763" y="3016768"/>
            <a:ext cx="6658682" cy="461665"/>
          </a:xfrm>
          <a:prstGeom prst="rect">
            <a:avLst/>
          </a:prstGeom>
          <a:noFill/>
        </p:spPr>
        <p:txBody>
          <a:bodyPr wrap="none" rtlCol="0">
            <a:spAutoFit/>
          </a:bodyPr>
          <a:lstStyle/>
          <a:p>
            <a:r>
              <a:rPr lang="hu-HU" sz="2400" dirty="0" err="1" smtClean="0"/>
              <a:t>Confidence</a:t>
            </a:r>
            <a:r>
              <a:rPr lang="hu-HU" sz="2400" dirty="0" smtClean="0"/>
              <a:t> </a:t>
            </a:r>
            <a:r>
              <a:rPr lang="hu-HU" sz="2400" dirty="0" err="1" smtClean="0"/>
              <a:t>interval</a:t>
            </a:r>
            <a:r>
              <a:rPr lang="hu-HU" sz="2400" dirty="0" smtClean="0"/>
              <a:t> </a:t>
            </a:r>
            <a:r>
              <a:rPr lang="hu-HU" sz="2400" dirty="0" err="1" smtClean="0"/>
              <a:t>for</a:t>
            </a:r>
            <a:r>
              <a:rPr lang="hu-HU" sz="2400" dirty="0" smtClean="0"/>
              <a:t> </a:t>
            </a:r>
            <a:r>
              <a:rPr lang="hu-HU" sz="2400" dirty="0" err="1" smtClean="0"/>
              <a:t>the</a:t>
            </a:r>
            <a:r>
              <a:rPr lang="hu-HU" sz="2400" dirty="0" smtClean="0"/>
              <a:t> </a:t>
            </a:r>
            <a:r>
              <a:rPr lang="hu-HU" sz="2400" dirty="0" err="1" smtClean="0"/>
              <a:t>expectation</a:t>
            </a:r>
            <a:r>
              <a:rPr lang="hu-HU" sz="2400" dirty="0" smtClean="0"/>
              <a:t> </a:t>
            </a:r>
            <a:r>
              <a:rPr lang="hu-HU" sz="2400" dirty="0" err="1" smtClean="0"/>
              <a:t>difference</a:t>
            </a:r>
            <a:r>
              <a:rPr lang="hu-HU" sz="2400" dirty="0" smtClean="0"/>
              <a:t> is</a:t>
            </a:r>
            <a:endParaRPr lang="hu-HU" sz="2400" dirty="0"/>
          </a:p>
        </p:txBody>
      </p:sp>
      <p:sp>
        <p:nvSpPr>
          <p:cNvPr id="10" name="Szövegdoboz 9"/>
          <p:cNvSpPr txBox="1"/>
          <p:nvPr/>
        </p:nvSpPr>
        <p:spPr>
          <a:xfrm>
            <a:off x="310056" y="5180661"/>
            <a:ext cx="11159134" cy="1200329"/>
          </a:xfrm>
          <a:prstGeom prst="rect">
            <a:avLst/>
          </a:prstGeom>
          <a:noFill/>
        </p:spPr>
        <p:txBody>
          <a:bodyPr wrap="square" rtlCol="0">
            <a:spAutoFit/>
          </a:bodyPr>
          <a:lstStyle/>
          <a:p>
            <a:r>
              <a:rPr lang="en-US" sz="2400" dirty="0" smtClean="0"/>
              <a:t>• </a:t>
            </a:r>
            <a:r>
              <a:rPr lang="en-US" sz="2400" dirty="0"/>
              <a:t>Sacrifices slightly more power than TUKEY, but can be applied to any set of contrasts or linear combinations (useful in more situations than Tukey).</a:t>
            </a:r>
          </a:p>
          <a:p>
            <a:r>
              <a:rPr lang="en-US" sz="2400" dirty="0"/>
              <a:t>• Is usually better than Tukey if we want to do a small number of planned comparisons. </a:t>
            </a:r>
            <a:endParaRPr lang="hu-HU" sz="2400" dirty="0"/>
          </a:p>
        </p:txBody>
      </p:sp>
    </p:spTree>
    <p:extLst>
      <p:ext uri="{BB962C8B-B14F-4D97-AF65-F5344CB8AC3E}">
        <p14:creationId xmlns:p14="http://schemas.microsoft.com/office/powerpoint/2010/main" val="3528520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122023" y="470263"/>
            <a:ext cx="4530599" cy="707886"/>
          </a:xfrm>
          <a:prstGeom prst="rect">
            <a:avLst/>
          </a:prstGeom>
          <a:noFill/>
        </p:spPr>
        <p:txBody>
          <a:bodyPr wrap="none" rtlCol="0">
            <a:spAutoFit/>
          </a:bodyPr>
          <a:lstStyle/>
          <a:p>
            <a:r>
              <a:rPr lang="hu-HU" sz="4000" dirty="0" err="1"/>
              <a:t>Scheffe</a:t>
            </a:r>
            <a:r>
              <a:rPr lang="hu-HU" sz="4000" dirty="0"/>
              <a:t> </a:t>
            </a:r>
            <a:r>
              <a:rPr lang="hu-HU" sz="4000" dirty="0" err="1"/>
              <a:t>Comparisons</a:t>
            </a:r>
            <a:endParaRPr lang="hu-HU" sz="4000" dirty="0"/>
          </a:p>
        </p:txBody>
      </p:sp>
      <p:sp>
        <p:nvSpPr>
          <p:cNvPr id="3" name="Szövegdoboz 2"/>
          <p:cNvSpPr txBox="1"/>
          <p:nvPr/>
        </p:nvSpPr>
        <p:spPr>
          <a:xfrm>
            <a:off x="822960" y="1685109"/>
            <a:ext cx="10266721" cy="830997"/>
          </a:xfrm>
          <a:prstGeom prst="rect">
            <a:avLst/>
          </a:prstGeom>
          <a:noFill/>
        </p:spPr>
        <p:txBody>
          <a:bodyPr wrap="none" rtlCol="0">
            <a:spAutoFit/>
          </a:bodyPr>
          <a:lstStyle/>
          <a:p>
            <a:r>
              <a:rPr lang="en-US" sz="2400" dirty="0"/>
              <a:t> </a:t>
            </a:r>
            <a:r>
              <a:rPr lang="en-US" sz="2400" dirty="0" err="1"/>
              <a:t>Scheffe’s</a:t>
            </a:r>
            <a:r>
              <a:rPr lang="en-US" sz="2400" dirty="0"/>
              <a:t> procedure is perhaps the most popular of the post hoc procedures, the</a:t>
            </a:r>
          </a:p>
          <a:p>
            <a:r>
              <a:rPr lang="en-US" sz="2400" dirty="0"/>
              <a:t>most flexible, and the most conservative. </a:t>
            </a:r>
            <a:endParaRPr lang="hu-HU" sz="2400" dirty="0"/>
          </a:p>
        </p:txBody>
      </p:sp>
      <p:sp>
        <p:nvSpPr>
          <p:cNvPr id="4" name="Szövegdoboz 3"/>
          <p:cNvSpPr txBox="1"/>
          <p:nvPr/>
        </p:nvSpPr>
        <p:spPr>
          <a:xfrm>
            <a:off x="822960" y="3023066"/>
            <a:ext cx="8110875" cy="461665"/>
          </a:xfrm>
          <a:prstGeom prst="rect">
            <a:avLst/>
          </a:prstGeom>
          <a:noFill/>
        </p:spPr>
        <p:txBody>
          <a:bodyPr wrap="none" rtlCol="0">
            <a:spAutoFit/>
          </a:bodyPr>
          <a:lstStyle/>
          <a:p>
            <a:r>
              <a:rPr lang="en-US" sz="2400" dirty="0"/>
              <a:t>For pair-wise comparisons, </a:t>
            </a:r>
            <a:r>
              <a:rPr lang="en-US" sz="2400" dirty="0" err="1"/>
              <a:t>Scheffe’s</a:t>
            </a:r>
            <a:r>
              <a:rPr lang="en-US" sz="2400" dirty="0"/>
              <a:t> can be computed as follow</a:t>
            </a:r>
            <a:endParaRPr lang="hu-HU" sz="2400" dirty="0"/>
          </a:p>
        </p:txBody>
      </p:sp>
      <p:pic>
        <p:nvPicPr>
          <p:cNvPr id="5" name="Kép 4"/>
          <p:cNvPicPr>
            <a:picLocks noChangeAspect="1"/>
          </p:cNvPicPr>
          <p:nvPr/>
        </p:nvPicPr>
        <p:blipFill>
          <a:blip r:embed="rId2"/>
          <a:stretch>
            <a:fillRect/>
          </a:stretch>
        </p:blipFill>
        <p:spPr>
          <a:xfrm>
            <a:off x="2022942" y="3839691"/>
            <a:ext cx="6474071" cy="1712813"/>
          </a:xfrm>
          <a:prstGeom prst="rect">
            <a:avLst/>
          </a:prstGeom>
        </p:spPr>
      </p:pic>
    </p:spTree>
    <p:extLst>
      <p:ext uri="{BB962C8B-B14F-4D97-AF65-F5344CB8AC3E}">
        <p14:creationId xmlns:p14="http://schemas.microsoft.com/office/powerpoint/2010/main" val="1999500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502814" y="554729"/>
            <a:ext cx="4951240" cy="758531"/>
          </a:xfrm>
          <a:prstGeom prst="rect">
            <a:avLst/>
          </a:prstGeom>
        </p:spPr>
      </p:pic>
      <p:pic>
        <p:nvPicPr>
          <p:cNvPr id="3" name="Kép 2"/>
          <p:cNvPicPr>
            <a:picLocks noChangeAspect="1"/>
          </p:cNvPicPr>
          <p:nvPr/>
        </p:nvPicPr>
        <p:blipFill>
          <a:blip r:embed="rId3"/>
          <a:stretch>
            <a:fillRect/>
          </a:stretch>
        </p:blipFill>
        <p:spPr>
          <a:xfrm>
            <a:off x="529474" y="1703560"/>
            <a:ext cx="11118034" cy="1248646"/>
          </a:xfrm>
          <a:prstGeom prst="rect">
            <a:avLst/>
          </a:prstGeom>
        </p:spPr>
      </p:pic>
      <p:pic>
        <p:nvPicPr>
          <p:cNvPr id="4" name="Kép 3"/>
          <p:cNvPicPr>
            <a:picLocks noChangeAspect="1"/>
          </p:cNvPicPr>
          <p:nvPr/>
        </p:nvPicPr>
        <p:blipFill>
          <a:blip r:embed="rId4"/>
          <a:stretch>
            <a:fillRect/>
          </a:stretch>
        </p:blipFill>
        <p:spPr>
          <a:xfrm>
            <a:off x="2993197" y="2952206"/>
            <a:ext cx="5589100" cy="3527030"/>
          </a:xfrm>
          <a:prstGeom prst="rect">
            <a:avLst/>
          </a:prstGeom>
        </p:spPr>
      </p:pic>
    </p:spTree>
    <p:extLst>
      <p:ext uri="{BB962C8B-B14F-4D97-AF65-F5344CB8AC3E}">
        <p14:creationId xmlns:p14="http://schemas.microsoft.com/office/powerpoint/2010/main" val="2942575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450992" y="503758"/>
            <a:ext cx="4950381" cy="755970"/>
          </a:xfrm>
          <a:prstGeom prst="rect">
            <a:avLst/>
          </a:prstGeom>
        </p:spPr>
      </p:pic>
      <p:pic>
        <p:nvPicPr>
          <p:cNvPr id="3" name="Kép 2"/>
          <p:cNvPicPr>
            <a:picLocks noChangeAspect="1"/>
          </p:cNvPicPr>
          <p:nvPr/>
        </p:nvPicPr>
        <p:blipFill>
          <a:blip r:embed="rId3"/>
          <a:stretch>
            <a:fillRect/>
          </a:stretch>
        </p:blipFill>
        <p:spPr>
          <a:xfrm>
            <a:off x="411742" y="1548155"/>
            <a:ext cx="11279325" cy="4826519"/>
          </a:xfrm>
          <a:prstGeom prst="rect">
            <a:avLst/>
          </a:prstGeom>
        </p:spPr>
      </p:pic>
    </p:spTree>
    <p:extLst>
      <p:ext uri="{BB962C8B-B14F-4D97-AF65-F5344CB8AC3E}">
        <p14:creationId xmlns:p14="http://schemas.microsoft.com/office/powerpoint/2010/main" val="2356356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40978" y="154700"/>
            <a:ext cx="10998834" cy="5057380"/>
          </a:xfrm>
          <a:prstGeom prst="rect">
            <a:avLst/>
          </a:prstGeom>
        </p:spPr>
      </p:pic>
      <p:pic>
        <p:nvPicPr>
          <p:cNvPr id="3" name="Kép 2"/>
          <p:cNvPicPr>
            <a:picLocks noChangeAspect="1"/>
          </p:cNvPicPr>
          <p:nvPr/>
        </p:nvPicPr>
        <p:blipFill>
          <a:blip r:embed="rId3"/>
          <a:stretch>
            <a:fillRect/>
          </a:stretch>
        </p:blipFill>
        <p:spPr>
          <a:xfrm>
            <a:off x="4605454" y="5034247"/>
            <a:ext cx="2069882" cy="1592839"/>
          </a:xfrm>
          <a:prstGeom prst="rect">
            <a:avLst/>
          </a:prstGeom>
        </p:spPr>
      </p:pic>
      <p:sp>
        <p:nvSpPr>
          <p:cNvPr id="4" name="Téglalap 3"/>
          <p:cNvSpPr/>
          <p:nvPr/>
        </p:nvSpPr>
        <p:spPr>
          <a:xfrm>
            <a:off x="140978" y="154700"/>
            <a:ext cx="11641719" cy="6598797"/>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1238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16528" y="1866120"/>
            <a:ext cx="11185342" cy="4312611"/>
          </a:xfrm>
          <a:prstGeom prst="rect">
            <a:avLst/>
          </a:prstGeom>
        </p:spPr>
      </p:pic>
      <p:sp>
        <p:nvSpPr>
          <p:cNvPr id="3" name="Szövegdoboz 2"/>
          <p:cNvSpPr txBox="1"/>
          <p:nvPr/>
        </p:nvSpPr>
        <p:spPr>
          <a:xfrm>
            <a:off x="1306285" y="770709"/>
            <a:ext cx="5820311" cy="461665"/>
          </a:xfrm>
          <a:prstGeom prst="rect">
            <a:avLst/>
          </a:prstGeom>
          <a:noFill/>
        </p:spPr>
        <p:txBody>
          <a:bodyPr wrap="none" rtlCol="0">
            <a:spAutoFit/>
          </a:bodyPr>
          <a:lstStyle/>
          <a:p>
            <a:r>
              <a:rPr lang="hu-HU" sz="2400" dirty="0" err="1" smtClean="0"/>
              <a:t>Calculating</a:t>
            </a:r>
            <a:r>
              <a:rPr lang="hu-HU" sz="2400" dirty="0" smtClean="0"/>
              <a:t> </a:t>
            </a:r>
            <a:r>
              <a:rPr lang="hu-HU" sz="2400" dirty="0" err="1" smtClean="0"/>
              <a:t>means</a:t>
            </a:r>
            <a:r>
              <a:rPr lang="hu-HU" sz="2400" dirty="0" smtClean="0"/>
              <a:t> and </a:t>
            </a:r>
            <a:r>
              <a:rPr lang="hu-HU" sz="2400" dirty="0" err="1" smtClean="0"/>
              <a:t>means</a:t>
            </a:r>
            <a:r>
              <a:rPr lang="hu-HU" sz="2400" dirty="0" smtClean="0"/>
              <a:t> of </a:t>
            </a:r>
            <a:r>
              <a:rPr lang="hu-HU" sz="2400" dirty="0" err="1" smtClean="0"/>
              <a:t>the</a:t>
            </a:r>
            <a:r>
              <a:rPr lang="hu-HU" sz="2400" dirty="0" smtClean="0"/>
              <a:t> </a:t>
            </a:r>
            <a:r>
              <a:rPr lang="hu-HU" sz="2400" dirty="0" err="1" smtClean="0"/>
              <a:t>squares</a:t>
            </a:r>
            <a:r>
              <a:rPr lang="hu-HU" sz="2400" dirty="0" smtClean="0"/>
              <a:t>:</a:t>
            </a:r>
            <a:endParaRPr lang="hu-HU" sz="2400" dirty="0"/>
          </a:p>
        </p:txBody>
      </p:sp>
    </p:spTree>
    <p:extLst>
      <p:ext uri="{BB962C8B-B14F-4D97-AF65-F5344CB8AC3E}">
        <p14:creationId xmlns:p14="http://schemas.microsoft.com/office/powerpoint/2010/main" val="32155895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12418" y="1110132"/>
            <a:ext cx="10842273" cy="5460485"/>
          </a:xfrm>
          <a:prstGeom prst="rect">
            <a:avLst/>
          </a:prstGeom>
        </p:spPr>
      </p:pic>
      <p:sp>
        <p:nvSpPr>
          <p:cNvPr id="3" name="Szövegdoboz 2"/>
          <p:cNvSpPr txBox="1"/>
          <p:nvPr/>
        </p:nvSpPr>
        <p:spPr>
          <a:xfrm>
            <a:off x="940526" y="496389"/>
            <a:ext cx="2876750" cy="461665"/>
          </a:xfrm>
          <a:prstGeom prst="rect">
            <a:avLst/>
          </a:prstGeom>
          <a:noFill/>
        </p:spPr>
        <p:txBody>
          <a:bodyPr wrap="none" rtlCol="0">
            <a:spAutoFit/>
          </a:bodyPr>
          <a:lstStyle/>
          <a:p>
            <a:r>
              <a:rPr lang="hu-HU" sz="2400" dirty="0" err="1" smtClean="0"/>
              <a:t>Calculating</a:t>
            </a:r>
            <a:r>
              <a:rPr lang="hu-HU" sz="2400" dirty="0" smtClean="0"/>
              <a:t> </a:t>
            </a:r>
            <a:r>
              <a:rPr lang="hu-HU" sz="2400" dirty="0" err="1" smtClean="0"/>
              <a:t>variances</a:t>
            </a:r>
            <a:r>
              <a:rPr lang="hu-HU" sz="2400" dirty="0" smtClean="0"/>
              <a:t>:</a:t>
            </a:r>
            <a:endParaRPr lang="hu-HU" sz="2400" dirty="0"/>
          </a:p>
        </p:txBody>
      </p:sp>
    </p:spTree>
    <p:extLst>
      <p:ext uri="{BB962C8B-B14F-4D97-AF65-F5344CB8AC3E}">
        <p14:creationId xmlns:p14="http://schemas.microsoft.com/office/powerpoint/2010/main" val="700311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512332" y="1998617"/>
            <a:ext cx="10894423" cy="3416320"/>
          </a:xfrm>
          <a:prstGeom prst="rect">
            <a:avLst/>
          </a:prstGeom>
          <a:noFill/>
        </p:spPr>
        <p:txBody>
          <a:bodyPr wrap="square" rtlCol="0">
            <a:spAutoFit/>
          </a:bodyPr>
          <a:lstStyle/>
          <a:p>
            <a:r>
              <a:rPr lang="en-US" sz="2400" dirty="0" smtClean="0"/>
              <a:t>The methods of variance analysis are basically may be distinguished in two aspects against regression analysis:</a:t>
            </a:r>
            <a:endParaRPr lang="hu-HU" sz="2400" dirty="0" smtClean="0"/>
          </a:p>
          <a:p>
            <a:r>
              <a:rPr lang="hu-HU" sz="2400" dirty="0" smtClean="0"/>
              <a:t>- </a:t>
            </a:r>
            <a:r>
              <a:rPr lang="en-US" sz="2400" dirty="0" smtClean="0"/>
              <a:t>The independent variables examined may also be qualitative</a:t>
            </a:r>
            <a:r>
              <a:rPr lang="hu-HU" sz="2400" dirty="0" smtClean="0"/>
              <a:t> </a:t>
            </a:r>
            <a:r>
              <a:rPr lang="en-US" sz="2400" dirty="0" smtClean="0"/>
              <a:t>(</a:t>
            </a:r>
            <a:r>
              <a:rPr lang="en-US" sz="2400" dirty="0" err="1" smtClean="0"/>
              <a:t>eg</a:t>
            </a:r>
            <a:r>
              <a:rPr lang="en-US" sz="2400" dirty="0" smtClean="0"/>
              <a:t> gender, place of residence, etc.)</a:t>
            </a:r>
          </a:p>
          <a:p>
            <a:r>
              <a:rPr lang="en-US" sz="2400" dirty="0" smtClean="0"/>
              <a:t>In such cases, no regression analysis can be performed.</a:t>
            </a:r>
            <a:endParaRPr lang="hu-HU" sz="2400" dirty="0" smtClean="0"/>
          </a:p>
          <a:p>
            <a:r>
              <a:rPr lang="hu-HU" sz="2400" dirty="0" smtClean="0"/>
              <a:t>- </a:t>
            </a:r>
            <a:r>
              <a:rPr lang="en-US" sz="2400" dirty="0" smtClean="0"/>
              <a:t>Even if the dependent variables are quantitative, it is not a goal to explore a function relationship with the independent variable.</a:t>
            </a:r>
            <a:r>
              <a:rPr lang="hu-HU" sz="2400" dirty="0" smtClean="0"/>
              <a:t> </a:t>
            </a:r>
            <a:r>
              <a:rPr lang="en-US" sz="2400" dirty="0" smtClean="0"/>
              <a:t>In this sense, the methods of ANOVA precedes regression analysis. In fact, if we get a positive answer to the existence of the relationship, has sense to look for the nature of this relationship.</a:t>
            </a:r>
            <a:endParaRPr lang="hu-HU" sz="2400" dirty="0"/>
          </a:p>
        </p:txBody>
      </p:sp>
      <p:sp>
        <p:nvSpPr>
          <p:cNvPr id="4" name="Szövegdoboz 3"/>
          <p:cNvSpPr txBox="1"/>
          <p:nvPr/>
        </p:nvSpPr>
        <p:spPr>
          <a:xfrm>
            <a:off x="4075612" y="731520"/>
            <a:ext cx="2776529" cy="707886"/>
          </a:xfrm>
          <a:prstGeom prst="rect">
            <a:avLst/>
          </a:prstGeom>
          <a:noFill/>
        </p:spPr>
        <p:txBody>
          <a:bodyPr wrap="none" rtlCol="0">
            <a:spAutoFit/>
          </a:bodyPr>
          <a:lstStyle/>
          <a:p>
            <a:r>
              <a:rPr lang="hu-HU" sz="4000" dirty="0" err="1" smtClean="0"/>
              <a:t>Introduction</a:t>
            </a:r>
            <a:endParaRPr lang="hu-HU" sz="4000" dirty="0"/>
          </a:p>
        </p:txBody>
      </p:sp>
    </p:spTree>
    <p:extLst>
      <p:ext uri="{BB962C8B-B14F-4D97-AF65-F5344CB8AC3E}">
        <p14:creationId xmlns:p14="http://schemas.microsoft.com/office/powerpoint/2010/main" val="1815558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757503" y="401342"/>
            <a:ext cx="10529527" cy="2968875"/>
          </a:xfrm>
          <a:prstGeom prst="rect">
            <a:avLst/>
          </a:prstGeom>
        </p:spPr>
      </p:pic>
      <p:pic>
        <p:nvPicPr>
          <p:cNvPr id="5" name="Kép 4"/>
          <p:cNvPicPr>
            <a:picLocks noChangeAspect="1"/>
          </p:cNvPicPr>
          <p:nvPr/>
        </p:nvPicPr>
        <p:blipFill>
          <a:blip r:embed="rId3"/>
          <a:stretch>
            <a:fillRect/>
          </a:stretch>
        </p:blipFill>
        <p:spPr>
          <a:xfrm>
            <a:off x="285180" y="3370217"/>
            <a:ext cx="11474172" cy="3034125"/>
          </a:xfrm>
          <a:prstGeom prst="rect">
            <a:avLst/>
          </a:prstGeom>
        </p:spPr>
      </p:pic>
    </p:spTree>
    <p:extLst>
      <p:ext uri="{BB962C8B-B14F-4D97-AF65-F5344CB8AC3E}">
        <p14:creationId xmlns:p14="http://schemas.microsoft.com/office/powerpoint/2010/main" val="4148535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262573" y="143691"/>
            <a:ext cx="7466534" cy="6714309"/>
          </a:xfrm>
          <a:prstGeom prst="rect">
            <a:avLst/>
          </a:prstGeom>
        </p:spPr>
      </p:pic>
    </p:spTree>
    <p:extLst>
      <p:ext uri="{BB962C8B-B14F-4D97-AF65-F5344CB8AC3E}">
        <p14:creationId xmlns:p14="http://schemas.microsoft.com/office/powerpoint/2010/main" val="869641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19198" y="753358"/>
            <a:ext cx="11322395" cy="5529877"/>
          </a:xfrm>
          <a:prstGeom prst="rect">
            <a:avLst/>
          </a:prstGeom>
        </p:spPr>
      </p:pic>
    </p:spTree>
    <p:extLst>
      <p:ext uri="{BB962C8B-B14F-4D97-AF65-F5344CB8AC3E}">
        <p14:creationId xmlns:p14="http://schemas.microsoft.com/office/powerpoint/2010/main" val="840636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59657" y="1834197"/>
            <a:ext cx="11264757" cy="3390946"/>
          </a:xfrm>
          <a:prstGeom prst="rect">
            <a:avLst/>
          </a:prstGeom>
        </p:spPr>
      </p:pic>
    </p:spTree>
    <p:extLst>
      <p:ext uri="{BB962C8B-B14F-4D97-AF65-F5344CB8AC3E}">
        <p14:creationId xmlns:p14="http://schemas.microsoft.com/office/powerpoint/2010/main" val="31212659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670004" y="1656408"/>
            <a:ext cx="10296420" cy="2262449"/>
          </a:xfrm>
          <a:prstGeom prst="rect">
            <a:avLst/>
          </a:prstGeom>
        </p:spPr>
      </p:pic>
      <p:sp>
        <p:nvSpPr>
          <p:cNvPr id="3" name="Szövegdoboz 2"/>
          <p:cNvSpPr txBox="1"/>
          <p:nvPr/>
        </p:nvSpPr>
        <p:spPr>
          <a:xfrm>
            <a:off x="1240971" y="875211"/>
            <a:ext cx="3841180" cy="461665"/>
          </a:xfrm>
          <a:prstGeom prst="rect">
            <a:avLst/>
          </a:prstGeom>
          <a:noFill/>
        </p:spPr>
        <p:txBody>
          <a:bodyPr wrap="none" rtlCol="0">
            <a:spAutoFit/>
          </a:bodyPr>
          <a:lstStyle/>
          <a:p>
            <a:r>
              <a:rPr lang="hu-HU" sz="2400" dirty="0" err="1" smtClean="0"/>
              <a:t>Later</a:t>
            </a:r>
            <a:r>
              <a:rPr lang="hu-HU" sz="2400" dirty="0" smtClean="0"/>
              <a:t> we </a:t>
            </a:r>
            <a:r>
              <a:rPr lang="hu-HU" sz="2400" dirty="0" err="1" smtClean="0"/>
              <a:t>will</a:t>
            </a:r>
            <a:r>
              <a:rPr lang="hu-HU" sz="2400" dirty="0" smtClean="0"/>
              <a:t> </a:t>
            </a:r>
            <a:r>
              <a:rPr lang="hu-HU" sz="2400" dirty="0" err="1" smtClean="0"/>
              <a:t>see</a:t>
            </a:r>
            <a:r>
              <a:rPr lang="hu-HU" sz="2400" dirty="0" smtClean="0"/>
              <a:t> an </a:t>
            </a:r>
            <a:r>
              <a:rPr lang="hu-HU" sz="2400" dirty="0" err="1" smtClean="0"/>
              <a:t>example</a:t>
            </a:r>
            <a:r>
              <a:rPr lang="hu-HU" sz="2400" dirty="0" smtClean="0"/>
              <a:t>:</a:t>
            </a:r>
            <a:endParaRPr lang="hu-HU" sz="2400" dirty="0"/>
          </a:p>
        </p:txBody>
      </p:sp>
      <p:sp>
        <p:nvSpPr>
          <p:cNvPr id="4" name="Téglalap 3"/>
          <p:cNvSpPr/>
          <p:nvPr/>
        </p:nvSpPr>
        <p:spPr>
          <a:xfrm>
            <a:off x="483326" y="1476103"/>
            <a:ext cx="10750731" cy="259950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Szövegdoboz 4"/>
          <p:cNvSpPr txBox="1"/>
          <p:nvPr/>
        </p:nvSpPr>
        <p:spPr>
          <a:xfrm>
            <a:off x="1240971" y="4820194"/>
            <a:ext cx="7161319" cy="830997"/>
          </a:xfrm>
          <a:prstGeom prst="rect">
            <a:avLst/>
          </a:prstGeom>
          <a:noFill/>
        </p:spPr>
        <p:txBody>
          <a:bodyPr wrap="none" rtlCol="0">
            <a:spAutoFit/>
          </a:bodyPr>
          <a:lstStyle/>
          <a:p>
            <a:r>
              <a:rPr lang="en-US" sz="2400" dirty="0"/>
              <a:t>Is the life satisfactory affected by gender or age?</a:t>
            </a:r>
            <a:endParaRPr lang="hu-HU" sz="2400" dirty="0" smtClean="0"/>
          </a:p>
          <a:p>
            <a:r>
              <a:rPr lang="hu-HU" sz="2400" dirty="0" smtClean="0"/>
              <a:t>The </a:t>
            </a:r>
            <a:r>
              <a:rPr lang="hu-HU" sz="2400" dirty="0" err="1" smtClean="0"/>
              <a:t>problem</a:t>
            </a:r>
            <a:r>
              <a:rPr lang="hu-HU" sz="2400" dirty="0" smtClean="0"/>
              <a:t> </a:t>
            </a:r>
            <a:r>
              <a:rPr lang="hu-HU" sz="2400" dirty="0" err="1" smtClean="0"/>
              <a:t>can</a:t>
            </a:r>
            <a:r>
              <a:rPr lang="hu-HU" sz="2400" dirty="0" smtClean="0"/>
              <a:t> be </a:t>
            </a:r>
            <a:r>
              <a:rPr lang="hu-HU" sz="2400" dirty="0" err="1" smtClean="0"/>
              <a:t>sold</a:t>
            </a:r>
            <a:r>
              <a:rPr lang="hu-HU" sz="2400" dirty="0" smtClean="0"/>
              <a:t> in a </a:t>
            </a:r>
            <a:r>
              <a:rPr lang="hu-HU" sz="2400" dirty="0" err="1" smtClean="0"/>
              <a:t>two</a:t>
            </a:r>
            <a:r>
              <a:rPr lang="hu-HU" sz="2400" dirty="0" smtClean="0"/>
              <a:t> </a:t>
            </a:r>
            <a:r>
              <a:rPr lang="hu-HU" sz="2400" dirty="0" err="1" smtClean="0"/>
              <a:t>factors</a:t>
            </a:r>
            <a:r>
              <a:rPr lang="hu-HU" sz="2400" dirty="0" smtClean="0"/>
              <a:t> ANOVA </a:t>
            </a:r>
            <a:r>
              <a:rPr lang="hu-HU" sz="2400" dirty="0" err="1" smtClean="0"/>
              <a:t>model</a:t>
            </a:r>
            <a:r>
              <a:rPr lang="hu-HU" sz="2400" dirty="0" smtClean="0"/>
              <a:t>.</a:t>
            </a:r>
            <a:endParaRPr lang="hu-HU" sz="2400" dirty="0"/>
          </a:p>
        </p:txBody>
      </p:sp>
    </p:spTree>
    <p:extLst>
      <p:ext uri="{BB962C8B-B14F-4D97-AF65-F5344CB8AC3E}">
        <p14:creationId xmlns:p14="http://schemas.microsoft.com/office/powerpoint/2010/main" val="11814561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223486" y="788073"/>
            <a:ext cx="7451103" cy="596589"/>
          </a:xfrm>
          <a:prstGeom prst="rect">
            <a:avLst/>
          </a:prstGeom>
        </p:spPr>
      </p:pic>
      <p:pic>
        <p:nvPicPr>
          <p:cNvPr id="3" name="Kép 2"/>
          <p:cNvPicPr>
            <a:picLocks noChangeAspect="1"/>
          </p:cNvPicPr>
          <p:nvPr/>
        </p:nvPicPr>
        <p:blipFill>
          <a:blip r:embed="rId3"/>
          <a:stretch>
            <a:fillRect/>
          </a:stretch>
        </p:blipFill>
        <p:spPr>
          <a:xfrm>
            <a:off x="464160" y="1679919"/>
            <a:ext cx="10550242" cy="1272287"/>
          </a:xfrm>
          <a:prstGeom prst="rect">
            <a:avLst/>
          </a:prstGeom>
        </p:spPr>
      </p:pic>
      <p:pic>
        <p:nvPicPr>
          <p:cNvPr id="4" name="Kép 3"/>
          <p:cNvPicPr>
            <a:picLocks noChangeAspect="1"/>
          </p:cNvPicPr>
          <p:nvPr/>
        </p:nvPicPr>
        <p:blipFill>
          <a:blip r:embed="rId4"/>
          <a:stretch>
            <a:fillRect/>
          </a:stretch>
        </p:blipFill>
        <p:spPr>
          <a:xfrm>
            <a:off x="1406283" y="3099834"/>
            <a:ext cx="9608119" cy="808304"/>
          </a:xfrm>
          <a:prstGeom prst="rect">
            <a:avLst/>
          </a:prstGeom>
        </p:spPr>
      </p:pic>
      <p:pic>
        <p:nvPicPr>
          <p:cNvPr id="5" name="Kép 4"/>
          <p:cNvPicPr>
            <a:picLocks noChangeAspect="1"/>
          </p:cNvPicPr>
          <p:nvPr/>
        </p:nvPicPr>
        <p:blipFill>
          <a:blip r:embed="rId5"/>
          <a:stretch>
            <a:fillRect/>
          </a:stretch>
        </p:blipFill>
        <p:spPr>
          <a:xfrm>
            <a:off x="464160" y="4055767"/>
            <a:ext cx="11437084" cy="2070713"/>
          </a:xfrm>
          <a:prstGeom prst="rect">
            <a:avLst/>
          </a:prstGeom>
        </p:spPr>
      </p:pic>
    </p:spTree>
    <p:extLst>
      <p:ext uri="{BB962C8B-B14F-4D97-AF65-F5344CB8AC3E}">
        <p14:creationId xmlns:p14="http://schemas.microsoft.com/office/powerpoint/2010/main" val="25144531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98906" y="1419193"/>
            <a:ext cx="11259925" cy="2429016"/>
          </a:xfrm>
          <a:prstGeom prst="rect">
            <a:avLst/>
          </a:prstGeom>
        </p:spPr>
      </p:pic>
      <p:pic>
        <p:nvPicPr>
          <p:cNvPr id="3" name="Kép 2"/>
          <p:cNvPicPr>
            <a:picLocks noChangeAspect="1"/>
          </p:cNvPicPr>
          <p:nvPr/>
        </p:nvPicPr>
        <p:blipFill>
          <a:blip r:embed="rId3"/>
          <a:stretch>
            <a:fillRect/>
          </a:stretch>
        </p:blipFill>
        <p:spPr>
          <a:xfrm>
            <a:off x="681397" y="5050771"/>
            <a:ext cx="10694944" cy="1193274"/>
          </a:xfrm>
          <a:prstGeom prst="rect">
            <a:avLst/>
          </a:prstGeom>
        </p:spPr>
      </p:pic>
      <p:pic>
        <p:nvPicPr>
          <p:cNvPr id="4" name="Kép 3"/>
          <p:cNvPicPr>
            <a:picLocks noChangeAspect="1"/>
          </p:cNvPicPr>
          <p:nvPr/>
        </p:nvPicPr>
        <p:blipFill>
          <a:blip r:embed="rId4"/>
          <a:stretch>
            <a:fillRect/>
          </a:stretch>
        </p:blipFill>
        <p:spPr>
          <a:xfrm>
            <a:off x="4108340" y="3848209"/>
            <a:ext cx="2825790" cy="424125"/>
          </a:xfrm>
          <a:prstGeom prst="rect">
            <a:avLst/>
          </a:prstGeom>
        </p:spPr>
      </p:pic>
      <p:pic>
        <p:nvPicPr>
          <p:cNvPr id="5" name="Kép 4"/>
          <p:cNvPicPr>
            <a:picLocks noChangeAspect="1"/>
          </p:cNvPicPr>
          <p:nvPr/>
        </p:nvPicPr>
        <p:blipFill>
          <a:blip r:embed="rId5"/>
          <a:stretch>
            <a:fillRect/>
          </a:stretch>
        </p:blipFill>
        <p:spPr>
          <a:xfrm>
            <a:off x="2135890" y="519182"/>
            <a:ext cx="7449958" cy="597460"/>
          </a:xfrm>
          <a:prstGeom prst="rect">
            <a:avLst/>
          </a:prstGeom>
        </p:spPr>
      </p:pic>
    </p:spTree>
    <p:extLst>
      <p:ext uri="{BB962C8B-B14F-4D97-AF65-F5344CB8AC3E}">
        <p14:creationId xmlns:p14="http://schemas.microsoft.com/office/powerpoint/2010/main" val="3979808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825673" y="1275415"/>
            <a:ext cx="2369754" cy="897188"/>
          </a:xfrm>
          <a:prstGeom prst="rect">
            <a:avLst/>
          </a:prstGeom>
        </p:spPr>
      </p:pic>
      <p:sp>
        <p:nvSpPr>
          <p:cNvPr id="3" name="Szövegdoboz 2"/>
          <p:cNvSpPr txBox="1"/>
          <p:nvPr/>
        </p:nvSpPr>
        <p:spPr>
          <a:xfrm>
            <a:off x="4391595" y="1624489"/>
            <a:ext cx="6671506" cy="461665"/>
          </a:xfrm>
          <a:prstGeom prst="rect">
            <a:avLst/>
          </a:prstGeom>
          <a:noFill/>
        </p:spPr>
        <p:txBody>
          <a:bodyPr wrap="none" rtlCol="0">
            <a:spAutoFit/>
          </a:bodyPr>
          <a:lstStyle/>
          <a:p>
            <a:r>
              <a:rPr lang="en-US" sz="2400" dirty="0" smtClean="0"/>
              <a:t>The average value for the </a:t>
            </a:r>
            <a:r>
              <a:rPr lang="en-US" sz="2400" i="1" dirty="0" err="1" smtClean="0"/>
              <a:t>i</a:t>
            </a:r>
            <a:r>
              <a:rPr lang="en-US" sz="2400" dirty="0" err="1" smtClean="0"/>
              <a:t>-th</a:t>
            </a:r>
            <a:r>
              <a:rPr lang="en-US" sz="2400" dirty="0" smtClean="0"/>
              <a:t> level of the first factor</a:t>
            </a:r>
            <a:endParaRPr lang="hu-HU" sz="2400" dirty="0"/>
          </a:p>
        </p:txBody>
      </p:sp>
      <p:pic>
        <p:nvPicPr>
          <p:cNvPr id="4" name="Kép 3"/>
          <p:cNvPicPr>
            <a:picLocks noChangeAspect="1"/>
          </p:cNvPicPr>
          <p:nvPr/>
        </p:nvPicPr>
        <p:blipFill>
          <a:blip r:embed="rId4"/>
          <a:stretch>
            <a:fillRect/>
          </a:stretch>
        </p:blipFill>
        <p:spPr>
          <a:xfrm>
            <a:off x="809386" y="2893304"/>
            <a:ext cx="2386041" cy="880875"/>
          </a:xfrm>
          <a:prstGeom prst="rect">
            <a:avLst/>
          </a:prstGeom>
        </p:spPr>
      </p:pic>
      <p:sp>
        <p:nvSpPr>
          <p:cNvPr id="6" name="Szövegdoboz 5"/>
          <p:cNvSpPr txBox="1"/>
          <p:nvPr/>
        </p:nvSpPr>
        <p:spPr>
          <a:xfrm>
            <a:off x="4391595" y="3231300"/>
            <a:ext cx="7075207" cy="461665"/>
          </a:xfrm>
          <a:prstGeom prst="rect">
            <a:avLst/>
          </a:prstGeom>
          <a:noFill/>
        </p:spPr>
        <p:txBody>
          <a:bodyPr wrap="none" rtlCol="0">
            <a:spAutoFit/>
          </a:bodyPr>
          <a:lstStyle/>
          <a:p>
            <a:r>
              <a:rPr lang="en-US" sz="2400" dirty="0" smtClean="0"/>
              <a:t>The average value for the </a:t>
            </a:r>
            <a:r>
              <a:rPr lang="hu-HU" sz="2400" i="1" dirty="0" err="1"/>
              <a:t>j</a:t>
            </a:r>
            <a:r>
              <a:rPr lang="en-US" sz="2400" dirty="0" smtClean="0"/>
              <a:t>-</a:t>
            </a:r>
            <a:r>
              <a:rPr lang="en-US" sz="2400" dirty="0" err="1" smtClean="0"/>
              <a:t>th</a:t>
            </a:r>
            <a:r>
              <a:rPr lang="en-US" sz="2400" dirty="0" smtClean="0"/>
              <a:t> level of the </a:t>
            </a:r>
            <a:r>
              <a:rPr lang="hu-HU" sz="2400" dirty="0" err="1" smtClean="0"/>
              <a:t>second</a:t>
            </a:r>
            <a:r>
              <a:rPr lang="en-US" sz="2400" dirty="0" smtClean="0"/>
              <a:t> factor</a:t>
            </a:r>
          </a:p>
        </p:txBody>
      </p:sp>
      <p:graphicFrame>
        <p:nvGraphicFramePr>
          <p:cNvPr id="7" name="Object 7"/>
          <p:cNvGraphicFramePr>
            <a:graphicFrameLocks noChangeAspect="1"/>
          </p:cNvGraphicFramePr>
          <p:nvPr>
            <p:extLst>
              <p:ext uri="{D42A27DB-BD31-4B8C-83A1-F6EECF244321}">
                <p14:modId xmlns:p14="http://schemas.microsoft.com/office/powerpoint/2010/main" val="1978676720"/>
              </p:ext>
            </p:extLst>
          </p:nvPr>
        </p:nvGraphicFramePr>
        <p:xfrm>
          <a:off x="809386" y="4216344"/>
          <a:ext cx="2936875" cy="1047750"/>
        </p:xfrm>
        <a:graphic>
          <a:graphicData uri="http://schemas.openxmlformats.org/presentationml/2006/ole">
            <mc:AlternateContent xmlns:mc="http://schemas.openxmlformats.org/markup-compatibility/2006">
              <mc:Choice xmlns:v="urn:schemas-microsoft-com:vml" Requires="v">
                <p:oleObj spid="_x0000_s1100" name="Egyenlet" r:id="rId5" imgW="1624895" imgH="583947" progId="Equation.3">
                  <p:embed/>
                </p:oleObj>
              </mc:Choice>
              <mc:Fallback>
                <p:oleObj name="Egyenlet" r:id="rId5" imgW="1624895" imgH="583947" progId="Equation.3">
                  <p:embed/>
                  <p:pic>
                    <p:nvPicPr>
                      <p:cNvPr id="28160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386" y="4216344"/>
                        <a:ext cx="2936875"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zövegdoboz 7"/>
          <p:cNvSpPr txBox="1"/>
          <p:nvPr/>
        </p:nvSpPr>
        <p:spPr>
          <a:xfrm>
            <a:off x="4426658" y="4555553"/>
            <a:ext cx="4049250" cy="461665"/>
          </a:xfrm>
          <a:prstGeom prst="rect">
            <a:avLst/>
          </a:prstGeom>
          <a:noFill/>
        </p:spPr>
        <p:txBody>
          <a:bodyPr wrap="none" rtlCol="0">
            <a:spAutoFit/>
          </a:bodyPr>
          <a:lstStyle/>
          <a:p>
            <a:r>
              <a:rPr lang="hu-HU" sz="2400" dirty="0" smtClean="0"/>
              <a:t>Total </a:t>
            </a:r>
            <a:r>
              <a:rPr lang="hu-HU" sz="2400" dirty="0" err="1" smtClean="0"/>
              <a:t>mean</a:t>
            </a:r>
            <a:r>
              <a:rPr lang="hu-HU" sz="2400" dirty="0" smtClean="0"/>
              <a:t> of </a:t>
            </a:r>
            <a:r>
              <a:rPr lang="hu-HU" sz="2400" dirty="0" err="1" smtClean="0"/>
              <a:t>the</a:t>
            </a:r>
            <a:r>
              <a:rPr lang="hu-HU" sz="2400" dirty="0" smtClean="0"/>
              <a:t> </a:t>
            </a:r>
            <a:r>
              <a:rPr lang="hu-HU" sz="2400" dirty="0" err="1" smtClean="0"/>
              <a:t>observations</a:t>
            </a:r>
            <a:endParaRPr lang="hu-HU" sz="2400" dirty="0"/>
          </a:p>
        </p:txBody>
      </p:sp>
      <p:pic>
        <p:nvPicPr>
          <p:cNvPr id="9" name="Kép 8"/>
          <p:cNvPicPr>
            <a:picLocks noChangeAspect="1"/>
          </p:cNvPicPr>
          <p:nvPr/>
        </p:nvPicPr>
        <p:blipFill>
          <a:blip r:embed="rId7"/>
          <a:stretch>
            <a:fillRect/>
          </a:stretch>
        </p:blipFill>
        <p:spPr>
          <a:xfrm>
            <a:off x="5871054" y="5556518"/>
            <a:ext cx="5437412" cy="922659"/>
          </a:xfrm>
          <a:prstGeom prst="rect">
            <a:avLst/>
          </a:prstGeom>
        </p:spPr>
      </p:pic>
      <p:sp>
        <p:nvSpPr>
          <p:cNvPr id="10" name="Szövegdoboz 9"/>
          <p:cNvSpPr txBox="1"/>
          <p:nvPr/>
        </p:nvSpPr>
        <p:spPr>
          <a:xfrm>
            <a:off x="809386" y="5706259"/>
            <a:ext cx="4768934" cy="461665"/>
          </a:xfrm>
          <a:prstGeom prst="rect">
            <a:avLst/>
          </a:prstGeom>
          <a:noFill/>
        </p:spPr>
        <p:txBody>
          <a:bodyPr wrap="none" rtlCol="0">
            <a:spAutoFit/>
          </a:bodyPr>
          <a:lstStyle/>
          <a:p>
            <a:r>
              <a:rPr lang="hu-HU" sz="2400" dirty="0"/>
              <a:t>S</a:t>
            </a:r>
            <a:r>
              <a:rPr lang="en-US" sz="2400" dirty="0" smtClean="0"/>
              <a:t>ample sizes belonging to the means</a:t>
            </a:r>
            <a:endParaRPr lang="hu-HU" sz="2400" dirty="0"/>
          </a:p>
        </p:txBody>
      </p:sp>
      <p:pic>
        <p:nvPicPr>
          <p:cNvPr id="11" name="Kép 10"/>
          <p:cNvPicPr>
            <a:picLocks noChangeAspect="1"/>
          </p:cNvPicPr>
          <p:nvPr/>
        </p:nvPicPr>
        <p:blipFill>
          <a:blip r:embed="rId8"/>
          <a:stretch>
            <a:fillRect/>
          </a:stretch>
        </p:blipFill>
        <p:spPr>
          <a:xfrm>
            <a:off x="2146075" y="439141"/>
            <a:ext cx="7449958" cy="597460"/>
          </a:xfrm>
          <a:prstGeom prst="rect">
            <a:avLst/>
          </a:prstGeom>
        </p:spPr>
      </p:pic>
    </p:spTree>
    <p:extLst>
      <p:ext uri="{BB962C8B-B14F-4D97-AF65-F5344CB8AC3E}">
        <p14:creationId xmlns:p14="http://schemas.microsoft.com/office/powerpoint/2010/main" val="36918361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300006" y="1259332"/>
            <a:ext cx="3053807" cy="897188"/>
          </a:xfrm>
          <a:prstGeom prst="rect">
            <a:avLst/>
          </a:prstGeom>
        </p:spPr>
      </p:pic>
      <p:sp>
        <p:nvSpPr>
          <p:cNvPr id="3" name="Szövegdoboz 2"/>
          <p:cNvSpPr txBox="1"/>
          <p:nvPr/>
        </p:nvSpPr>
        <p:spPr>
          <a:xfrm>
            <a:off x="4816386" y="1443145"/>
            <a:ext cx="3474221" cy="461665"/>
          </a:xfrm>
          <a:prstGeom prst="rect">
            <a:avLst/>
          </a:prstGeom>
          <a:noFill/>
        </p:spPr>
        <p:txBody>
          <a:bodyPr wrap="none" rtlCol="0">
            <a:spAutoFit/>
          </a:bodyPr>
          <a:lstStyle/>
          <a:p>
            <a:r>
              <a:rPr lang="hu-HU" sz="2400" dirty="0" smtClean="0"/>
              <a:t>Total Sum of </a:t>
            </a:r>
            <a:r>
              <a:rPr lang="hu-HU" sz="2400" dirty="0" err="1" smtClean="0"/>
              <a:t>Squares</a:t>
            </a:r>
            <a:r>
              <a:rPr lang="hu-HU" sz="2400" dirty="0" smtClean="0"/>
              <a:t> (TSS)</a:t>
            </a:r>
            <a:endParaRPr lang="hu-HU" sz="2400" dirty="0"/>
          </a:p>
        </p:txBody>
      </p:sp>
      <p:pic>
        <p:nvPicPr>
          <p:cNvPr id="4" name="Kép 3"/>
          <p:cNvPicPr>
            <a:picLocks noChangeAspect="1"/>
          </p:cNvPicPr>
          <p:nvPr/>
        </p:nvPicPr>
        <p:blipFill>
          <a:blip r:embed="rId3"/>
          <a:stretch>
            <a:fillRect/>
          </a:stretch>
        </p:blipFill>
        <p:spPr>
          <a:xfrm>
            <a:off x="1300006" y="2524307"/>
            <a:ext cx="2320894" cy="783000"/>
          </a:xfrm>
          <a:prstGeom prst="rect">
            <a:avLst/>
          </a:prstGeom>
        </p:spPr>
      </p:pic>
      <p:sp>
        <p:nvSpPr>
          <p:cNvPr id="5" name="Szövegdoboz 4"/>
          <p:cNvSpPr txBox="1"/>
          <p:nvPr/>
        </p:nvSpPr>
        <p:spPr>
          <a:xfrm>
            <a:off x="4767943" y="2731141"/>
            <a:ext cx="6733190" cy="461665"/>
          </a:xfrm>
          <a:prstGeom prst="rect">
            <a:avLst/>
          </a:prstGeom>
          <a:noFill/>
        </p:spPr>
        <p:txBody>
          <a:bodyPr wrap="none" rtlCol="0">
            <a:spAutoFit/>
          </a:bodyPr>
          <a:lstStyle/>
          <a:p>
            <a:r>
              <a:rPr lang="hu-HU" sz="2400" dirty="0"/>
              <a:t>S</a:t>
            </a:r>
            <a:r>
              <a:rPr lang="en-US" sz="2400" dirty="0" err="1" smtClean="0"/>
              <a:t>quare</a:t>
            </a:r>
            <a:r>
              <a:rPr lang="en-US" sz="2400" dirty="0" smtClean="0"/>
              <a:t> sum what can be explained by the first factor</a:t>
            </a:r>
            <a:endParaRPr lang="hu-HU" sz="2400" dirty="0"/>
          </a:p>
        </p:txBody>
      </p:sp>
      <p:pic>
        <p:nvPicPr>
          <p:cNvPr id="6" name="Kép 5"/>
          <p:cNvPicPr>
            <a:picLocks noChangeAspect="1"/>
          </p:cNvPicPr>
          <p:nvPr/>
        </p:nvPicPr>
        <p:blipFill>
          <a:blip r:embed="rId4"/>
          <a:stretch>
            <a:fillRect/>
          </a:stretch>
        </p:blipFill>
        <p:spPr>
          <a:xfrm>
            <a:off x="1300006" y="3675094"/>
            <a:ext cx="2329037" cy="823781"/>
          </a:xfrm>
          <a:prstGeom prst="rect">
            <a:avLst/>
          </a:prstGeom>
        </p:spPr>
      </p:pic>
      <p:sp>
        <p:nvSpPr>
          <p:cNvPr id="7" name="Szövegdoboz 6"/>
          <p:cNvSpPr txBox="1"/>
          <p:nvPr/>
        </p:nvSpPr>
        <p:spPr>
          <a:xfrm>
            <a:off x="4767943" y="3924776"/>
            <a:ext cx="7133684" cy="461665"/>
          </a:xfrm>
          <a:prstGeom prst="rect">
            <a:avLst/>
          </a:prstGeom>
          <a:noFill/>
        </p:spPr>
        <p:txBody>
          <a:bodyPr wrap="none" rtlCol="0">
            <a:spAutoFit/>
          </a:bodyPr>
          <a:lstStyle/>
          <a:p>
            <a:r>
              <a:rPr lang="hu-HU" sz="2400" dirty="0"/>
              <a:t>S</a:t>
            </a:r>
            <a:r>
              <a:rPr lang="en-US" sz="2400" dirty="0" err="1" smtClean="0"/>
              <a:t>quare</a:t>
            </a:r>
            <a:r>
              <a:rPr lang="en-US" sz="2400" dirty="0" smtClean="0"/>
              <a:t> sum what can be explained by the </a:t>
            </a:r>
            <a:r>
              <a:rPr lang="hu-HU" sz="2400" dirty="0" err="1" smtClean="0"/>
              <a:t>second</a:t>
            </a:r>
            <a:r>
              <a:rPr lang="en-US" sz="2400" dirty="0" smtClean="0"/>
              <a:t> factor</a:t>
            </a:r>
            <a:endParaRPr lang="hu-HU" sz="2400" dirty="0"/>
          </a:p>
        </p:txBody>
      </p:sp>
      <p:pic>
        <p:nvPicPr>
          <p:cNvPr id="8" name="Kép 7"/>
          <p:cNvPicPr>
            <a:picLocks noChangeAspect="1"/>
          </p:cNvPicPr>
          <p:nvPr/>
        </p:nvPicPr>
        <p:blipFill>
          <a:blip r:embed="rId5"/>
          <a:stretch>
            <a:fillRect/>
          </a:stretch>
        </p:blipFill>
        <p:spPr>
          <a:xfrm>
            <a:off x="937622" y="5029682"/>
            <a:ext cx="4283474" cy="978750"/>
          </a:xfrm>
          <a:prstGeom prst="rect">
            <a:avLst/>
          </a:prstGeom>
        </p:spPr>
      </p:pic>
      <p:sp>
        <p:nvSpPr>
          <p:cNvPr id="9" name="Szövegdoboz 8"/>
          <p:cNvSpPr txBox="1"/>
          <p:nvPr/>
        </p:nvSpPr>
        <p:spPr>
          <a:xfrm>
            <a:off x="6096864" y="5425831"/>
            <a:ext cx="4241033" cy="461665"/>
          </a:xfrm>
          <a:prstGeom prst="rect">
            <a:avLst/>
          </a:prstGeom>
          <a:noFill/>
        </p:spPr>
        <p:txBody>
          <a:bodyPr wrap="none" rtlCol="0">
            <a:spAutoFit/>
          </a:bodyPr>
          <a:lstStyle/>
          <a:p>
            <a:r>
              <a:rPr lang="hu-HU" sz="2400" dirty="0"/>
              <a:t>T</a:t>
            </a:r>
            <a:r>
              <a:rPr lang="en-US" sz="2400" dirty="0" smtClean="0"/>
              <a:t>he square sum of random error</a:t>
            </a:r>
            <a:endParaRPr lang="hu-HU" sz="2400" dirty="0"/>
          </a:p>
        </p:txBody>
      </p:sp>
      <p:pic>
        <p:nvPicPr>
          <p:cNvPr id="10" name="Kép 9"/>
          <p:cNvPicPr>
            <a:picLocks noChangeAspect="1"/>
          </p:cNvPicPr>
          <p:nvPr/>
        </p:nvPicPr>
        <p:blipFill>
          <a:blip r:embed="rId6"/>
          <a:stretch>
            <a:fillRect/>
          </a:stretch>
        </p:blipFill>
        <p:spPr>
          <a:xfrm>
            <a:off x="2162016" y="384274"/>
            <a:ext cx="7449958" cy="597460"/>
          </a:xfrm>
          <a:prstGeom prst="rect">
            <a:avLst/>
          </a:prstGeom>
        </p:spPr>
      </p:pic>
    </p:spTree>
    <p:extLst>
      <p:ext uri="{BB962C8B-B14F-4D97-AF65-F5344CB8AC3E}">
        <p14:creationId xmlns:p14="http://schemas.microsoft.com/office/powerpoint/2010/main" val="13295035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382632" y="1689143"/>
            <a:ext cx="2280176" cy="424125"/>
          </a:xfrm>
          <a:prstGeom prst="rect">
            <a:avLst/>
          </a:prstGeom>
        </p:spPr>
      </p:pic>
      <p:sp>
        <p:nvSpPr>
          <p:cNvPr id="3" name="Szövegdoboz 2"/>
          <p:cNvSpPr txBox="1"/>
          <p:nvPr/>
        </p:nvSpPr>
        <p:spPr>
          <a:xfrm>
            <a:off x="1368902" y="1743936"/>
            <a:ext cx="2616935" cy="461665"/>
          </a:xfrm>
          <a:prstGeom prst="rect">
            <a:avLst/>
          </a:prstGeom>
          <a:noFill/>
        </p:spPr>
        <p:txBody>
          <a:bodyPr wrap="none" rtlCol="0">
            <a:spAutoFit/>
          </a:bodyPr>
          <a:lstStyle/>
          <a:p>
            <a:r>
              <a:rPr lang="hu-HU" sz="2400" dirty="0" smtClean="0"/>
              <a:t>It </a:t>
            </a:r>
            <a:r>
              <a:rPr lang="hu-HU" sz="2400" dirty="0" err="1" smtClean="0"/>
              <a:t>can</a:t>
            </a:r>
            <a:r>
              <a:rPr lang="hu-HU" sz="2400" dirty="0" smtClean="0"/>
              <a:t> be show, </a:t>
            </a:r>
            <a:r>
              <a:rPr lang="hu-HU" sz="2400" dirty="0" err="1" smtClean="0"/>
              <a:t>that</a:t>
            </a:r>
            <a:endParaRPr lang="hu-HU" sz="2400" dirty="0"/>
          </a:p>
        </p:txBody>
      </p:sp>
      <p:pic>
        <p:nvPicPr>
          <p:cNvPr id="4" name="Kép 3"/>
          <p:cNvPicPr>
            <a:picLocks noChangeAspect="1"/>
          </p:cNvPicPr>
          <p:nvPr/>
        </p:nvPicPr>
        <p:blipFill>
          <a:blip r:embed="rId3"/>
          <a:stretch>
            <a:fillRect/>
          </a:stretch>
        </p:blipFill>
        <p:spPr>
          <a:xfrm>
            <a:off x="4586974" y="2840189"/>
            <a:ext cx="431605" cy="1011375"/>
          </a:xfrm>
          <a:prstGeom prst="rect">
            <a:avLst/>
          </a:prstGeom>
        </p:spPr>
      </p:pic>
      <p:sp>
        <p:nvSpPr>
          <p:cNvPr id="5" name="Szövegdoboz 4"/>
          <p:cNvSpPr txBox="1"/>
          <p:nvPr/>
        </p:nvSpPr>
        <p:spPr>
          <a:xfrm>
            <a:off x="699633" y="3127999"/>
            <a:ext cx="3649461" cy="461665"/>
          </a:xfrm>
          <a:prstGeom prst="rect">
            <a:avLst/>
          </a:prstGeom>
          <a:noFill/>
        </p:spPr>
        <p:txBody>
          <a:bodyPr wrap="none" rtlCol="0">
            <a:spAutoFit/>
          </a:bodyPr>
          <a:lstStyle/>
          <a:p>
            <a:r>
              <a:rPr lang="hu-HU" sz="2400" dirty="0" err="1" smtClean="0"/>
              <a:t>If</a:t>
            </a:r>
            <a:r>
              <a:rPr lang="hu-HU" sz="2400" dirty="0" smtClean="0"/>
              <a:t> </a:t>
            </a:r>
            <a:r>
              <a:rPr lang="hu-HU" sz="2400" dirty="0" err="1" smtClean="0"/>
              <a:t>the</a:t>
            </a:r>
            <a:r>
              <a:rPr lang="hu-HU" sz="2400" dirty="0" smtClean="0"/>
              <a:t> null </a:t>
            </a:r>
            <a:r>
              <a:rPr lang="hu-HU" sz="2400" dirty="0" err="1" smtClean="0"/>
              <a:t>hypothesis</a:t>
            </a:r>
            <a:r>
              <a:rPr lang="hu-HU" sz="2400" dirty="0" smtClean="0"/>
              <a:t> is </a:t>
            </a:r>
            <a:r>
              <a:rPr lang="hu-HU" sz="2400" dirty="0" err="1" smtClean="0"/>
              <a:t>true</a:t>
            </a:r>
            <a:endParaRPr lang="hu-HU" sz="2400" dirty="0"/>
          </a:p>
        </p:txBody>
      </p:sp>
      <p:sp>
        <p:nvSpPr>
          <p:cNvPr id="7" name="Szövegdoboz 6"/>
          <p:cNvSpPr txBox="1"/>
          <p:nvPr/>
        </p:nvSpPr>
        <p:spPr>
          <a:xfrm>
            <a:off x="5320746" y="3161210"/>
            <a:ext cx="6566798" cy="461665"/>
          </a:xfrm>
          <a:prstGeom prst="rect">
            <a:avLst/>
          </a:prstGeom>
          <a:noFill/>
        </p:spPr>
        <p:txBody>
          <a:bodyPr wrap="none" rtlCol="0">
            <a:spAutoFit/>
          </a:bodyPr>
          <a:lstStyle/>
          <a:p>
            <a:r>
              <a:rPr lang="hu-HU" sz="2400" dirty="0" err="1"/>
              <a:t>f</a:t>
            </a:r>
            <a:r>
              <a:rPr lang="hu-HU" sz="2400" dirty="0" err="1" smtClean="0"/>
              <a:t>ollows</a:t>
            </a:r>
            <a:r>
              <a:rPr lang="hu-HU" sz="2400" dirty="0" smtClean="0"/>
              <a:t> </a:t>
            </a:r>
            <a:r>
              <a:rPr lang="hu-HU" sz="2400" i="1" dirty="0" smtClean="0"/>
              <a:t>F</a:t>
            </a:r>
            <a:r>
              <a:rPr lang="hu-HU" sz="2400" dirty="0" smtClean="0"/>
              <a:t> </a:t>
            </a:r>
            <a:r>
              <a:rPr lang="hu-HU" sz="2400" dirty="0" err="1" smtClean="0"/>
              <a:t>distribution</a:t>
            </a:r>
            <a:r>
              <a:rPr lang="hu-HU" sz="2400" dirty="0" smtClean="0"/>
              <a:t> </a:t>
            </a:r>
            <a:r>
              <a:rPr lang="hu-HU" sz="2400" dirty="0" err="1" smtClean="0"/>
              <a:t>with</a:t>
            </a:r>
            <a:r>
              <a:rPr lang="hu-HU" sz="2400" dirty="0" smtClean="0"/>
              <a:t> df1=</a:t>
            </a:r>
            <a:r>
              <a:rPr lang="hu-HU" sz="2400" i="1" dirty="0" smtClean="0"/>
              <a:t>L</a:t>
            </a:r>
            <a:r>
              <a:rPr lang="hu-HU" sz="2400" dirty="0" smtClean="0"/>
              <a:t>-1 and df2=</a:t>
            </a:r>
            <a:r>
              <a:rPr lang="hu-HU" sz="2400" i="1" dirty="0" smtClean="0"/>
              <a:t>n</a:t>
            </a:r>
            <a:r>
              <a:rPr lang="hu-HU" sz="2400" dirty="0" smtClean="0"/>
              <a:t>-</a:t>
            </a:r>
            <a:r>
              <a:rPr lang="hu-HU" sz="2400" i="1" dirty="0" smtClean="0"/>
              <a:t>K</a:t>
            </a:r>
            <a:r>
              <a:rPr lang="hu-HU" sz="2400" dirty="0" smtClean="0"/>
              <a:t>-</a:t>
            </a:r>
            <a:r>
              <a:rPr lang="hu-HU" sz="2400" i="1" dirty="0" smtClean="0"/>
              <a:t>L</a:t>
            </a:r>
            <a:r>
              <a:rPr lang="hu-HU" sz="2400" dirty="0" smtClean="0"/>
              <a:t>+2</a:t>
            </a:r>
            <a:endParaRPr lang="hu-HU" sz="2400" dirty="0"/>
          </a:p>
        </p:txBody>
      </p:sp>
      <p:sp>
        <p:nvSpPr>
          <p:cNvPr id="8" name="Szövegdoboz 7"/>
          <p:cNvSpPr txBox="1"/>
          <p:nvPr/>
        </p:nvSpPr>
        <p:spPr>
          <a:xfrm>
            <a:off x="1350395" y="4634507"/>
            <a:ext cx="1084721" cy="461665"/>
          </a:xfrm>
          <a:prstGeom prst="rect">
            <a:avLst/>
          </a:prstGeom>
          <a:noFill/>
        </p:spPr>
        <p:txBody>
          <a:bodyPr wrap="none" rtlCol="0">
            <a:spAutoFit/>
          </a:bodyPr>
          <a:lstStyle/>
          <a:p>
            <a:r>
              <a:rPr lang="hu-HU" sz="2400" dirty="0" err="1" smtClean="0"/>
              <a:t>Where</a:t>
            </a:r>
            <a:r>
              <a:rPr lang="hu-HU" dirty="0" smtClean="0"/>
              <a:t> </a:t>
            </a:r>
            <a:endParaRPr lang="hu-HU" dirty="0"/>
          </a:p>
        </p:txBody>
      </p:sp>
      <p:pic>
        <p:nvPicPr>
          <p:cNvPr id="9" name="Kép 8"/>
          <p:cNvPicPr>
            <a:picLocks noChangeAspect="1"/>
          </p:cNvPicPr>
          <p:nvPr/>
        </p:nvPicPr>
        <p:blipFill>
          <a:blip r:embed="rId4"/>
          <a:stretch>
            <a:fillRect/>
          </a:stretch>
        </p:blipFill>
        <p:spPr>
          <a:xfrm>
            <a:off x="3499818" y="4456220"/>
            <a:ext cx="1302958" cy="725906"/>
          </a:xfrm>
          <a:prstGeom prst="rect">
            <a:avLst/>
          </a:prstGeom>
        </p:spPr>
      </p:pic>
      <p:sp>
        <p:nvSpPr>
          <p:cNvPr id="11" name="Szövegdoboz 10"/>
          <p:cNvSpPr txBox="1"/>
          <p:nvPr/>
        </p:nvSpPr>
        <p:spPr>
          <a:xfrm>
            <a:off x="5437193" y="4634507"/>
            <a:ext cx="655949" cy="461665"/>
          </a:xfrm>
          <a:prstGeom prst="rect">
            <a:avLst/>
          </a:prstGeom>
          <a:noFill/>
        </p:spPr>
        <p:txBody>
          <a:bodyPr wrap="none" rtlCol="0">
            <a:spAutoFit/>
          </a:bodyPr>
          <a:lstStyle/>
          <a:p>
            <a:r>
              <a:rPr lang="hu-HU" sz="2400" dirty="0" smtClean="0"/>
              <a:t>and</a:t>
            </a:r>
            <a:endParaRPr lang="hu-HU" sz="2400" dirty="0"/>
          </a:p>
        </p:txBody>
      </p:sp>
      <p:sp>
        <p:nvSpPr>
          <p:cNvPr id="12" name="Szövegdoboz 11"/>
          <p:cNvSpPr txBox="1"/>
          <p:nvPr/>
        </p:nvSpPr>
        <p:spPr>
          <a:xfrm>
            <a:off x="770709" y="5695406"/>
            <a:ext cx="10019211" cy="830997"/>
          </a:xfrm>
          <a:prstGeom prst="rect">
            <a:avLst/>
          </a:prstGeom>
          <a:noFill/>
        </p:spPr>
        <p:txBody>
          <a:bodyPr wrap="square" rtlCol="0">
            <a:spAutoFit/>
          </a:bodyPr>
          <a:lstStyle/>
          <a:p>
            <a:r>
              <a:rPr lang="en-US" sz="2400" b="1" dirty="0" smtClean="0"/>
              <a:t>Thus, if the value of the test statistic is significant, </a:t>
            </a:r>
            <a:r>
              <a:rPr lang="hu-HU" sz="2400" b="1" dirty="0" err="1" smtClean="0"/>
              <a:t>the</a:t>
            </a:r>
            <a:r>
              <a:rPr lang="hu-HU" sz="2400" b="1" dirty="0" smtClean="0"/>
              <a:t> </a:t>
            </a:r>
            <a:r>
              <a:rPr lang="en-US" sz="2400" b="1" dirty="0" smtClean="0"/>
              <a:t>null hypothesis is accepted, </a:t>
            </a:r>
            <a:r>
              <a:rPr lang="en-US" sz="2400" b="1" dirty="0" err="1" smtClean="0"/>
              <a:t>ie</a:t>
            </a:r>
            <a:r>
              <a:rPr lang="en-US" sz="2400" b="1" dirty="0" smtClean="0"/>
              <a:t> the first factor has no effect on the target variable</a:t>
            </a:r>
            <a:r>
              <a:rPr lang="hu-HU" sz="2400" b="1" dirty="0" smtClean="0"/>
              <a:t> </a:t>
            </a:r>
            <a:r>
              <a:rPr lang="hu-HU" sz="2400" b="1" i="1" dirty="0" smtClean="0"/>
              <a:t>X</a:t>
            </a:r>
            <a:r>
              <a:rPr lang="en-US" sz="2400" b="1" dirty="0" smtClean="0"/>
              <a:t>.</a:t>
            </a:r>
            <a:endParaRPr lang="hu-HU" sz="2400" b="1" dirty="0"/>
          </a:p>
        </p:txBody>
      </p:sp>
      <p:pic>
        <p:nvPicPr>
          <p:cNvPr id="13" name="Kép 12"/>
          <p:cNvPicPr>
            <a:picLocks noChangeAspect="1"/>
          </p:cNvPicPr>
          <p:nvPr/>
        </p:nvPicPr>
        <p:blipFill>
          <a:blip r:embed="rId5"/>
          <a:stretch>
            <a:fillRect/>
          </a:stretch>
        </p:blipFill>
        <p:spPr>
          <a:xfrm>
            <a:off x="2222942" y="425671"/>
            <a:ext cx="7451103" cy="596589"/>
          </a:xfrm>
          <a:prstGeom prst="rect">
            <a:avLst/>
          </a:prstGeom>
        </p:spPr>
      </p:pic>
      <p:pic>
        <p:nvPicPr>
          <p:cNvPr id="6" name="Kép 5"/>
          <p:cNvPicPr>
            <a:picLocks noChangeAspect="1"/>
          </p:cNvPicPr>
          <p:nvPr/>
        </p:nvPicPr>
        <p:blipFill>
          <a:blip r:embed="rId6"/>
          <a:stretch>
            <a:fillRect/>
          </a:stretch>
        </p:blipFill>
        <p:spPr>
          <a:xfrm>
            <a:off x="6681158" y="4252218"/>
            <a:ext cx="2288320" cy="1076625"/>
          </a:xfrm>
          <a:prstGeom prst="rect">
            <a:avLst/>
          </a:prstGeom>
        </p:spPr>
      </p:pic>
    </p:spTree>
    <p:extLst>
      <p:ext uri="{BB962C8B-B14F-4D97-AF65-F5344CB8AC3E}">
        <p14:creationId xmlns:p14="http://schemas.microsoft.com/office/powerpoint/2010/main" val="2706978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52825" y="290935"/>
            <a:ext cx="11497978" cy="6371121"/>
          </a:xfrm>
          <a:prstGeom prst="rect">
            <a:avLst/>
          </a:prstGeom>
        </p:spPr>
      </p:pic>
    </p:spTree>
    <p:extLst>
      <p:ext uri="{BB962C8B-B14F-4D97-AF65-F5344CB8AC3E}">
        <p14:creationId xmlns:p14="http://schemas.microsoft.com/office/powerpoint/2010/main" val="13769865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979714" y="1363002"/>
            <a:ext cx="9651938" cy="1107996"/>
          </a:xfrm>
          <a:prstGeom prst="rect">
            <a:avLst/>
          </a:prstGeom>
          <a:noFill/>
        </p:spPr>
        <p:txBody>
          <a:bodyPr wrap="none" rtlCol="0">
            <a:spAutoFit/>
          </a:bodyPr>
          <a:lstStyle/>
          <a:p>
            <a:r>
              <a:rPr lang="en-US" sz="2400" dirty="0" smtClean="0"/>
              <a:t>The procedure is also suitable for controlling  null hypothesis</a:t>
            </a:r>
            <a:r>
              <a:rPr lang="hu-HU" dirty="0" smtClean="0"/>
              <a:t>                                  </a:t>
            </a:r>
            <a:r>
              <a:rPr lang="en-US" dirty="0" smtClean="0"/>
              <a:t>, </a:t>
            </a:r>
            <a:endParaRPr lang="hu-HU" dirty="0" smtClean="0"/>
          </a:p>
          <a:p>
            <a:endParaRPr lang="hu-HU" dirty="0"/>
          </a:p>
          <a:p>
            <a:r>
              <a:rPr lang="en-US" sz="2400" dirty="0" smtClean="0"/>
              <a:t>but in this case  shall write</a:t>
            </a:r>
            <a:r>
              <a:rPr lang="hu-HU" sz="2400" dirty="0" smtClean="0"/>
              <a:t>                            </a:t>
            </a:r>
            <a:r>
              <a:rPr lang="en-US" sz="2400" dirty="0" smtClean="0"/>
              <a:t> into the </a:t>
            </a:r>
            <a:r>
              <a:rPr lang="en-US" sz="2400" dirty="0" err="1" smtClean="0"/>
              <a:t>num</a:t>
            </a:r>
            <a:r>
              <a:rPr lang="hu-HU" sz="2400" dirty="0" smtClean="0"/>
              <a:t>e</a:t>
            </a:r>
            <a:r>
              <a:rPr lang="en-US" sz="2400" dirty="0" err="1" smtClean="0"/>
              <a:t>rator</a:t>
            </a:r>
            <a:r>
              <a:rPr lang="en-US" sz="2400" dirty="0" smtClean="0"/>
              <a:t>.</a:t>
            </a:r>
            <a:endParaRPr lang="hu-HU" sz="2400" dirty="0"/>
          </a:p>
        </p:txBody>
      </p:sp>
      <p:pic>
        <p:nvPicPr>
          <p:cNvPr id="3" name="Kép 2"/>
          <p:cNvPicPr>
            <a:picLocks noChangeAspect="1"/>
          </p:cNvPicPr>
          <p:nvPr/>
        </p:nvPicPr>
        <p:blipFill>
          <a:blip r:embed="rId3"/>
          <a:stretch>
            <a:fillRect/>
          </a:stretch>
        </p:blipFill>
        <p:spPr>
          <a:xfrm>
            <a:off x="8803426" y="1397418"/>
            <a:ext cx="2196541" cy="473415"/>
          </a:xfrm>
          <a:prstGeom prst="rect">
            <a:avLst/>
          </a:prstGeom>
        </p:spPr>
      </p:pic>
      <p:graphicFrame>
        <p:nvGraphicFramePr>
          <p:cNvPr id="4" name="Object 10"/>
          <p:cNvGraphicFramePr>
            <a:graphicFrameLocks noChangeAspect="1"/>
          </p:cNvGraphicFramePr>
          <p:nvPr>
            <p:extLst>
              <p:ext uri="{D42A27DB-BD31-4B8C-83A1-F6EECF244321}">
                <p14:modId xmlns:p14="http://schemas.microsoft.com/office/powerpoint/2010/main" val="14071038"/>
              </p:ext>
            </p:extLst>
          </p:nvPr>
        </p:nvGraphicFramePr>
        <p:xfrm>
          <a:off x="4707354" y="1896806"/>
          <a:ext cx="1144806" cy="723921"/>
        </p:xfrm>
        <a:graphic>
          <a:graphicData uri="http://schemas.openxmlformats.org/presentationml/2006/ole">
            <mc:AlternateContent xmlns:mc="http://schemas.openxmlformats.org/markup-compatibility/2006">
              <mc:Choice xmlns:v="urn:schemas-microsoft-com:vml" Requires="v">
                <p:oleObj spid="_x0000_s2117" name="Egyenlet" r:id="rId4" imgW="723586" imgH="457002" progId="Equation.3">
                  <p:embed/>
                </p:oleObj>
              </mc:Choice>
              <mc:Fallback>
                <p:oleObj name="Egyenlet" r:id="rId4" imgW="723586" imgH="457002" progId="Equation.3">
                  <p:embed/>
                  <p:pic>
                    <p:nvPicPr>
                      <p:cNvPr id="285706"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7354" y="1896806"/>
                        <a:ext cx="1144806" cy="723921"/>
                      </a:xfrm>
                      <a:prstGeom prst="rect">
                        <a:avLst/>
                      </a:prstGeom>
                      <a:noFill/>
                      <a:extLst/>
                    </p:spPr>
                  </p:pic>
                </p:oleObj>
              </mc:Fallback>
            </mc:AlternateContent>
          </a:graphicData>
        </a:graphic>
      </p:graphicFrame>
      <p:sp>
        <p:nvSpPr>
          <p:cNvPr id="5" name="Szövegdoboz 4"/>
          <p:cNvSpPr txBox="1"/>
          <p:nvPr/>
        </p:nvSpPr>
        <p:spPr>
          <a:xfrm>
            <a:off x="862149" y="2861002"/>
            <a:ext cx="10776858" cy="830997"/>
          </a:xfrm>
          <a:prstGeom prst="rect">
            <a:avLst/>
          </a:prstGeom>
          <a:noFill/>
        </p:spPr>
        <p:txBody>
          <a:bodyPr wrap="square" rtlCol="0">
            <a:spAutoFit/>
          </a:bodyPr>
          <a:lstStyle/>
          <a:p>
            <a:r>
              <a:rPr lang="en-US" sz="2400" dirty="0" smtClean="0"/>
              <a:t>Then the test statistic is distributed </a:t>
            </a:r>
            <a:r>
              <a:rPr lang="hu-HU" sz="2400" i="1" dirty="0" smtClean="0"/>
              <a:t>F</a:t>
            </a:r>
            <a:r>
              <a:rPr lang="hu-HU" sz="2400" dirty="0" smtClean="0"/>
              <a:t> </a:t>
            </a:r>
            <a:r>
              <a:rPr lang="hu-HU" sz="2400" dirty="0" err="1" smtClean="0"/>
              <a:t>with</a:t>
            </a:r>
            <a:r>
              <a:rPr lang="hu-HU" sz="2400" dirty="0" smtClean="0"/>
              <a:t> df1=</a:t>
            </a:r>
            <a:r>
              <a:rPr lang="hu-HU" sz="2400" i="1" dirty="0" smtClean="0"/>
              <a:t>K</a:t>
            </a:r>
            <a:r>
              <a:rPr lang="hu-HU" sz="2400" dirty="0" smtClean="0"/>
              <a:t>-1 and df2=</a:t>
            </a:r>
            <a:r>
              <a:rPr lang="hu-HU" sz="2400" i="1" dirty="0" smtClean="0"/>
              <a:t>n</a:t>
            </a:r>
            <a:r>
              <a:rPr lang="hu-HU" sz="2400" dirty="0" smtClean="0"/>
              <a:t>-</a:t>
            </a:r>
            <a:r>
              <a:rPr lang="hu-HU" sz="2400" i="1" dirty="0" smtClean="0"/>
              <a:t>K</a:t>
            </a:r>
            <a:r>
              <a:rPr lang="hu-HU" sz="2400" dirty="0" smtClean="0"/>
              <a:t>-</a:t>
            </a:r>
            <a:r>
              <a:rPr lang="hu-HU" sz="2400" i="1" dirty="0" smtClean="0"/>
              <a:t>L</a:t>
            </a:r>
            <a:r>
              <a:rPr lang="hu-HU" sz="2400" dirty="0" smtClean="0"/>
              <a:t>+2 </a:t>
            </a:r>
            <a:r>
              <a:rPr lang="en-US" sz="2400" dirty="0" smtClean="0"/>
              <a:t>if the null hypothesis is true</a:t>
            </a:r>
            <a:r>
              <a:rPr lang="hu-HU" sz="2400" dirty="0" smtClean="0"/>
              <a:t>.</a:t>
            </a:r>
            <a:endParaRPr lang="hu-HU" sz="2400" dirty="0"/>
          </a:p>
        </p:txBody>
      </p:sp>
      <p:pic>
        <p:nvPicPr>
          <p:cNvPr id="6" name="Kép 5"/>
          <p:cNvPicPr>
            <a:picLocks noChangeAspect="1"/>
          </p:cNvPicPr>
          <p:nvPr/>
        </p:nvPicPr>
        <p:blipFill>
          <a:blip r:embed="rId6"/>
          <a:stretch>
            <a:fillRect/>
          </a:stretch>
        </p:blipFill>
        <p:spPr>
          <a:xfrm>
            <a:off x="2305707" y="375538"/>
            <a:ext cx="7449958" cy="597460"/>
          </a:xfrm>
          <a:prstGeom prst="rect">
            <a:avLst/>
          </a:prstGeom>
        </p:spPr>
      </p:pic>
      <p:sp>
        <p:nvSpPr>
          <p:cNvPr id="7" name="Szövegdoboz 6"/>
          <p:cNvSpPr txBox="1"/>
          <p:nvPr/>
        </p:nvSpPr>
        <p:spPr>
          <a:xfrm>
            <a:off x="979714" y="4206240"/>
            <a:ext cx="9067307" cy="1200329"/>
          </a:xfrm>
          <a:prstGeom prst="rect">
            <a:avLst/>
          </a:prstGeom>
          <a:noFill/>
        </p:spPr>
        <p:txBody>
          <a:bodyPr wrap="square" rtlCol="0">
            <a:spAutoFit/>
          </a:bodyPr>
          <a:lstStyle/>
          <a:p>
            <a:r>
              <a:rPr lang="en-US" sz="2400" dirty="0" smtClean="0"/>
              <a:t>If the original null hypothesis is rejected then the confidence interval for the differences between the first factor levels, i.e. </a:t>
            </a:r>
            <a:r>
              <a:rPr lang="en-US" sz="2400" i="1" dirty="0" err="1" smtClean="0"/>
              <a:t>a</a:t>
            </a:r>
            <a:r>
              <a:rPr lang="en-US" sz="2400" baseline="-25000" dirty="0" err="1" smtClean="0"/>
              <a:t>i</a:t>
            </a:r>
            <a:r>
              <a:rPr lang="en-US" sz="2400" dirty="0" smtClean="0"/>
              <a:t>-</a:t>
            </a:r>
            <a:r>
              <a:rPr lang="hu-HU" sz="2400" i="1" dirty="0" smtClean="0"/>
              <a:t>a</a:t>
            </a:r>
            <a:r>
              <a:rPr lang="hu-HU" sz="2400" baseline="-25000" dirty="0"/>
              <a:t>j</a:t>
            </a:r>
            <a:r>
              <a:rPr lang="en-US" sz="2400" dirty="0" smtClean="0"/>
              <a:t> (or </a:t>
            </a:r>
            <a:r>
              <a:rPr lang="en-US" sz="2400" i="1" dirty="0" err="1" smtClean="0"/>
              <a:t>g</a:t>
            </a:r>
            <a:r>
              <a:rPr lang="en-US" sz="2400" baseline="-25000" dirty="0" err="1" smtClean="0"/>
              <a:t>i</a:t>
            </a:r>
            <a:r>
              <a:rPr lang="en-US" sz="2400" dirty="0" err="1" smtClean="0"/>
              <a:t>-</a:t>
            </a:r>
            <a:r>
              <a:rPr lang="en-US" sz="2400" i="1" dirty="0" err="1" smtClean="0"/>
              <a:t>g</a:t>
            </a:r>
            <a:r>
              <a:rPr lang="en-US" sz="2400" baseline="-25000" dirty="0" err="1" smtClean="0"/>
              <a:t>j</a:t>
            </a:r>
            <a:r>
              <a:rPr lang="en-US" sz="2400" dirty="0" smtClean="0"/>
              <a:t>), can be edited</a:t>
            </a:r>
            <a:r>
              <a:rPr lang="hu-HU" sz="2400" dirty="0" smtClean="0"/>
              <a:t> </a:t>
            </a:r>
            <a:r>
              <a:rPr lang="hu-HU" sz="2400" dirty="0" err="1" smtClean="0"/>
              <a:t>with</a:t>
            </a:r>
            <a:r>
              <a:rPr lang="hu-HU" sz="2400" dirty="0" smtClean="0"/>
              <a:t> </a:t>
            </a:r>
            <a:r>
              <a:rPr lang="hu-HU" sz="2400" dirty="0" err="1" smtClean="0"/>
              <a:t>two</a:t>
            </a:r>
            <a:r>
              <a:rPr lang="hu-HU" sz="2400" dirty="0" smtClean="0"/>
              <a:t> </a:t>
            </a:r>
            <a:r>
              <a:rPr lang="hu-HU" sz="2400" dirty="0" err="1" smtClean="0"/>
              <a:t>samples</a:t>
            </a:r>
            <a:r>
              <a:rPr lang="hu-HU" sz="2400" dirty="0" smtClean="0"/>
              <a:t> </a:t>
            </a:r>
            <a:r>
              <a:rPr lang="hu-HU" sz="2400" i="1" dirty="0" smtClean="0"/>
              <a:t>t</a:t>
            </a:r>
            <a:r>
              <a:rPr lang="hu-HU" sz="2400" dirty="0" smtClean="0"/>
              <a:t>-test</a:t>
            </a:r>
            <a:r>
              <a:rPr lang="en-US" sz="2400" dirty="0" smtClean="0"/>
              <a:t>.</a:t>
            </a:r>
            <a:endParaRPr lang="hu-HU" sz="2400" dirty="0"/>
          </a:p>
        </p:txBody>
      </p:sp>
    </p:spTree>
    <p:extLst>
      <p:ext uri="{BB962C8B-B14F-4D97-AF65-F5344CB8AC3E}">
        <p14:creationId xmlns:p14="http://schemas.microsoft.com/office/powerpoint/2010/main" val="12369940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969583" y="244405"/>
            <a:ext cx="3464438" cy="931251"/>
          </a:xfrm>
          <a:prstGeom prst="rect">
            <a:avLst/>
          </a:prstGeom>
        </p:spPr>
      </p:pic>
      <p:pic>
        <p:nvPicPr>
          <p:cNvPr id="3" name="Kép 2"/>
          <p:cNvPicPr>
            <a:picLocks noChangeAspect="1"/>
          </p:cNvPicPr>
          <p:nvPr/>
        </p:nvPicPr>
        <p:blipFill>
          <a:blip r:embed="rId3"/>
          <a:stretch>
            <a:fillRect/>
          </a:stretch>
        </p:blipFill>
        <p:spPr>
          <a:xfrm>
            <a:off x="549049" y="1446446"/>
            <a:ext cx="10823563" cy="1923772"/>
          </a:xfrm>
          <a:prstGeom prst="rect">
            <a:avLst/>
          </a:prstGeom>
        </p:spPr>
      </p:pic>
      <p:pic>
        <p:nvPicPr>
          <p:cNvPr id="4" name="Kép 3"/>
          <p:cNvPicPr>
            <a:picLocks noChangeAspect="1"/>
          </p:cNvPicPr>
          <p:nvPr/>
        </p:nvPicPr>
        <p:blipFill>
          <a:blip r:embed="rId4"/>
          <a:stretch>
            <a:fillRect/>
          </a:stretch>
        </p:blipFill>
        <p:spPr>
          <a:xfrm>
            <a:off x="3290497" y="3370219"/>
            <a:ext cx="5752762" cy="3331028"/>
          </a:xfrm>
          <a:prstGeom prst="rect">
            <a:avLst/>
          </a:prstGeom>
        </p:spPr>
      </p:pic>
    </p:spTree>
    <p:extLst>
      <p:ext uri="{BB962C8B-B14F-4D97-AF65-F5344CB8AC3E}">
        <p14:creationId xmlns:p14="http://schemas.microsoft.com/office/powerpoint/2010/main" val="36482921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zövegdoboz 2"/>
              <p:cNvSpPr txBox="1"/>
              <p:nvPr/>
            </p:nvSpPr>
            <p:spPr>
              <a:xfrm>
                <a:off x="1025435" y="1084217"/>
                <a:ext cx="8223068" cy="2710294"/>
              </a:xfrm>
              <a:prstGeom prst="rect">
                <a:avLst/>
              </a:prstGeom>
              <a:noFill/>
            </p:spPr>
            <p:txBody>
              <a:bodyPr wrap="square" rtlCol="0">
                <a:spAutoFit/>
              </a:bodyPr>
              <a:lstStyle/>
              <a:p>
                <a:r>
                  <a:rPr lang="hu-HU" sz="2400" dirty="0" smtClean="0"/>
                  <a:t>The </a:t>
                </a:r>
                <a:r>
                  <a:rPr lang="hu-HU" sz="2400" dirty="0" err="1" smtClean="0"/>
                  <a:t>mean</a:t>
                </a:r>
                <a:r>
                  <a:rPr lang="hu-HU" sz="2400" dirty="0" smtClean="0"/>
                  <a:t> of </a:t>
                </a:r>
                <a:r>
                  <a:rPr lang="hu-HU" sz="2400" dirty="0" err="1" smtClean="0"/>
                  <a:t>male</a:t>
                </a:r>
                <a:r>
                  <a:rPr lang="hu-HU" sz="2400" dirty="0" smtClean="0"/>
                  <a:t> is:		 </a:t>
                </a:r>
                <a14:m>
                  <m:oMath xmlns:m="http://schemas.openxmlformats.org/officeDocument/2006/math">
                    <m:sSub>
                      <m:sSubPr>
                        <m:ctrlPr>
                          <a:rPr lang="hu-HU" sz="2400" i="1" smtClean="0">
                            <a:latin typeface="Cambria Math" panose="02040503050406030204" pitchFamily="18" charset="0"/>
                          </a:rPr>
                        </m:ctrlPr>
                      </m:sSubPr>
                      <m:e>
                        <m:acc>
                          <m:accPr>
                            <m:chr m:val="̅"/>
                            <m:ctrlPr>
                              <a:rPr lang="hu-HU" sz="2400" i="1" smtClean="0">
                                <a:latin typeface="Cambria Math" panose="02040503050406030204" pitchFamily="18" charset="0"/>
                              </a:rPr>
                            </m:ctrlPr>
                          </m:accPr>
                          <m:e>
                            <m:r>
                              <a:rPr lang="hu-HU" sz="2400" b="0" i="1" smtClean="0">
                                <a:latin typeface="Cambria Math" panose="02040503050406030204" pitchFamily="18" charset="0"/>
                              </a:rPr>
                              <m:t>𝑥</m:t>
                            </m:r>
                          </m:e>
                        </m:acc>
                      </m:e>
                      <m:sub>
                        <m:r>
                          <a:rPr lang="hu-HU" sz="2400" b="0" i="1" smtClean="0">
                            <a:latin typeface="Cambria Math" panose="02040503050406030204" pitchFamily="18" charset="0"/>
                          </a:rPr>
                          <m:t>1</m:t>
                        </m:r>
                        <m:r>
                          <a:rPr lang="hu-HU" sz="2400" b="0" i="1" smtClean="0">
                            <a:latin typeface="Cambria Math" panose="02040503050406030204" pitchFamily="18" charset="0"/>
                            <a:ea typeface="Cambria Math" panose="02040503050406030204" pitchFamily="18" charset="0"/>
                          </a:rPr>
                          <m:t>∙</m:t>
                        </m:r>
                      </m:sub>
                    </m:sSub>
                  </m:oMath>
                </a14:m>
                <a:r>
                  <a:rPr lang="hu-HU" sz="2400" dirty="0" smtClean="0"/>
                  <a:t>=6</a:t>
                </a:r>
              </a:p>
              <a:p>
                <a:r>
                  <a:rPr lang="hu-HU" sz="2400" dirty="0" smtClean="0"/>
                  <a:t>The </a:t>
                </a:r>
                <a:r>
                  <a:rPr lang="hu-HU" sz="2400" dirty="0" err="1" smtClean="0"/>
                  <a:t>mean</a:t>
                </a:r>
                <a:r>
                  <a:rPr lang="hu-HU" sz="2400" dirty="0" smtClean="0"/>
                  <a:t> of </a:t>
                </a:r>
                <a:r>
                  <a:rPr lang="hu-HU" sz="2400" dirty="0" err="1" smtClean="0"/>
                  <a:t>female</a:t>
                </a:r>
                <a:r>
                  <a:rPr lang="hu-HU" sz="2400" dirty="0"/>
                  <a:t> </a:t>
                </a:r>
                <a:r>
                  <a:rPr lang="hu-HU" sz="2400" dirty="0" smtClean="0"/>
                  <a:t>is:	 </a:t>
                </a:r>
                <a14:m>
                  <m:oMath xmlns:m="http://schemas.openxmlformats.org/officeDocument/2006/math">
                    <m:sSub>
                      <m:sSubPr>
                        <m:ctrlPr>
                          <a:rPr lang="hu-HU" sz="2400" i="1" smtClean="0">
                            <a:latin typeface="Cambria Math" panose="02040503050406030204" pitchFamily="18" charset="0"/>
                          </a:rPr>
                        </m:ctrlPr>
                      </m:sSubPr>
                      <m:e>
                        <m:acc>
                          <m:accPr>
                            <m:chr m:val="̅"/>
                            <m:ctrlPr>
                              <a:rPr lang="hu-HU" sz="2400" i="1" smtClean="0">
                                <a:latin typeface="Cambria Math" panose="02040503050406030204" pitchFamily="18" charset="0"/>
                              </a:rPr>
                            </m:ctrlPr>
                          </m:accPr>
                          <m:e>
                            <m:r>
                              <a:rPr lang="hu-HU" sz="2400" b="0" i="1" smtClean="0">
                                <a:latin typeface="Cambria Math" panose="02040503050406030204" pitchFamily="18" charset="0"/>
                              </a:rPr>
                              <m:t>𝑥</m:t>
                            </m:r>
                          </m:e>
                        </m:acc>
                      </m:e>
                      <m:sub>
                        <m:r>
                          <a:rPr lang="hu-HU" sz="2400" b="0" i="1" smtClean="0">
                            <a:latin typeface="Cambria Math" panose="02040503050406030204" pitchFamily="18" charset="0"/>
                          </a:rPr>
                          <m:t>2</m:t>
                        </m:r>
                        <m:r>
                          <a:rPr lang="hu-HU" sz="2400" b="0" i="1" smtClean="0">
                            <a:latin typeface="Cambria Math" panose="02040503050406030204" pitchFamily="18" charset="0"/>
                            <a:ea typeface="Cambria Math" panose="02040503050406030204" pitchFamily="18" charset="0"/>
                          </a:rPr>
                          <m:t>∙</m:t>
                        </m:r>
                      </m:sub>
                    </m:sSub>
                    <m:r>
                      <a:rPr lang="hu-HU" sz="2400" b="0" i="1" smtClean="0">
                        <a:latin typeface="Cambria Math" panose="02040503050406030204" pitchFamily="18" charset="0"/>
                      </a:rPr>
                      <m:t>=</m:t>
                    </m:r>
                  </m:oMath>
                </a14:m>
                <a:r>
                  <a:rPr lang="hu-HU" sz="2400" dirty="0" smtClean="0"/>
                  <a:t>7,866666667</a:t>
                </a:r>
              </a:p>
              <a:p>
                <a:r>
                  <a:rPr lang="hu-HU" sz="2400" dirty="0" smtClean="0"/>
                  <a:t>The </a:t>
                </a:r>
                <a:r>
                  <a:rPr lang="hu-HU" sz="2400" dirty="0" err="1" smtClean="0"/>
                  <a:t>mean</a:t>
                </a:r>
                <a:r>
                  <a:rPr lang="hu-HU" sz="2400" dirty="0" smtClean="0"/>
                  <a:t> of  </a:t>
                </a:r>
                <a:r>
                  <a:rPr lang="hu-HU" sz="2400" dirty="0" err="1" smtClean="0"/>
                  <a:t>young</a:t>
                </a:r>
                <a:r>
                  <a:rPr lang="hu-HU" sz="2400" dirty="0" smtClean="0"/>
                  <a:t> </a:t>
                </a:r>
                <a:r>
                  <a:rPr lang="hu-HU" sz="2400" dirty="0" err="1" smtClean="0"/>
                  <a:t>adult</a:t>
                </a:r>
                <a:r>
                  <a:rPr lang="hu-HU" sz="2400" dirty="0" smtClean="0"/>
                  <a:t> is:	 </a:t>
                </a:r>
                <a14:m>
                  <m:oMath xmlns:m="http://schemas.openxmlformats.org/officeDocument/2006/math">
                    <m:sSub>
                      <m:sSubPr>
                        <m:ctrlPr>
                          <a:rPr lang="hu-HU" sz="2400" i="1" smtClean="0">
                            <a:latin typeface="Cambria Math" panose="02040503050406030204" pitchFamily="18" charset="0"/>
                          </a:rPr>
                        </m:ctrlPr>
                      </m:sSubPr>
                      <m:e>
                        <m:acc>
                          <m:accPr>
                            <m:chr m:val="̅"/>
                            <m:ctrlPr>
                              <a:rPr lang="hu-HU" sz="2400" i="1" smtClean="0">
                                <a:latin typeface="Cambria Math" panose="02040503050406030204" pitchFamily="18" charset="0"/>
                              </a:rPr>
                            </m:ctrlPr>
                          </m:accPr>
                          <m:e>
                            <m:r>
                              <a:rPr lang="hu-HU" sz="2400" b="0" i="1" smtClean="0">
                                <a:latin typeface="Cambria Math" panose="02040503050406030204" pitchFamily="18" charset="0"/>
                              </a:rPr>
                              <m:t>𝑥</m:t>
                            </m:r>
                          </m:e>
                        </m:acc>
                      </m:e>
                      <m:sub>
                        <m:r>
                          <a:rPr lang="hu-HU" sz="2400" i="1" smtClean="0">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1</m:t>
                        </m:r>
                      </m:sub>
                    </m:sSub>
                    <m:r>
                      <a:rPr lang="hu-HU" sz="2400" b="0" i="1" smtClean="0">
                        <a:latin typeface="Cambria Math" panose="02040503050406030204" pitchFamily="18" charset="0"/>
                      </a:rPr>
                      <m:t>=</m:t>
                    </m:r>
                  </m:oMath>
                </a14:m>
                <a:r>
                  <a:rPr lang="hu-HU" sz="2400" dirty="0" smtClean="0"/>
                  <a:t>3,8</a:t>
                </a:r>
              </a:p>
              <a:p>
                <a:r>
                  <a:rPr lang="hu-HU" sz="2400" dirty="0" smtClean="0"/>
                  <a:t>The </a:t>
                </a:r>
                <a:r>
                  <a:rPr lang="hu-HU" sz="2400" dirty="0" err="1" smtClean="0"/>
                  <a:t>mean</a:t>
                </a:r>
                <a:r>
                  <a:rPr lang="hu-HU" sz="2400" dirty="0" smtClean="0"/>
                  <a:t> of </a:t>
                </a:r>
                <a:r>
                  <a:rPr lang="hu-HU" sz="2400" dirty="0" err="1" smtClean="0"/>
                  <a:t>middle</a:t>
                </a:r>
                <a:r>
                  <a:rPr lang="hu-HU" sz="2400" dirty="0" smtClean="0"/>
                  <a:t> </a:t>
                </a:r>
                <a:r>
                  <a:rPr lang="hu-HU" sz="2400" dirty="0" err="1" smtClean="0"/>
                  <a:t>adult</a:t>
                </a:r>
                <a:r>
                  <a:rPr lang="hu-HU" sz="2400" dirty="0" smtClean="0"/>
                  <a:t> is :	 </a:t>
                </a:r>
                <a14:m>
                  <m:oMath xmlns:m="http://schemas.openxmlformats.org/officeDocument/2006/math">
                    <m:sSub>
                      <m:sSubPr>
                        <m:ctrlPr>
                          <a:rPr lang="hu-HU" sz="2400" i="1" smtClean="0">
                            <a:latin typeface="Cambria Math" panose="02040503050406030204" pitchFamily="18" charset="0"/>
                          </a:rPr>
                        </m:ctrlPr>
                      </m:sSubPr>
                      <m:e>
                        <m:acc>
                          <m:accPr>
                            <m:chr m:val="̅"/>
                            <m:ctrlPr>
                              <a:rPr lang="hu-HU" sz="2400" i="1" smtClean="0">
                                <a:latin typeface="Cambria Math" panose="02040503050406030204" pitchFamily="18" charset="0"/>
                              </a:rPr>
                            </m:ctrlPr>
                          </m:accPr>
                          <m:e>
                            <m:r>
                              <a:rPr lang="hu-HU" sz="2400" b="0" i="1" smtClean="0">
                                <a:latin typeface="Cambria Math" panose="02040503050406030204" pitchFamily="18" charset="0"/>
                              </a:rPr>
                              <m:t>𝑥</m:t>
                            </m:r>
                          </m:e>
                        </m:acc>
                      </m:e>
                      <m:sub>
                        <m:r>
                          <a:rPr lang="hu-HU" sz="2400" i="1" smtClean="0">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2</m:t>
                        </m:r>
                      </m:sub>
                    </m:sSub>
                    <m:r>
                      <a:rPr lang="hu-HU" sz="2400" b="0" i="1" smtClean="0">
                        <a:latin typeface="Cambria Math" panose="02040503050406030204" pitchFamily="18" charset="0"/>
                      </a:rPr>
                      <m:t>=</m:t>
                    </m:r>
                  </m:oMath>
                </a14:m>
                <a:r>
                  <a:rPr lang="hu-HU" sz="2400" dirty="0" smtClean="0"/>
                  <a:t>7</a:t>
                </a:r>
              </a:p>
              <a:p>
                <a:r>
                  <a:rPr lang="hu-HU" sz="2400" dirty="0" smtClean="0"/>
                  <a:t>The </a:t>
                </a:r>
                <a:r>
                  <a:rPr lang="hu-HU" sz="2400" dirty="0" err="1" smtClean="0"/>
                  <a:t>mean</a:t>
                </a:r>
                <a:r>
                  <a:rPr lang="hu-HU" sz="2400" dirty="0" smtClean="0"/>
                  <a:t> of </a:t>
                </a:r>
                <a:r>
                  <a:rPr lang="hu-HU" sz="2400" dirty="0" err="1" smtClean="0"/>
                  <a:t>older</a:t>
                </a:r>
                <a:r>
                  <a:rPr lang="hu-HU" sz="2400" dirty="0" smtClean="0"/>
                  <a:t> </a:t>
                </a:r>
                <a:r>
                  <a:rPr lang="hu-HU" sz="2400" dirty="0" err="1" smtClean="0"/>
                  <a:t>adult</a:t>
                </a:r>
                <a:r>
                  <a:rPr lang="hu-HU" sz="2400" dirty="0" smtClean="0"/>
                  <a:t> is:	 </a:t>
                </a:r>
                <a14:m>
                  <m:oMath xmlns:m="http://schemas.openxmlformats.org/officeDocument/2006/math">
                    <m:sSub>
                      <m:sSubPr>
                        <m:ctrlPr>
                          <a:rPr lang="hu-HU" sz="2400" i="1" smtClean="0">
                            <a:latin typeface="Cambria Math" panose="02040503050406030204" pitchFamily="18" charset="0"/>
                          </a:rPr>
                        </m:ctrlPr>
                      </m:sSubPr>
                      <m:e>
                        <m:acc>
                          <m:accPr>
                            <m:chr m:val="̅"/>
                            <m:ctrlPr>
                              <a:rPr lang="hu-HU" sz="2400" i="1" smtClean="0">
                                <a:latin typeface="Cambria Math" panose="02040503050406030204" pitchFamily="18" charset="0"/>
                              </a:rPr>
                            </m:ctrlPr>
                          </m:accPr>
                          <m:e>
                            <m:r>
                              <a:rPr lang="hu-HU" sz="2400" b="0" i="1" smtClean="0">
                                <a:latin typeface="Cambria Math" panose="02040503050406030204" pitchFamily="18" charset="0"/>
                              </a:rPr>
                              <m:t>𝑥</m:t>
                            </m:r>
                          </m:e>
                        </m:acc>
                      </m:e>
                      <m:sub>
                        <m:r>
                          <a:rPr lang="hu-HU" sz="2400" i="1" smtClean="0">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3</m:t>
                        </m:r>
                      </m:sub>
                    </m:sSub>
                    <m:r>
                      <a:rPr lang="hu-HU" sz="2400" b="0" i="1" smtClean="0">
                        <a:latin typeface="Cambria Math" panose="02040503050406030204" pitchFamily="18" charset="0"/>
                      </a:rPr>
                      <m:t>=</m:t>
                    </m:r>
                  </m:oMath>
                </a14:m>
                <a:r>
                  <a:rPr lang="hu-HU" sz="2400" dirty="0" smtClean="0"/>
                  <a:t>10</a:t>
                </a:r>
              </a:p>
              <a:p>
                <a:endParaRPr lang="hu-HU" sz="2400" dirty="0"/>
              </a:p>
              <a:p>
                <a:r>
                  <a:rPr lang="hu-HU" sz="2400" dirty="0" smtClean="0"/>
                  <a:t>The </a:t>
                </a:r>
                <a:r>
                  <a:rPr lang="hu-HU" sz="2400" dirty="0" err="1" smtClean="0"/>
                  <a:t>total</a:t>
                </a:r>
                <a:r>
                  <a:rPr lang="hu-HU" sz="2400" dirty="0" smtClean="0"/>
                  <a:t> </a:t>
                </a:r>
                <a:r>
                  <a:rPr lang="hu-HU" sz="2400" dirty="0" err="1" smtClean="0"/>
                  <a:t>mean</a:t>
                </a:r>
                <a:r>
                  <a:rPr lang="hu-HU" sz="2400" dirty="0" smtClean="0"/>
                  <a:t> of </a:t>
                </a:r>
                <a:r>
                  <a:rPr lang="hu-HU" sz="2400" dirty="0" err="1" smtClean="0"/>
                  <a:t>the</a:t>
                </a:r>
                <a:r>
                  <a:rPr lang="hu-HU" sz="2400" dirty="0" smtClean="0"/>
                  <a:t> </a:t>
                </a:r>
                <a:r>
                  <a:rPr lang="hu-HU" sz="2400" dirty="0" err="1" smtClean="0"/>
                  <a:t>observations</a:t>
                </a:r>
                <a:r>
                  <a:rPr lang="hu-HU" sz="2400" dirty="0" smtClean="0"/>
                  <a:t> is</a:t>
                </a:r>
                <a:r>
                  <a:rPr lang="hu-HU" sz="2400" dirty="0"/>
                  <a:t>: </a:t>
                </a:r>
                <a14:m>
                  <m:oMath xmlns:m="http://schemas.openxmlformats.org/officeDocument/2006/math">
                    <m:acc>
                      <m:accPr>
                        <m:chr m:val="̅"/>
                        <m:ctrlPr>
                          <a:rPr lang="hu-HU" sz="2400" i="1" smtClean="0">
                            <a:latin typeface="Cambria Math" panose="02040503050406030204" pitchFamily="18" charset="0"/>
                          </a:rPr>
                        </m:ctrlPr>
                      </m:accPr>
                      <m:e>
                        <m:r>
                          <a:rPr lang="hu-HU" sz="2400" b="0" i="1" smtClean="0">
                            <a:latin typeface="Cambria Math" panose="02040503050406030204" pitchFamily="18" charset="0"/>
                          </a:rPr>
                          <m:t>𝑥</m:t>
                        </m:r>
                      </m:e>
                    </m:acc>
                    <m:r>
                      <a:rPr lang="hu-HU" sz="2400" b="0" i="1" smtClean="0">
                        <a:latin typeface="Cambria Math" panose="02040503050406030204" pitchFamily="18" charset="0"/>
                      </a:rPr>
                      <m:t>=</m:t>
                    </m:r>
                  </m:oMath>
                </a14:m>
                <a:r>
                  <a:rPr lang="hu-HU" sz="2400" dirty="0" smtClean="0"/>
                  <a:t>6,933333333</a:t>
                </a:r>
                <a:endParaRPr lang="hu-HU" sz="2400" dirty="0"/>
              </a:p>
            </p:txBody>
          </p:sp>
        </mc:Choice>
        <mc:Fallback xmlns="">
          <p:sp>
            <p:nvSpPr>
              <p:cNvPr id="3" name="Szövegdoboz 2"/>
              <p:cNvSpPr txBox="1">
                <a:spLocks noRot="1" noChangeAspect="1" noMove="1" noResize="1" noEditPoints="1" noAdjustHandles="1" noChangeArrowheads="1" noChangeShapeType="1" noTextEdit="1"/>
              </p:cNvSpPr>
              <p:nvPr/>
            </p:nvSpPr>
            <p:spPr>
              <a:xfrm>
                <a:off x="1025435" y="1084217"/>
                <a:ext cx="8223068" cy="2710294"/>
              </a:xfrm>
              <a:prstGeom prst="rect">
                <a:avLst/>
              </a:prstGeom>
              <a:blipFill>
                <a:blip r:embed="rId2"/>
                <a:stretch>
                  <a:fillRect l="-1112" t="-1802" b="-315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 name="Szövegdoboz 3"/>
              <p:cNvSpPr txBox="1"/>
              <p:nvPr/>
            </p:nvSpPr>
            <p:spPr>
              <a:xfrm>
                <a:off x="1025435" y="4376057"/>
                <a:ext cx="6137001" cy="1200329"/>
              </a:xfrm>
              <a:prstGeom prst="rect">
                <a:avLst/>
              </a:prstGeom>
              <a:noFill/>
            </p:spPr>
            <p:txBody>
              <a:bodyPr wrap="none" rtlCol="0">
                <a:spAutoFit/>
              </a:bodyPr>
              <a:lstStyle/>
              <a:p>
                <a:r>
                  <a:rPr lang="en-US" sz="2400" dirty="0" smtClean="0"/>
                  <a:t>Sample sizes belonging to the means</a:t>
                </a:r>
                <a:r>
                  <a:rPr lang="hu-HU" sz="2400" dirty="0" smtClean="0"/>
                  <a:t>:</a:t>
                </a:r>
              </a:p>
              <a:p>
                <a:endParaRPr lang="hu-HU" sz="2400" dirty="0" smtClean="0"/>
              </a:p>
              <a:p>
                <a:r>
                  <a:rPr lang="hu-HU" sz="2400" dirty="0" smtClean="0"/>
                  <a:t> </a:t>
                </a:r>
                <a14:m>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𝑛</m:t>
                        </m:r>
                      </m:e>
                      <m:sub>
                        <m:r>
                          <a:rPr lang="hu-HU" sz="2400" b="0" i="1" smtClean="0">
                            <a:latin typeface="Cambria Math" panose="02040503050406030204" pitchFamily="18" charset="0"/>
                          </a:rPr>
                          <m:t>1</m:t>
                        </m:r>
                        <m:r>
                          <a:rPr lang="hu-HU" sz="2400" b="0" i="1" smtClean="0">
                            <a:latin typeface="Cambria Math" panose="02040503050406030204" pitchFamily="18" charset="0"/>
                            <a:ea typeface="Cambria Math" panose="02040503050406030204" pitchFamily="18" charset="0"/>
                          </a:rPr>
                          <m:t>∙</m:t>
                        </m:r>
                      </m:sub>
                    </m:sSub>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𝑛</m:t>
                        </m:r>
                      </m:e>
                      <m:sub>
                        <m:r>
                          <a:rPr lang="hu-HU" sz="2400" b="0" i="1" smtClean="0">
                            <a:latin typeface="Cambria Math" panose="02040503050406030204" pitchFamily="18" charset="0"/>
                          </a:rPr>
                          <m:t>2</m:t>
                        </m:r>
                        <m:r>
                          <a:rPr lang="hu-HU" sz="2400" b="0" i="1" smtClean="0">
                            <a:latin typeface="Cambria Math" panose="02040503050406030204" pitchFamily="18" charset="0"/>
                            <a:ea typeface="Cambria Math" panose="02040503050406030204" pitchFamily="18" charset="0"/>
                          </a:rPr>
                          <m:t>∙</m:t>
                        </m:r>
                      </m:sub>
                    </m:sSub>
                    <m:r>
                      <a:rPr lang="hu-HU" sz="2400" b="0" i="1" smtClean="0">
                        <a:latin typeface="Cambria Math" panose="02040503050406030204" pitchFamily="18" charset="0"/>
                      </a:rPr>
                      <m:t>=15, </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𝑛</m:t>
                        </m:r>
                      </m:e>
                      <m:sub>
                        <m:r>
                          <a:rPr lang="hu-HU" sz="2400" b="0" i="1" smtClean="0">
                            <a:latin typeface="Cambria Math" panose="02040503050406030204" pitchFamily="18" charset="0"/>
                            <a:ea typeface="Cambria Math" panose="02040503050406030204" pitchFamily="18" charset="0"/>
                          </a:rPr>
                          <m:t>∙1</m:t>
                        </m:r>
                      </m:sub>
                    </m:sSub>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𝑛</m:t>
                        </m:r>
                      </m:e>
                      <m:sub>
                        <m:r>
                          <a:rPr lang="hu-HU" sz="2400" b="0" i="1" smtClean="0">
                            <a:latin typeface="Cambria Math" panose="02040503050406030204" pitchFamily="18" charset="0"/>
                            <a:ea typeface="Cambria Math" panose="02040503050406030204" pitchFamily="18" charset="0"/>
                          </a:rPr>
                          <m:t>∙2</m:t>
                        </m:r>
                      </m:sub>
                    </m:sSub>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𝑛</m:t>
                        </m:r>
                      </m:e>
                      <m:sub>
                        <m:r>
                          <a:rPr lang="hu-HU" sz="2400" b="0" i="1" smtClean="0">
                            <a:latin typeface="Cambria Math" panose="02040503050406030204" pitchFamily="18" charset="0"/>
                          </a:rPr>
                          <m:t>.3</m:t>
                        </m:r>
                      </m:sub>
                    </m:sSub>
                    <m:r>
                      <a:rPr lang="hu-HU" sz="2400" b="0" i="1" smtClean="0">
                        <a:latin typeface="Cambria Math" panose="02040503050406030204" pitchFamily="18" charset="0"/>
                      </a:rPr>
                      <m:t>=10,</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𝑛</m:t>
                        </m:r>
                      </m:e>
                      <m:sub>
                        <m:r>
                          <a:rPr lang="hu-HU" sz="2400" b="0" i="1" smtClean="0">
                            <a:latin typeface="Cambria Math" panose="02040503050406030204" pitchFamily="18" charset="0"/>
                          </a:rPr>
                          <m:t>𝑇</m:t>
                        </m:r>
                      </m:sub>
                    </m:sSub>
                    <m:r>
                      <a:rPr lang="hu-HU" sz="2400" b="0" i="1" smtClean="0">
                        <a:latin typeface="Cambria Math" panose="02040503050406030204" pitchFamily="18" charset="0"/>
                      </a:rPr>
                      <m:t>=30</m:t>
                    </m:r>
                  </m:oMath>
                </a14:m>
                <a:endParaRPr lang="en-US" sz="2400" dirty="0"/>
              </a:p>
            </p:txBody>
          </p:sp>
        </mc:Choice>
        <mc:Fallback xmlns="">
          <p:sp>
            <p:nvSpPr>
              <p:cNvPr id="4" name="Szövegdoboz 3"/>
              <p:cNvSpPr txBox="1">
                <a:spLocks noRot="1" noChangeAspect="1" noMove="1" noResize="1" noEditPoints="1" noAdjustHandles="1" noChangeArrowheads="1" noChangeShapeType="1" noTextEdit="1"/>
              </p:cNvSpPr>
              <p:nvPr/>
            </p:nvSpPr>
            <p:spPr>
              <a:xfrm>
                <a:off x="1025435" y="4376057"/>
                <a:ext cx="6137001" cy="1200329"/>
              </a:xfrm>
              <a:prstGeom prst="rect">
                <a:avLst/>
              </a:prstGeom>
              <a:blipFill>
                <a:blip r:embed="rId3"/>
                <a:stretch>
                  <a:fillRect l="-1490" t="-4061"/>
                </a:stretch>
              </a:blipFill>
            </p:spPr>
            <p:txBody>
              <a:bodyPr/>
              <a:lstStyle/>
              <a:p>
                <a:r>
                  <a:rPr lang="hu-HU">
                    <a:noFill/>
                  </a:rPr>
                  <a:t> </a:t>
                </a:r>
              </a:p>
            </p:txBody>
          </p:sp>
        </mc:Fallback>
      </mc:AlternateContent>
    </p:spTree>
    <p:extLst>
      <p:ext uri="{BB962C8B-B14F-4D97-AF65-F5344CB8AC3E}">
        <p14:creationId xmlns:p14="http://schemas.microsoft.com/office/powerpoint/2010/main" val="208125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731520" y="927462"/>
            <a:ext cx="5684761" cy="830997"/>
          </a:xfrm>
          <a:prstGeom prst="rect">
            <a:avLst/>
          </a:prstGeom>
          <a:noFill/>
        </p:spPr>
        <p:txBody>
          <a:bodyPr wrap="none" rtlCol="0">
            <a:spAutoFit/>
          </a:bodyPr>
          <a:lstStyle/>
          <a:p>
            <a:r>
              <a:rPr lang="en-US" sz="2400" dirty="0"/>
              <a:t>Total Sum of Squares (TSS</a:t>
            </a:r>
            <a:r>
              <a:rPr lang="en-US" sz="2400" dirty="0" smtClean="0"/>
              <a:t>)</a:t>
            </a:r>
            <a:r>
              <a:rPr lang="hu-HU" sz="2400" dirty="0"/>
              <a:t>:  </a:t>
            </a:r>
            <a:r>
              <a:rPr lang="hu-HU" sz="2400" i="1" dirty="0" smtClean="0"/>
              <a:t>Q=</a:t>
            </a:r>
            <a:r>
              <a:rPr lang="hu-HU" sz="2400" dirty="0" smtClean="0"/>
              <a:t>265,8666667</a:t>
            </a:r>
            <a:endParaRPr lang="hu-HU" sz="2400" dirty="0"/>
          </a:p>
          <a:p>
            <a:endParaRPr lang="en-US" sz="2400" dirty="0"/>
          </a:p>
        </p:txBody>
      </p:sp>
      <p:sp>
        <p:nvSpPr>
          <p:cNvPr id="3" name="Szövegdoboz 2"/>
          <p:cNvSpPr txBox="1"/>
          <p:nvPr/>
        </p:nvSpPr>
        <p:spPr>
          <a:xfrm>
            <a:off x="731520" y="1527627"/>
            <a:ext cx="10746147" cy="461665"/>
          </a:xfrm>
          <a:prstGeom prst="rect">
            <a:avLst/>
          </a:prstGeom>
          <a:noFill/>
        </p:spPr>
        <p:txBody>
          <a:bodyPr wrap="none" rtlCol="0">
            <a:spAutoFit/>
          </a:bodyPr>
          <a:lstStyle/>
          <a:p>
            <a:r>
              <a:rPr lang="en-US" sz="2400" dirty="0"/>
              <a:t>Square sum what can be explained by the first </a:t>
            </a:r>
            <a:r>
              <a:rPr lang="en-US" sz="2400" dirty="0" smtClean="0"/>
              <a:t>factor</a:t>
            </a:r>
            <a:r>
              <a:rPr lang="hu-HU" sz="2400" dirty="0" smtClean="0"/>
              <a:t> (</a:t>
            </a:r>
            <a:r>
              <a:rPr lang="hu-HU" sz="2400" dirty="0" err="1" smtClean="0"/>
              <a:t>the</a:t>
            </a:r>
            <a:r>
              <a:rPr lang="hu-HU" sz="2400" dirty="0" smtClean="0"/>
              <a:t> </a:t>
            </a:r>
            <a:r>
              <a:rPr lang="hu-HU" sz="2400" dirty="0" err="1" smtClean="0"/>
              <a:t>gender</a:t>
            </a:r>
            <a:r>
              <a:rPr lang="hu-HU" sz="2400" dirty="0"/>
              <a:t>):  </a:t>
            </a:r>
            <a:r>
              <a:rPr lang="hu-HU" sz="2400" i="1" dirty="0" err="1" smtClean="0"/>
              <a:t>Q</a:t>
            </a:r>
            <a:r>
              <a:rPr lang="hu-HU" sz="2400" i="1" baseline="-25000" dirty="0" err="1"/>
              <a:t>g</a:t>
            </a:r>
            <a:r>
              <a:rPr lang="hu-HU" sz="2400" dirty="0" smtClean="0"/>
              <a:t>=3,484444444</a:t>
            </a:r>
            <a:endParaRPr lang="hu-HU" sz="2400" dirty="0"/>
          </a:p>
        </p:txBody>
      </p:sp>
      <p:sp>
        <p:nvSpPr>
          <p:cNvPr id="5" name="Szövegdoboz 4"/>
          <p:cNvSpPr txBox="1"/>
          <p:nvPr/>
        </p:nvSpPr>
        <p:spPr>
          <a:xfrm>
            <a:off x="731520" y="2233749"/>
            <a:ext cx="10319657" cy="461665"/>
          </a:xfrm>
          <a:prstGeom prst="rect">
            <a:avLst/>
          </a:prstGeom>
          <a:noFill/>
        </p:spPr>
        <p:txBody>
          <a:bodyPr wrap="square" rtlCol="0">
            <a:spAutoFit/>
          </a:bodyPr>
          <a:lstStyle/>
          <a:p>
            <a:r>
              <a:rPr lang="en-US" sz="2400" dirty="0"/>
              <a:t>Square sum what can be explained by the second </a:t>
            </a:r>
            <a:r>
              <a:rPr lang="en-US" sz="2400" dirty="0" smtClean="0"/>
              <a:t>factor</a:t>
            </a:r>
            <a:r>
              <a:rPr lang="hu-HU" sz="2400" dirty="0" smtClean="0"/>
              <a:t> (</a:t>
            </a:r>
            <a:r>
              <a:rPr lang="hu-HU" sz="2400" dirty="0" err="1" smtClean="0"/>
              <a:t>the</a:t>
            </a:r>
            <a:r>
              <a:rPr lang="hu-HU" sz="2400" dirty="0" smtClean="0"/>
              <a:t> </a:t>
            </a:r>
            <a:r>
              <a:rPr lang="hu-HU" sz="2400" dirty="0" err="1" smtClean="0"/>
              <a:t>age</a:t>
            </a:r>
            <a:r>
              <a:rPr lang="hu-HU" sz="2400" dirty="0"/>
              <a:t>): </a:t>
            </a:r>
            <a:r>
              <a:rPr lang="hu-HU" sz="2400" i="1" dirty="0" smtClean="0"/>
              <a:t>Q</a:t>
            </a:r>
            <a:r>
              <a:rPr lang="hu-HU" sz="2400" i="1" baseline="-25000" dirty="0" smtClean="0"/>
              <a:t>a</a:t>
            </a:r>
            <a:r>
              <a:rPr lang="hu-HU" sz="2400" dirty="0" smtClean="0"/>
              <a:t>=57,68</a:t>
            </a:r>
            <a:endParaRPr lang="hu-HU" sz="2400" dirty="0"/>
          </a:p>
        </p:txBody>
      </p:sp>
      <p:sp>
        <p:nvSpPr>
          <p:cNvPr id="6" name="Szövegdoboz 5"/>
          <p:cNvSpPr txBox="1"/>
          <p:nvPr/>
        </p:nvSpPr>
        <p:spPr>
          <a:xfrm>
            <a:off x="731520" y="2939871"/>
            <a:ext cx="8174802" cy="461665"/>
          </a:xfrm>
          <a:prstGeom prst="rect">
            <a:avLst/>
          </a:prstGeom>
          <a:noFill/>
        </p:spPr>
        <p:txBody>
          <a:bodyPr wrap="none" rtlCol="0">
            <a:spAutoFit/>
          </a:bodyPr>
          <a:lstStyle/>
          <a:p>
            <a:r>
              <a:rPr lang="en-US" sz="2400" dirty="0"/>
              <a:t>The square sum of random </a:t>
            </a:r>
            <a:r>
              <a:rPr lang="en-US" sz="2400" dirty="0" smtClean="0"/>
              <a:t>error</a:t>
            </a:r>
            <a:r>
              <a:rPr lang="hu-HU" sz="2400" dirty="0" smtClean="0"/>
              <a:t>: </a:t>
            </a:r>
            <a:r>
              <a:rPr lang="hu-HU" sz="2400" i="1" dirty="0" err="1" smtClean="0"/>
              <a:t>Q</a:t>
            </a:r>
            <a:r>
              <a:rPr lang="hu-HU" sz="2400" i="1" baseline="-25000" dirty="0" err="1" smtClean="0"/>
              <a:t>error</a:t>
            </a:r>
            <a:r>
              <a:rPr lang="hu-HU" sz="2400" dirty="0" smtClean="0"/>
              <a:t> =</a:t>
            </a:r>
            <a:r>
              <a:rPr lang="hu-HU" sz="2400" i="1" dirty="0" smtClean="0"/>
              <a:t>Q</a:t>
            </a:r>
            <a:r>
              <a:rPr lang="hu-HU" sz="2400" dirty="0" smtClean="0"/>
              <a:t>-</a:t>
            </a:r>
            <a:r>
              <a:rPr lang="hu-HU" sz="2400" i="1" dirty="0" err="1" smtClean="0"/>
              <a:t>Q</a:t>
            </a:r>
            <a:r>
              <a:rPr lang="hu-HU" sz="2400" i="1" baseline="-25000" dirty="0" err="1" smtClean="0"/>
              <a:t>g</a:t>
            </a:r>
            <a:r>
              <a:rPr lang="hu-HU" sz="2400" dirty="0" smtClean="0"/>
              <a:t>-</a:t>
            </a:r>
            <a:r>
              <a:rPr lang="hu-HU" sz="2400" i="1" dirty="0" smtClean="0"/>
              <a:t>Q</a:t>
            </a:r>
            <a:r>
              <a:rPr lang="hu-HU" sz="2400" i="1" baseline="-25000" dirty="0" smtClean="0"/>
              <a:t>a</a:t>
            </a:r>
            <a:r>
              <a:rPr lang="hu-HU" sz="2400" i="1" dirty="0" smtClean="0"/>
              <a:t> </a:t>
            </a:r>
            <a:r>
              <a:rPr lang="hu-HU" sz="2400" dirty="0"/>
              <a:t>= </a:t>
            </a:r>
            <a:r>
              <a:rPr lang="hu-HU" sz="2400" dirty="0" smtClean="0"/>
              <a:t>204,7022222</a:t>
            </a:r>
            <a:endParaRPr lang="hu-HU" sz="2400" dirty="0"/>
          </a:p>
        </p:txBody>
      </p:sp>
      <mc:AlternateContent xmlns:mc="http://schemas.openxmlformats.org/markup-compatibility/2006" xmlns:a14="http://schemas.microsoft.com/office/drawing/2010/main">
        <mc:Choice Requires="a14">
          <p:sp>
            <p:nvSpPr>
              <p:cNvPr id="7" name="Szövegdoboz 6"/>
              <p:cNvSpPr txBox="1"/>
              <p:nvPr/>
            </p:nvSpPr>
            <p:spPr>
              <a:xfrm>
                <a:off x="731520" y="3645993"/>
                <a:ext cx="9527480" cy="1710918"/>
              </a:xfrm>
              <a:prstGeom prst="rect">
                <a:avLst/>
              </a:prstGeom>
              <a:noFill/>
            </p:spPr>
            <p:txBody>
              <a:bodyPr wrap="none" rtlCol="0">
                <a:spAutoFit/>
              </a:bodyPr>
              <a:lstStyle/>
              <a:p>
                <a:r>
                  <a:rPr lang="hu-HU" sz="2400" dirty="0" smtClean="0"/>
                  <a:t>Testing </a:t>
                </a:r>
                <a:r>
                  <a:rPr lang="hu-HU" sz="2400" dirty="0" err="1" smtClean="0"/>
                  <a:t>the</a:t>
                </a:r>
                <a:r>
                  <a:rPr lang="hu-HU" sz="2400" dirty="0"/>
                  <a:t> </a:t>
                </a:r>
                <a:r>
                  <a:rPr lang="hu-HU" sz="2400" dirty="0" smtClean="0"/>
                  <a:t>life </a:t>
                </a:r>
                <a:r>
                  <a:rPr lang="hu-HU" sz="2400" dirty="0" err="1" smtClean="0"/>
                  <a:t>satisfactory</a:t>
                </a:r>
                <a:r>
                  <a:rPr lang="hu-HU" sz="2400" dirty="0" smtClean="0"/>
                  <a:t> </a:t>
                </a:r>
                <a:r>
                  <a:rPr lang="hu-HU" sz="2400" dirty="0" err="1" smtClean="0"/>
                  <a:t>between</a:t>
                </a:r>
                <a:r>
                  <a:rPr lang="hu-HU" sz="2400" dirty="0" smtClean="0"/>
                  <a:t> </a:t>
                </a:r>
                <a:r>
                  <a:rPr lang="hu-HU" sz="2400" dirty="0" err="1" smtClean="0"/>
                  <a:t>gender</a:t>
                </a:r>
                <a:r>
                  <a:rPr lang="hu-HU" sz="2400" dirty="0" smtClean="0"/>
                  <a:t>: </a:t>
                </a:r>
              </a:p>
              <a:p>
                <a:endParaRPr lang="hu-HU" sz="2400" dirty="0" smtClean="0"/>
              </a:p>
              <a:p>
                <a:endParaRPr lang="hu-HU" sz="2400" dirty="0" smtClean="0"/>
              </a:p>
            </p:txBody>
          </p:sp>
        </mc:Choice>
        <mc:Fallback xmlns="">
          <p:sp>
            <p:nvSpPr>
              <p:cNvPr id="7" name="Szövegdoboz 6"/>
              <p:cNvSpPr txBox="1">
                <a:spLocks noRot="1" noChangeAspect="1" noMove="1" noResize="1" noEditPoints="1" noAdjustHandles="1" noChangeArrowheads="1" noChangeShapeType="1" noTextEdit="1"/>
              </p:cNvSpPr>
              <p:nvPr/>
            </p:nvSpPr>
            <p:spPr>
              <a:xfrm>
                <a:off x="731520" y="3645993"/>
                <a:ext cx="9527480" cy="1710918"/>
              </a:xfrm>
              <a:prstGeom prst="rect">
                <a:avLst/>
              </a:prstGeom>
              <a:blipFill>
                <a:blip r:embed="rId2"/>
                <a:stretch>
                  <a:fillRect l="-96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Szövegdoboz 7"/>
              <p:cNvSpPr txBox="1"/>
              <p:nvPr/>
            </p:nvSpPr>
            <p:spPr>
              <a:xfrm>
                <a:off x="944302" y="5830742"/>
                <a:ext cx="9101915" cy="477888"/>
              </a:xfrm>
              <a:prstGeom prst="rect">
                <a:avLst/>
              </a:prstGeom>
              <a:noFill/>
            </p:spPr>
            <p:txBody>
              <a:bodyPr wrap="none" rtlCol="0">
                <a:spAutoFit/>
              </a:bodyPr>
              <a:lstStyle/>
              <a:p>
                <a:r>
                  <a:rPr lang="hu-HU" sz="2400" dirty="0" smtClean="0"/>
                  <a:t>The </a:t>
                </a:r>
                <a:r>
                  <a:rPr lang="hu-HU" sz="2400" dirty="0" err="1" smtClean="0"/>
                  <a:t>critical</a:t>
                </a:r>
                <a:r>
                  <a:rPr lang="hu-HU" sz="2400" dirty="0" smtClean="0"/>
                  <a:t> </a:t>
                </a:r>
                <a:r>
                  <a:rPr lang="hu-HU" sz="2400" dirty="0" err="1" smtClean="0"/>
                  <a:t>value</a:t>
                </a:r>
                <a:r>
                  <a:rPr lang="hu-HU" sz="2400" dirty="0" smtClean="0"/>
                  <a:t>: </a:t>
                </a:r>
                <a14:m>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𝐹</m:t>
                        </m:r>
                      </m:e>
                      <m:sub>
                        <m:r>
                          <a:rPr lang="hu-HU" sz="2400" b="0" i="1" smtClean="0">
                            <a:latin typeface="Cambria Math" panose="02040503050406030204" pitchFamily="18" charset="0"/>
                          </a:rPr>
                          <m:t>0,05,1,227</m:t>
                        </m:r>
                      </m:sub>
                    </m:sSub>
                    <m:r>
                      <a:rPr lang="hu-HU" sz="2400" b="0" i="1" smtClean="0">
                        <a:latin typeface="Cambria Math" panose="02040503050406030204" pitchFamily="18" charset="0"/>
                      </a:rPr>
                      <m:t>=4,2</m:t>
                    </m:r>
                    <m:r>
                      <a:rPr lang="hu-HU" sz="2400" b="0" i="1" smtClean="0">
                        <a:latin typeface="Cambria Math" panose="02040503050406030204" pitchFamily="18" charset="0"/>
                        <a:ea typeface="Cambria Math" panose="02040503050406030204" pitchFamily="18" charset="0"/>
                      </a:rPr>
                      <m:t>⟹</m:t>
                    </m:r>
                    <m:r>
                      <m:rPr>
                        <m:sty m:val="p"/>
                      </m:rPr>
                      <a:rPr lang="hu-HU" sz="2400" b="0" i="0" smtClean="0">
                        <a:latin typeface="Cambria Math" panose="02040503050406030204" pitchFamily="18" charset="0"/>
                        <a:ea typeface="Cambria Math" panose="02040503050406030204" pitchFamily="18" charset="0"/>
                      </a:rPr>
                      <m:t>the</m:t>
                    </m:r>
                    <m:r>
                      <a:rPr lang="hu-HU" sz="2400" b="0" i="0" smtClean="0">
                        <a:latin typeface="Cambria Math" panose="02040503050406030204" pitchFamily="18" charset="0"/>
                        <a:ea typeface="Cambria Math" panose="02040503050406030204" pitchFamily="18" charset="0"/>
                      </a:rPr>
                      <m:t> </m:t>
                    </m:r>
                    <m:r>
                      <m:rPr>
                        <m:sty m:val="p"/>
                      </m:rPr>
                      <a:rPr lang="hu-HU" sz="2400" b="0" i="0" smtClean="0">
                        <a:latin typeface="Cambria Math" panose="02040503050406030204" pitchFamily="18" charset="0"/>
                        <a:ea typeface="Cambria Math" panose="02040503050406030204" pitchFamily="18" charset="0"/>
                      </a:rPr>
                      <m:t>null</m:t>
                    </m:r>
                    <m:r>
                      <a:rPr lang="hu-HU" sz="2400" b="0" i="0" smtClean="0">
                        <a:latin typeface="Cambria Math" panose="02040503050406030204" pitchFamily="18" charset="0"/>
                        <a:ea typeface="Cambria Math" panose="02040503050406030204" pitchFamily="18" charset="0"/>
                      </a:rPr>
                      <m:t> </m:t>
                    </m:r>
                    <m:r>
                      <m:rPr>
                        <m:sty m:val="p"/>
                      </m:rPr>
                      <a:rPr lang="hu-HU" sz="2400" b="0" i="0" smtClean="0">
                        <a:latin typeface="Cambria Math" panose="02040503050406030204" pitchFamily="18" charset="0"/>
                        <a:ea typeface="Cambria Math" panose="02040503050406030204" pitchFamily="18" charset="0"/>
                      </a:rPr>
                      <m:t>hypothesis</m:t>
                    </m:r>
                    <m:r>
                      <a:rPr lang="hu-HU" sz="2400" b="0" i="0" smtClean="0">
                        <a:latin typeface="Cambria Math" panose="02040503050406030204" pitchFamily="18" charset="0"/>
                        <a:ea typeface="Cambria Math" panose="02040503050406030204" pitchFamily="18" charset="0"/>
                      </a:rPr>
                      <m:t> </m:t>
                    </m:r>
                    <m:r>
                      <m:rPr>
                        <m:sty m:val="p"/>
                      </m:rPr>
                      <a:rPr lang="hu-HU" sz="2400" b="0" i="0" smtClean="0">
                        <a:latin typeface="Cambria Math" panose="02040503050406030204" pitchFamily="18" charset="0"/>
                        <a:ea typeface="Cambria Math" panose="02040503050406030204" pitchFamily="18" charset="0"/>
                      </a:rPr>
                      <m:t>is</m:t>
                    </m:r>
                    <m:r>
                      <a:rPr lang="hu-HU" sz="2400" b="0" i="0" smtClean="0">
                        <a:latin typeface="Cambria Math" panose="02040503050406030204" pitchFamily="18" charset="0"/>
                        <a:ea typeface="Cambria Math" panose="02040503050406030204" pitchFamily="18" charset="0"/>
                      </a:rPr>
                      <m:t> </m:t>
                    </m:r>
                    <m:r>
                      <m:rPr>
                        <m:sty m:val="p"/>
                      </m:rPr>
                      <a:rPr lang="hu-HU" sz="2400" b="0" i="0" smtClean="0">
                        <a:latin typeface="Cambria Math" panose="02040503050406030204" pitchFamily="18" charset="0"/>
                        <a:ea typeface="Cambria Math" panose="02040503050406030204" pitchFamily="18" charset="0"/>
                      </a:rPr>
                      <m:t>accepted</m:t>
                    </m:r>
                    <m:r>
                      <a:rPr lang="hu-HU" sz="2400" b="0" i="0" smtClean="0">
                        <a:latin typeface="Cambria Math" panose="02040503050406030204" pitchFamily="18" charset="0"/>
                        <a:ea typeface="Cambria Math" panose="02040503050406030204" pitchFamily="18" charset="0"/>
                      </a:rPr>
                      <m:t>!</m:t>
                    </m:r>
                  </m:oMath>
                </a14:m>
                <a:endParaRPr lang="hu-HU" sz="2400" dirty="0"/>
              </a:p>
            </p:txBody>
          </p:sp>
        </mc:Choice>
        <mc:Fallback xmlns="">
          <p:sp>
            <p:nvSpPr>
              <p:cNvPr id="8" name="Szövegdoboz 7"/>
              <p:cNvSpPr txBox="1">
                <a:spLocks noRot="1" noChangeAspect="1" noMove="1" noResize="1" noEditPoints="1" noAdjustHandles="1" noChangeArrowheads="1" noChangeShapeType="1" noTextEdit="1"/>
              </p:cNvSpPr>
              <p:nvPr/>
            </p:nvSpPr>
            <p:spPr>
              <a:xfrm>
                <a:off x="944302" y="5830742"/>
                <a:ext cx="9101915" cy="477888"/>
              </a:xfrm>
              <a:prstGeom prst="rect">
                <a:avLst/>
              </a:prstGeom>
              <a:blipFill>
                <a:blip r:embed="rId3"/>
                <a:stretch>
                  <a:fillRect l="-1072" t="-8861" b="-25316"/>
                </a:stretch>
              </a:blipFill>
            </p:spPr>
            <p:txBody>
              <a:bodyPr/>
              <a:lstStyle/>
              <a:p>
                <a:r>
                  <a:rPr lang="hu-HU">
                    <a:noFill/>
                  </a:rPr>
                  <a:t> </a:t>
                </a:r>
              </a:p>
            </p:txBody>
          </p:sp>
        </mc:Fallback>
      </mc:AlternateContent>
      <p:pic>
        <p:nvPicPr>
          <p:cNvPr id="4" name="Kép 3"/>
          <p:cNvPicPr>
            <a:picLocks noChangeAspect="1"/>
          </p:cNvPicPr>
          <p:nvPr/>
        </p:nvPicPr>
        <p:blipFill>
          <a:blip r:embed="rId4"/>
          <a:stretch>
            <a:fillRect/>
          </a:stretch>
        </p:blipFill>
        <p:spPr>
          <a:xfrm>
            <a:off x="2343301" y="4255290"/>
            <a:ext cx="8316310" cy="1575452"/>
          </a:xfrm>
          <a:prstGeom prst="rect">
            <a:avLst/>
          </a:prstGeom>
        </p:spPr>
      </p:pic>
    </p:spTree>
    <p:extLst>
      <p:ext uri="{BB962C8B-B14F-4D97-AF65-F5344CB8AC3E}">
        <p14:creationId xmlns:p14="http://schemas.microsoft.com/office/powerpoint/2010/main" val="3802471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églalap 1"/>
              <p:cNvSpPr/>
              <p:nvPr/>
            </p:nvSpPr>
            <p:spPr>
              <a:xfrm>
                <a:off x="631371" y="727804"/>
                <a:ext cx="10877006" cy="2075312"/>
              </a:xfrm>
              <a:prstGeom prst="rect">
                <a:avLst/>
              </a:prstGeom>
            </p:spPr>
            <p:txBody>
              <a:bodyPr wrap="square">
                <a:spAutoFit/>
              </a:bodyPr>
              <a:lstStyle/>
              <a:p>
                <a:pPr lvl="0"/>
                <a:r>
                  <a:rPr lang="hu-HU" sz="2400" dirty="0" smtClean="0">
                    <a:solidFill>
                      <a:prstClr val="black"/>
                    </a:solidFill>
                  </a:rPr>
                  <a:t>Testing </a:t>
                </a:r>
                <a:r>
                  <a:rPr lang="hu-HU" sz="2400" dirty="0" err="1">
                    <a:solidFill>
                      <a:prstClr val="black"/>
                    </a:solidFill>
                  </a:rPr>
                  <a:t>the</a:t>
                </a:r>
                <a:r>
                  <a:rPr lang="hu-HU" sz="2400" dirty="0">
                    <a:solidFill>
                      <a:prstClr val="black"/>
                    </a:solidFill>
                  </a:rPr>
                  <a:t> life </a:t>
                </a:r>
                <a:r>
                  <a:rPr lang="hu-HU" sz="2400" dirty="0" err="1">
                    <a:solidFill>
                      <a:prstClr val="black"/>
                    </a:solidFill>
                  </a:rPr>
                  <a:t>satisfactory</a:t>
                </a:r>
                <a:r>
                  <a:rPr lang="hu-HU" sz="2400" dirty="0">
                    <a:solidFill>
                      <a:prstClr val="black"/>
                    </a:solidFill>
                  </a:rPr>
                  <a:t> </a:t>
                </a:r>
                <a:r>
                  <a:rPr lang="hu-HU" sz="2400" dirty="0" err="1">
                    <a:solidFill>
                      <a:prstClr val="black"/>
                    </a:solidFill>
                  </a:rPr>
                  <a:t>between</a:t>
                </a:r>
                <a:r>
                  <a:rPr lang="hu-HU" sz="2400" dirty="0">
                    <a:solidFill>
                      <a:prstClr val="black"/>
                    </a:solidFill>
                  </a:rPr>
                  <a:t> </a:t>
                </a:r>
                <a:r>
                  <a:rPr lang="hu-HU" sz="2400" dirty="0" err="1" smtClean="0">
                    <a:solidFill>
                      <a:prstClr val="black"/>
                    </a:solidFill>
                  </a:rPr>
                  <a:t>age</a:t>
                </a:r>
                <a:r>
                  <a:rPr lang="hu-HU" sz="2400" dirty="0" smtClean="0">
                    <a:solidFill>
                      <a:prstClr val="black"/>
                    </a:solidFill>
                  </a:rPr>
                  <a:t> </a:t>
                </a:r>
                <a:r>
                  <a:rPr lang="hu-HU" sz="2400" dirty="0" err="1" smtClean="0">
                    <a:solidFill>
                      <a:prstClr val="black"/>
                    </a:solidFill>
                  </a:rPr>
                  <a:t>categories</a:t>
                </a:r>
                <a:r>
                  <a:rPr lang="hu-HU" sz="2400" dirty="0" smtClean="0">
                    <a:solidFill>
                      <a:prstClr val="black"/>
                    </a:solidFill>
                  </a:rPr>
                  <a:t>: </a:t>
                </a:r>
              </a:p>
              <a:p>
                <a:pPr lvl="0"/>
                <a:endParaRPr lang="hu-HU" sz="2400" i="1" dirty="0" smtClean="0">
                  <a:solidFill>
                    <a:prstClr val="black"/>
                  </a:solidFill>
                  <a:latin typeface="Cambria Math" panose="02040503050406030204" pitchFamily="18" charset="0"/>
                </a:endParaRPr>
              </a:p>
              <a:p>
                <a:pPr lvl="0"/>
                <a14:m>
                  <m:oMathPara xmlns:m="http://schemas.openxmlformats.org/officeDocument/2006/math">
                    <m:oMathParaPr>
                      <m:jc m:val="centerGroup"/>
                    </m:oMathParaPr>
                    <m:oMath xmlns:m="http://schemas.openxmlformats.org/officeDocument/2006/math">
                      <m:r>
                        <a:rPr lang="hu-HU" sz="2400" i="1">
                          <a:solidFill>
                            <a:prstClr val="black"/>
                          </a:solidFill>
                          <a:latin typeface="Cambria Math" panose="02040503050406030204" pitchFamily="18" charset="0"/>
                        </a:rPr>
                        <m:t>𝐹</m:t>
                      </m:r>
                      <m:r>
                        <a:rPr lang="hu-HU" sz="2400" i="1">
                          <a:solidFill>
                            <a:prstClr val="black"/>
                          </a:solidFill>
                          <a:latin typeface="Cambria Math" panose="02040503050406030204" pitchFamily="18" charset="0"/>
                        </a:rPr>
                        <m:t>=</m:t>
                      </m:r>
                      <m:f>
                        <m:fPr>
                          <m:ctrlPr>
                            <a:rPr lang="hu-HU" sz="2400" i="1">
                              <a:solidFill>
                                <a:prstClr val="black"/>
                              </a:solidFill>
                              <a:latin typeface="Cambria Math" panose="02040503050406030204" pitchFamily="18" charset="0"/>
                            </a:rPr>
                          </m:ctrlPr>
                        </m:fPr>
                        <m:num>
                          <m:f>
                            <m:fPr>
                              <m:ctrlPr>
                                <a:rPr lang="hu-HU" sz="2400" i="1">
                                  <a:solidFill>
                                    <a:prstClr val="black"/>
                                  </a:solidFill>
                                  <a:latin typeface="Cambria Math" panose="02040503050406030204" pitchFamily="18" charset="0"/>
                                </a:rPr>
                              </m:ctrlPr>
                            </m:fPr>
                            <m:num>
                              <m:sSub>
                                <m:sSubPr>
                                  <m:ctrlPr>
                                    <a:rPr lang="hu-HU" sz="2400" i="1">
                                      <a:solidFill>
                                        <a:prstClr val="black"/>
                                      </a:solidFill>
                                      <a:latin typeface="Cambria Math" panose="02040503050406030204" pitchFamily="18" charset="0"/>
                                    </a:rPr>
                                  </m:ctrlPr>
                                </m:sSubPr>
                                <m:e>
                                  <m:r>
                                    <a:rPr lang="hu-HU" sz="2400" i="1">
                                      <a:solidFill>
                                        <a:prstClr val="black"/>
                                      </a:solidFill>
                                      <a:latin typeface="Cambria Math" panose="02040503050406030204" pitchFamily="18" charset="0"/>
                                    </a:rPr>
                                    <m:t>𝑄</m:t>
                                  </m:r>
                                </m:e>
                                <m:sub>
                                  <m:r>
                                    <a:rPr lang="hu-HU" sz="2400" b="0" i="1" smtClean="0">
                                      <a:solidFill>
                                        <a:prstClr val="black"/>
                                      </a:solidFill>
                                      <a:latin typeface="Cambria Math" panose="02040503050406030204" pitchFamily="18" charset="0"/>
                                    </a:rPr>
                                    <m:t>𝑎</m:t>
                                  </m:r>
                                </m:sub>
                              </m:sSub>
                            </m:num>
                            <m:den>
                              <m:r>
                                <a:rPr lang="hu-HU" sz="2400" b="0" i="1" smtClean="0">
                                  <a:solidFill>
                                    <a:prstClr val="black"/>
                                  </a:solidFill>
                                  <a:latin typeface="Cambria Math" panose="02040503050406030204" pitchFamily="18" charset="0"/>
                                </a:rPr>
                                <m:t>3</m:t>
                              </m:r>
                              <m:r>
                                <a:rPr lang="hu-HU" sz="2400" i="1">
                                  <a:solidFill>
                                    <a:prstClr val="black"/>
                                  </a:solidFill>
                                  <a:latin typeface="Cambria Math" panose="02040503050406030204" pitchFamily="18" charset="0"/>
                                </a:rPr>
                                <m:t>−1</m:t>
                              </m:r>
                            </m:den>
                          </m:f>
                        </m:num>
                        <m:den>
                          <m:f>
                            <m:fPr>
                              <m:ctrlPr>
                                <a:rPr lang="hu-HU" sz="2400" i="1">
                                  <a:solidFill>
                                    <a:prstClr val="black"/>
                                  </a:solidFill>
                                  <a:latin typeface="Cambria Math" panose="02040503050406030204" pitchFamily="18" charset="0"/>
                                </a:rPr>
                              </m:ctrlPr>
                            </m:fPr>
                            <m:num>
                              <m:sSub>
                                <m:sSubPr>
                                  <m:ctrlPr>
                                    <a:rPr lang="hu-HU" sz="2400" i="1">
                                      <a:solidFill>
                                        <a:prstClr val="black"/>
                                      </a:solidFill>
                                      <a:latin typeface="Cambria Math" panose="02040503050406030204" pitchFamily="18" charset="0"/>
                                    </a:rPr>
                                  </m:ctrlPr>
                                </m:sSubPr>
                                <m:e>
                                  <m:r>
                                    <a:rPr lang="hu-HU" sz="2400" i="1">
                                      <a:solidFill>
                                        <a:prstClr val="black"/>
                                      </a:solidFill>
                                      <a:latin typeface="Cambria Math" panose="02040503050406030204" pitchFamily="18" charset="0"/>
                                    </a:rPr>
                                    <m:t>𝑄</m:t>
                                  </m:r>
                                </m:e>
                                <m:sub>
                                  <m:r>
                                    <a:rPr lang="hu-HU" sz="2400" i="1">
                                      <a:solidFill>
                                        <a:prstClr val="black"/>
                                      </a:solidFill>
                                      <a:latin typeface="Cambria Math" panose="02040503050406030204" pitchFamily="18" charset="0"/>
                                    </a:rPr>
                                    <m:t>𝑒𝑟𝑟𝑜𝑟</m:t>
                                  </m:r>
                                </m:sub>
                              </m:sSub>
                            </m:num>
                            <m:den>
                              <m:r>
                                <a:rPr lang="hu-HU" sz="2400" b="0" i="1" smtClean="0">
                                  <a:solidFill>
                                    <a:prstClr val="black"/>
                                  </a:solidFill>
                                  <a:latin typeface="Cambria Math" panose="02040503050406030204" pitchFamily="18" charset="0"/>
                                </a:rPr>
                                <m:t>30−2−3+2</m:t>
                              </m:r>
                            </m:den>
                          </m:f>
                        </m:den>
                      </m:f>
                      <m:r>
                        <a:rPr lang="hu-HU" sz="2400" i="1">
                          <a:solidFill>
                            <a:prstClr val="black"/>
                          </a:solidFill>
                          <a:latin typeface="Cambria Math" panose="02040503050406030204" pitchFamily="18" charset="0"/>
                        </a:rPr>
                        <m:t>=3,803964566</m:t>
                      </m:r>
                    </m:oMath>
                  </m:oMathPara>
                </a14:m>
                <a:endParaRPr lang="hu-HU" sz="2400" dirty="0" smtClean="0">
                  <a:solidFill>
                    <a:prstClr val="black"/>
                  </a:solidFill>
                </a:endParaRPr>
              </a:p>
            </p:txBody>
          </p:sp>
        </mc:Choice>
        <mc:Fallback xmlns="">
          <p:sp>
            <p:nvSpPr>
              <p:cNvPr id="2" name="Téglalap 1"/>
              <p:cNvSpPr>
                <a:spLocks noRot="1" noChangeAspect="1" noMove="1" noResize="1" noEditPoints="1" noAdjustHandles="1" noChangeArrowheads="1" noChangeShapeType="1" noTextEdit="1"/>
              </p:cNvSpPr>
              <p:nvPr/>
            </p:nvSpPr>
            <p:spPr>
              <a:xfrm>
                <a:off x="631371" y="727804"/>
                <a:ext cx="10877006" cy="2075312"/>
              </a:xfrm>
              <a:prstGeom prst="rect">
                <a:avLst/>
              </a:prstGeom>
              <a:blipFill>
                <a:blip r:embed="rId2"/>
                <a:stretch>
                  <a:fillRect l="-897" t="-2346"/>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 name="Téglalap 2"/>
              <p:cNvSpPr/>
              <p:nvPr/>
            </p:nvSpPr>
            <p:spPr>
              <a:xfrm>
                <a:off x="762000" y="3514841"/>
                <a:ext cx="9953897" cy="477888"/>
              </a:xfrm>
              <a:prstGeom prst="rect">
                <a:avLst/>
              </a:prstGeom>
            </p:spPr>
            <p:txBody>
              <a:bodyPr wrap="square">
                <a:spAutoFit/>
              </a:bodyPr>
              <a:lstStyle/>
              <a:p>
                <a:pPr lvl="0"/>
                <a:r>
                  <a:rPr lang="hu-HU" sz="2400" dirty="0" smtClean="0">
                    <a:solidFill>
                      <a:prstClr val="black"/>
                    </a:solidFill>
                  </a:rPr>
                  <a:t>The </a:t>
                </a:r>
                <a:r>
                  <a:rPr lang="hu-HU" sz="2400" dirty="0" err="1">
                    <a:solidFill>
                      <a:prstClr val="black"/>
                    </a:solidFill>
                  </a:rPr>
                  <a:t>critical</a:t>
                </a:r>
                <a:r>
                  <a:rPr lang="hu-HU" sz="2400" dirty="0">
                    <a:solidFill>
                      <a:prstClr val="black"/>
                    </a:solidFill>
                  </a:rPr>
                  <a:t> </a:t>
                </a:r>
                <a:r>
                  <a:rPr lang="hu-HU" sz="2400" dirty="0" err="1">
                    <a:solidFill>
                      <a:prstClr val="black"/>
                    </a:solidFill>
                  </a:rPr>
                  <a:t>value</a:t>
                </a:r>
                <a:r>
                  <a:rPr lang="hu-HU" sz="2400" dirty="0">
                    <a:solidFill>
                      <a:prstClr val="black"/>
                    </a:solidFill>
                  </a:rPr>
                  <a:t>: </a:t>
                </a:r>
                <a14:m>
                  <m:oMath xmlns:m="http://schemas.openxmlformats.org/officeDocument/2006/math">
                    <m:sSub>
                      <m:sSubPr>
                        <m:ctrlPr>
                          <a:rPr lang="hu-HU" sz="2400" i="1">
                            <a:solidFill>
                              <a:prstClr val="black"/>
                            </a:solidFill>
                            <a:latin typeface="Cambria Math" panose="02040503050406030204" pitchFamily="18" charset="0"/>
                          </a:rPr>
                        </m:ctrlPr>
                      </m:sSubPr>
                      <m:e>
                        <m:r>
                          <a:rPr lang="hu-HU" sz="2400" i="1">
                            <a:solidFill>
                              <a:prstClr val="black"/>
                            </a:solidFill>
                            <a:latin typeface="Cambria Math" panose="02040503050406030204" pitchFamily="18" charset="0"/>
                          </a:rPr>
                          <m:t>𝐹</m:t>
                        </m:r>
                      </m:e>
                      <m:sub>
                        <m:r>
                          <a:rPr lang="hu-HU" sz="2400" i="1">
                            <a:solidFill>
                              <a:prstClr val="black"/>
                            </a:solidFill>
                            <a:latin typeface="Cambria Math" panose="02040503050406030204" pitchFamily="18" charset="0"/>
                          </a:rPr>
                          <m:t>0,05,</m:t>
                        </m:r>
                        <m:r>
                          <a:rPr lang="hu-HU" sz="2400" b="0" i="1" smtClean="0">
                            <a:solidFill>
                              <a:prstClr val="black"/>
                            </a:solidFill>
                            <a:latin typeface="Cambria Math" panose="02040503050406030204" pitchFamily="18" charset="0"/>
                          </a:rPr>
                          <m:t>2</m:t>
                        </m:r>
                        <m:r>
                          <a:rPr lang="hu-HU" sz="2400" i="1">
                            <a:solidFill>
                              <a:prstClr val="black"/>
                            </a:solidFill>
                            <a:latin typeface="Cambria Math" panose="02040503050406030204" pitchFamily="18" charset="0"/>
                          </a:rPr>
                          <m:t>,2</m:t>
                        </m:r>
                        <m:r>
                          <a:rPr lang="hu-HU" sz="2400" b="0" i="1" smtClean="0">
                            <a:solidFill>
                              <a:prstClr val="black"/>
                            </a:solidFill>
                            <a:latin typeface="Cambria Math" panose="02040503050406030204" pitchFamily="18" charset="0"/>
                          </a:rPr>
                          <m:t>7</m:t>
                        </m:r>
                      </m:sub>
                    </m:sSub>
                    <m:r>
                      <a:rPr lang="hu-HU" sz="2400" i="1">
                        <a:solidFill>
                          <a:prstClr val="black"/>
                        </a:solidFill>
                        <a:latin typeface="Cambria Math" panose="02040503050406030204" pitchFamily="18" charset="0"/>
                      </a:rPr>
                      <m:t>=</m:t>
                    </m:r>
                    <m:r>
                      <a:rPr lang="hu-HU" sz="2400" b="0" i="1" smtClean="0">
                        <a:solidFill>
                          <a:prstClr val="black"/>
                        </a:solidFill>
                        <a:latin typeface="Cambria Math" panose="02040503050406030204" pitchFamily="18" charset="0"/>
                      </a:rPr>
                      <m:t>3,35</m:t>
                    </m:r>
                    <m:r>
                      <a:rPr lang="hu-HU" sz="2400" i="1">
                        <a:solidFill>
                          <a:prstClr val="black"/>
                        </a:solidFill>
                        <a:latin typeface="Cambria Math" panose="02040503050406030204" pitchFamily="18" charset="0"/>
                        <a:ea typeface="Cambria Math" panose="02040503050406030204" pitchFamily="18" charset="0"/>
                      </a:rPr>
                      <m:t>⟹</m:t>
                    </m:r>
                    <m:r>
                      <m:rPr>
                        <m:sty m:val="p"/>
                      </m:rPr>
                      <a:rPr lang="hu-HU" sz="2400">
                        <a:solidFill>
                          <a:prstClr val="black"/>
                        </a:solidFill>
                        <a:latin typeface="Cambria Math" panose="02040503050406030204" pitchFamily="18" charset="0"/>
                        <a:ea typeface="Cambria Math" panose="02040503050406030204" pitchFamily="18" charset="0"/>
                      </a:rPr>
                      <m:t>the</m:t>
                    </m:r>
                    <m:r>
                      <a:rPr lang="hu-HU" sz="2400">
                        <a:solidFill>
                          <a:prstClr val="black"/>
                        </a:solidFill>
                        <a:latin typeface="Cambria Math" panose="02040503050406030204" pitchFamily="18" charset="0"/>
                        <a:ea typeface="Cambria Math" panose="02040503050406030204" pitchFamily="18" charset="0"/>
                      </a:rPr>
                      <m:t> </m:t>
                    </m:r>
                    <m:r>
                      <m:rPr>
                        <m:sty m:val="p"/>
                      </m:rPr>
                      <a:rPr lang="hu-HU" sz="2400">
                        <a:solidFill>
                          <a:prstClr val="black"/>
                        </a:solidFill>
                        <a:latin typeface="Cambria Math" panose="02040503050406030204" pitchFamily="18" charset="0"/>
                        <a:ea typeface="Cambria Math" panose="02040503050406030204" pitchFamily="18" charset="0"/>
                      </a:rPr>
                      <m:t>null</m:t>
                    </m:r>
                    <m:r>
                      <a:rPr lang="hu-HU" sz="2400">
                        <a:solidFill>
                          <a:prstClr val="black"/>
                        </a:solidFill>
                        <a:latin typeface="Cambria Math" panose="02040503050406030204" pitchFamily="18" charset="0"/>
                        <a:ea typeface="Cambria Math" panose="02040503050406030204" pitchFamily="18" charset="0"/>
                      </a:rPr>
                      <m:t> </m:t>
                    </m:r>
                    <m:r>
                      <m:rPr>
                        <m:sty m:val="p"/>
                      </m:rPr>
                      <a:rPr lang="hu-HU" sz="2400">
                        <a:solidFill>
                          <a:prstClr val="black"/>
                        </a:solidFill>
                        <a:latin typeface="Cambria Math" panose="02040503050406030204" pitchFamily="18" charset="0"/>
                        <a:ea typeface="Cambria Math" panose="02040503050406030204" pitchFamily="18" charset="0"/>
                      </a:rPr>
                      <m:t>hypothesis</m:t>
                    </m:r>
                    <m:r>
                      <a:rPr lang="hu-HU" sz="2400">
                        <a:solidFill>
                          <a:prstClr val="black"/>
                        </a:solidFill>
                        <a:latin typeface="Cambria Math" panose="02040503050406030204" pitchFamily="18" charset="0"/>
                        <a:ea typeface="Cambria Math" panose="02040503050406030204" pitchFamily="18" charset="0"/>
                      </a:rPr>
                      <m:t> </m:t>
                    </m:r>
                    <m:r>
                      <m:rPr>
                        <m:sty m:val="p"/>
                      </m:rPr>
                      <a:rPr lang="hu-HU" sz="2400">
                        <a:solidFill>
                          <a:prstClr val="black"/>
                        </a:solidFill>
                        <a:latin typeface="Cambria Math" panose="02040503050406030204" pitchFamily="18" charset="0"/>
                        <a:ea typeface="Cambria Math" panose="02040503050406030204" pitchFamily="18" charset="0"/>
                      </a:rPr>
                      <m:t>is</m:t>
                    </m:r>
                    <m:r>
                      <a:rPr lang="hu-HU" sz="2400">
                        <a:solidFill>
                          <a:prstClr val="black"/>
                        </a:solidFill>
                        <a:latin typeface="Cambria Math" panose="02040503050406030204" pitchFamily="18" charset="0"/>
                        <a:ea typeface="Cambria Math" panose="02040503050406030204" pitchFamily="18" charset="0"/>
                      </a:rPr>
                      <m:t> </m:t>
                    </m:r>
                    <m:r>
                      <m:rPr>
                        <m:sty m:val="p"/>
                      </m:rPr>
                      <a:rPr lang="hu-HU" sz="2400" b="0" i="0" smtClean="0">
                        <a:solidFill>
                          <a:prstClr val="black"/>
                        </a:solidFill>
                        <a:latin typeface="Cambria Math" panose="02040503050406030204" pitchFamily="18" charset="0"/>
                        <a:ea typeface="Cambria Math" panose="02040503050406030204" pitchFamily="18" charset="0"/>
                      </a:rPr>
                      <m:t>rejec</m:t>
                    </m:r>
                    <m:r>
                      <m:rPr>
                        <m:sty m:val="p"/>
                      </m:rPr>
                      <a:rPr lang="hu-HU" sz="2400">
                        <a:solidFill>
                          <a:prstClr val="black"/>
                        </a:solidFill>
                        <a:latin typeface="Cambria Math" panose="02040503050406030204" pitchFamily="18" charset="0"/>
                        <a:ea typeface="Cambria Math" panose="02040503050406030204" pitchFamily="18" charset="0"/>
                      </a:rPr>
                      <m:t>ted</m:t>
                    </m:r>
                    <m:r>
                      <a:rPr lang="hu-HU" sz="2400">
                        <a:solidFill>
                          <a:prstClr val="black"/>
                        </a:solidFill>
                        <a:latin typeface="Cambria Math" panose="02040503050406030204" pitchFamily="18" charset="0"/>
                        <a:ea typeface="Cambria Math" panose="02040503050406030204" pitchFamily="18" charset="0"/>
                      </a:rPr>
                      <m:t>!</m:t>
                    </m:r>
                  </m:oMath>
                </a14:m>
                <a:endParaRPr lang="hu-HU" sz="2400" dirty="0">
                  <a:solidFill>
                    <a:prstClr val="black"/>
                  </a:solidFill>
                </a:endParaRPr>
              </a:p>
            </p:txBody>
          </p:sp>
        </mc:Choice>
        <mc:Fallback xmlns="">
          <p:sp>
            <p:nvSpPr>
              <p:cNvPr id="3" name="Téglalap 2"/>
              <p:cNvSpPr>
                <a:spLocks noRot="1" noChangeAspect="1" noMove="1" noResize="1" noEditPoints="1" noAdjustHandles="1" noChangeArrowheads="1" noChangeShapeType="1" noTextEdit="1"/>
              </p:cNvSpPr>
              <p:nvPr/>
            </p:nvSpPr>
            <p:spPr>
              <a:xfrm>
                <a:off x="762000" y="3514841"/>
                <a:ext cx="9953897" cy="477888"/>
              </a:xfrm>
              <a:prstGeom prst="rect">
                <a:avLst/>
              </a:prstGeom>
              <a:blipFill>
                <a:blip r:embed="rId3"/>
                <a:stretch>
                  <a:fillRect l="-919" t="-8974" b="-26923"/>
                </a:stretch>
              </a:blipFill>
            </p:spPr>
            <p:txBody>
              <a:bodyPr/>
              <a:lstStyle/>
              <a:p>
                <a:r>
                  <a:rPr lang="hu-HU">
                    <a:noFill/>
                  </a:rPr>
                  <a:t> </a:t>
                </a:r>
              </a:p>
            </p:txBody>
          </p:sp>
        </mc:Fallback>
      </mc:AlternateContent>
    </p:spTree>
    <p:extLst>
      <p:ext uri="{BB962C8B-B14F-4D97-AF65-F5344CB8AC3E}">
        <p14:creationId xmlns:p14="http://schemas.microsoft.com/office/powerpoint/2010/main" val="3327315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481943" y="457200"/>
            <a:ext cx="7418897" cy="584775"/>
          </a:xfrm>
          <a:prstGeom prst="rect">
            <a:avLst/>
          </a:prstGeom>
          <a:noFill/>
        </p:spPr>
        <p:txBody>
          <a:bodyPr wrap="square" rtlCol="0">
            <a:spAutoFit/>
          </a:bodyPr>
          <a:lstStyle/>
          <a:p>
            <a:r>
              <a:rPr lang="hu-HU" sz="3200" dirty="0" err="1" smtClean="0"/>
              <a:t>Two-way</a:t>
            </a:r>
            <a:r>
              <a:rPr lang="hu-HU" sz="3200" dirty="0" smtClean="0"/>
              <a:t> ANOVA </a:t>
            </a:r>
            <a:r>
              <a:rPr lang="hu-HU" sz="3200" dirty="0" err="1" smtClean="0"/>
              <a:t>with</a:t>
            </a:r>
            <a:r>
              <a:rPr lang="hu-HU" sz="3200" dirty="0" smtClean="0"/>
              <a:t> </a:t>
            </a:r>
            <a:r>
              <a:rPr lang="hu-HU" sz="3200" dirty="0" err="1" smtClean="0"/>
              <a:t>interaction</a:t>
            </a:r>
            <a:endParaRPr lang="hu-HU" sz="3200" dirty="0"/>
          </a:p>
        </p:txBody>
      </p:sp>
      <p:sp>
        <p:nvSpPr>
          <p:cNvPr id="3" name="Szövegdoboz 2"/>
          <p:cNvSpPr txBox="1"/>
          <p:nvPr/>
        </p:nvSpPr>
        <p:spPr>
          <a:xfrm>
            <a:off x="809897" y="1724297"/>
            <a:ext cx="9759491" cy="2308324"/>
          </a:xfrm>
          <a:prstGeom prst="rect">
            <a:avLst/>
          </a:prstGeom>
          <a:noFill/>
        </p:spPr>
        <p:txBody>
          <a:bodyPr wrap="square" rtlCol="0">
            <a:spAutoFit/>
          </a:bodyPr>
          <a:lstStyle/>
          <a:p>
            <a:r>
              <a:rPr lang="en-US" sz="2400" dirty="0" smtClean="0"/>
              <a:t>If we assume interaction between the two nominal factors, then the theoretical expected value of cell (</a:t>
            </a:r>
            <a:r>
              <a:rPr lang="en-US" sz="2400" i="1" dirty="0" err="1" smtClean="0"/>
              <a:t>i</a:t>
            </a:r>
            <a:r>
              <a:rPr lang="en-US" sz="2400" dirty="0" smtClean="0"/>
              <a:t>, </a:t>
            </a:r>
            <a:r>
              <a:rPr lang="en-US" sz="2400" i="1" dirty="0" smtClean="0"/>
              <a:t>j</a:t>
            </a:r>
            <a:r>
              <a:rPr lang="en-US" sz="2400" dirty="0" smtClean="0"/>
              <a:t>) is changed to:</a:t>
            </a:r>
            <a:endParaRPr lang="hu-HU" sz="2400" dirty="0" smtClean="0"/>
          </a:p>
          <a:p>
            <a:endParaRPr lang="en-US" sz="2400" dirty="0" smtClean="0"/>
          </a:p>
          <a:p>
            <a:r>
              <a:rPr lang="hu-HU" sz="2400" dirty="0"/>
              <a:t>c</a:t>
            </a:r>
            <a:r>
              <a:rPr lang="en-US" sz="2400" i="1" baseline="-25000" dirty="0" err="1" smtClean="0"/>
              <a:t>i</a:t>
            </a:r>
            <a:r>
              <a:rPr lang="en-US" sz="2400" dirty="0" smtClean="0"/>
              <a:t>, </a:t>
            </a:r>
            <a:r>
              <a:rPr lang="en-US" sz="2400" i="1" baseline="-25000" dirty="0" smtClean="0"/>
              <a:t>j</a:t>
            </a:r>
            <a:r>
              <a:rPr lang="en-US" sz="2400" dirty="0" smtClean="0"/>
              <a:t> denotes exactly that the effects at (</a:t>
            </a:r>
            <a:r>
              <a:rPr lang="en-US" sz="2400" i="1" dirty="0" err="1" smtClean="0"/>
              <a:t>i</a:t>
            </a:r>
            <a:r>
              <a:rPr lang="en-US" sz="2400" dirty="0" smtClean="0"/>
              <a:t>, </a:t>
            </a:r>
            <a:r>
              <a:rPr lang="en-US" sz="2400" i="1" dirty="0" smtClean="0"/>
              <a:t>j</a:t>
            </a:r>
            <a:r>
              <a:rPr lang="en-US" sz="2400" dirty="0" smtClean="0"/>
              <a:t>) are mutually reinforcing or weakening. The method is suitable for simultaneously controlling three hypotheses:</a:t>
            </a:r>
            <a:endParaRPr lang="hu-HU" sz="2400" dirty="0"/>
          </a:p>
        </p:txBody>
      </p:sp>
      <p:pic>
        <p:nvPicPr>
          <p:cNvPr id="4" name="Kép 3"/>
          <p:cNvPicPr>
            <a:picLocks noChangeAspect="1"/>
          </p:cNvPicPr>
          <p:nvPr/>
        </p:nvPicPr>
        <p:blipFill>
          <a:blip r:embed="rId2"/>
          <a:stretch>
            <a:fillRect/>
          </a:stretch>
        </p:blipFill>
        <p:spPr>
          <a:xfrm>
            <a:off x="7442394" y="2147375"/>
            <a:ext cx="2651318" cy="491322"/>
          </a:xfrm>
          <a:prstGeom prst="rect">
            <a:avLst/>
          </a:prstGeom>
        </p:spPr>
      </p:pic>
      <p:pic>
        <p:nvPicPr>
          <p:cNvPr id="5" name="Kép 4"/>
          <p:cNvPicPr>
            <a:picLocks noChangeAspect="1"/>
          </p:cNvPicPr>
          <p:nvPr/>
        </p:nvPicPr>
        <p:blipFill>
          <a:blip r:embed="rId3"/>
          <a:stretch>
            <a:fillRect/>
          </a:stretch>
        </p:blipFill>
        <p:spPr>
          <a:xfrm>
            <a:off x="3936890" y="4032621"/>
            <a:ext cx="3505504" cy="1944793"/>
          </a:xfrm>
          <a:prstGeom prst="rect">
            <a:avLst/>
          </a:prstGeom>
        </p:spPr>
      </p:pic>
    </p:spTree>
    <p:extLst>
      <p:ext uri="{BB962C8B-B14F-4D97-AF65-F5344CB8AC3E}">
        <p14:creationId xmlns:p14="http://schemas.microsoft.com/office/powerpoint/2010/main" val="7961357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481943" y="457200"/>
            <a:ext cx="7418897" cy="584775"/>
          </a:xfrm>
          <a:prstGeom prst="rect">
            <a:avLst/>
          </a:prstGeom>
          <a:noFill/>
        </p:spPr>
        <p:txBody>
          <a:bodyPr wrap="square" rtlCol="0">
            <a:spAutoFit/>
          </a:bodyPr>
          <a:lstStyle/>
          <a:p>
            <a:r>
              <a:rPr lang="hu-HU" sz="3200" dirty="0" err="1" smtClean="0"/>
              <a:t>Two-way</a:t>
            </a:r>
            <a:r>
              <a:rPr lang="hu-HU" sz="3200" dirty="0" smtClean="0"/>
              <a:t> ANOVA </a:t>
            </a:r>
            <a:r>
              <a:rPr lang="hu-HU" sz="3200" dirty="0" err="1" smtClean="0"/>
              <a:t>with</a:t>
            </a:r>
            <a:r>
              <a:rPr lang="hu-HU" sz="3200" dirty="0" smtClean="0"/>
              <a:t> </a:t>
            </a:r>
            <a:r>
              <a:rPr lang="hu-HU" sz="3200" dirty="0" err="1" smtClean="0"/>
              <a:t>interaction</a:t>
            </a:r>
            <a:endParaRPr lang="hu-HU" sz="3200" dirty="0"/>
          </a:p>
        </p:txBody>
      </p:sp>
      <p:sp>
        <p:nvSpPr>
          <p:cNvPr id="3" name="Szövegdoboz 2"/>
          <p:cNvSpPr txBox="1"/>
          <p:nvPr/>
        </p:nvSpPr>
        <p:spPr>
          <a:xfrm>
            <a:off x="1005840" y="1658983"/>
            <a:ext cx="7977697" cy="461665"/>
          </a:xfrm>
          <a:prstGeom prst="rect">
            <a:avLst/>
          </a:prstGeom>
          <a:noFill/>
        </p:spPr>
        <p:txBody>
          <a:bodyPr wrap="none" rtlCol="0">
            <a:spAutoFit/>
          </a:bodyPr>
          <a:lstStyle/>
          <a:p>
            <a:r>
              <a:rPr lang="en-US" sz="2400" dirty="0" smtClean="0"/>
              <a:t>To de</a:t>
            </a:r>
            <a:r>
              <a:rPr lang="hu-HU" sz="2400" dirty="0" err="1" smtClean="0"/>
              <a:t>cide</a:t>
            </a:r>
            <a:r>
              <a:rPr lang="en-US" sz="2400" dirty="0" smtClean="0"/>
              <a:t> the hypotheses, the following statistics are required:</a:t>
            </a:r>
            <a:endParaRPr lang="hu-HU" sz="2400" dirty="0"/>
          </a:p>
        </p:txBody>
      </p:sp>
      <p:pic>
        <p:nvPicPr>
          <p:cNvPr id="4" name="Kép 3"/>
          <p:cNvPicPr>
            <a:picLocks noChangeAspect="1"/>
          </p:cNvPicPr>
          <p:nvPr/>
        </p:nvPicPr>
        <p:blipFill>
          <a:blip r:embed="rId2"/>
          <a:stretch>
            <a:fillRect/>
          </a:stretch>
        </p:blipFill>
        <p:spPr>
          <a:xfrm>
            <a:off x="1117909" y="2479939"/>
            <a:ext cx="2728068" cy="905344"/>
          </a:xfrm>
          <a:prstGeom prst="rect">
            <a:avLst/>
          </a:prstGeom>
        </p:spPr>
      </p:pic>
      <p:sp>
        <p:nvSpPr>
          <p:cNvPr id="5" name="Szövegdoboz 4"/>
          <p:cNvSpPr txBox="1"/>
          <p:nvPr/>
        </p:nvSpPr>
        <p:spPr>
          <a:xfrm>
            <a:off x="5258543" y="2705438"/>
            <a:ext cx="3338991" cy="461665"/>
          </a:xfrm>
          <a:prstGeom prst="rect">
            <a:avLst/>
          </a:prstGeom>
          <a:noFill/>
        </p:spPr>
        <p:txBody>
          <a:bodyPr wrap="none" rtlCol="0">
            <a:spAutoFit/>
          </a:bodyPr>
          <a:lstStyle/>
          <a:p>
            <a:r>
              <a:rPr lang="hu-HU" sz="2400" dirty="0" err="1" smtClean="0"/>
              <a:t>Mean</a:t>
            </a:r>
            <a:r>
              <a:rPr lang="hu-HU" sz="2400" dirty="0" smtClean="0"/>
              <a:t> of </a:t>
            </a:r>
            <a:r>
              <a:rPr lang="hu-HU" sz="2400" dirty="0" err="1" smtClean="0"/>
              <a:t>the</a:t>
            </a:r>
            <a:r>
              <a:rPr lang="hu-HU" sz="2400" dirty="0" smtClean="0"/>
              <a:t> </a:t>
            </a:r>
            <a:r>
              <a:rPr lang="hu-HU" sz="2400" dirty="0" err="1" smtClean="0"/>
              <a:t>total</a:t>
            </a:r>
            <a:r>
              <a:rPr lang="hu-HU" sz="2400" dirty="0" smtClean="0"/>
              <a:t> </a:t>
            </a:r>
            <a:r>
              <a:rPr lang="hu-HU" sz="2400" dirty="0" err="1" smtClean="0"/>
              <a:t>sample</a:t>
            </a:r>
            <a:endParaRPr lang="hu-HU" sz="2400" dirty="0"/>
          </a:p>
        </p:txBody>
      </p:sp>
      <p:pic>
        <p:nvPicPr>
          <p:cNvPr id="6" name="Kép 5"/>
          <p:cNvPicPr>
            <a:picLocks noChangeAspect="1"/>
          </p:cNvPicPr>
          <p:nvPr/>
        </p:nvPicPr>
        <p:blipFill>
          <a:blip r:embed="rId3"/>
          <a:stretch>
            <a:fillRect/>
          </a:stretch>
        </p:blipFill>
        <p:spPr>
          <a:xfrm>
            <a:off x="1117909" y="3836907"/>
            <a:ext cx="3648282" cy="937969"/>
          </a:xfrm>
          <a:prstGeom prst="rect">
            <a:avLst/>
          </a:prstGeom>
        </p:spPr>
      </p:pic>
      <p:sp>
        <p:nvSpPr>
          <p:cNvPr id="7" name="Szövegdoboz 6"/>
          <p:cNvSpPr txBox="1"/>
          <p:nvPr/>
        </p:nvSpPr>
        <p:spPr>
          <a:xfrm>
            <a:off x="5133704" y="4121225"/>
            <a:ext cx="4704045" cy="461665"/>
          </a:xfrm>
          <a:prstGeom prst="rect">
            <a:avLst/>
          </a:prstGeom>
          <a:noFill/>
        </p:spPr>
        <p:txBody>
          <a:bodyPr wrap="none" rtlCol="0">
            <a:spAutoFit/>
          </a:bodyPr>
          <a:lstStyle/>
          <a:p>
            <a:r>
              <a:rPr lang="hu-HU" sz="2400" dirty="0" err="1" smtClean="0"/>
              <a:t>Mean</a:t>
            </a:r>
            <a:r>
              <a:rPr lang="hu-HU" sz="2400" dirty="0" smtClean="0"/>
              <a:t> of </a:t>
            </a:r>
            <a:r>
              <a:rPr lang="hu-HU" sz="2400" dirty="0" err="1" smtClean="0"/>
              <a:t>the</a:t>
            </a:r>
            <a:r>
              <a:rPr lang="hu-HU" sz="2400" dirty="0" smtClean="0"/>
              <a:t> </a:t>
            </a:r>
            <a:r>
              <a:rPr lang="hu-HU" sz="2400" i="1" dirty="0" smtClean="0"/>
              <a:t>i</a:t>
            </a:r>
            <a:r>
              <a:rPr lang="hu-HU" sz="2400" dirty="0" smtClean="0"/>
              <a:t>-</a:t>
            </a:r>
            <a:r>
              <a:rPr lang="hu-HU" sz="2400" dirty="0" err="1" smtClean="0"/>
              <a:t>level</a:t>
            </a:r>
            <a:r>
              <a:rPr lang="hu-HU" sz="2400" dirty="0" smtClean="0"/>
              <a:t> </a:t>
            </a:r>
            <a:r>
              <a:rPr lang="hu-HU" sz="2400" dirty="0" err="1" smtClean="0"/>
              <a:t>at</a:t>
            </a:r>
            <a:r>
              <a:rPr lang="hu-HU" sz="2400" dirty="0" smtClean="0"/>
              <a:t> </a:t>
            </a:r>
            <a:r>
              <a:rPr lang="hu-HU" sz="2400" dirty="0" err="1" smtClean="0"/>
              <a:t>the</a:t>
            </a:r>
            <a:r>
              <a:rPr lang="hu-HU" sz="2400" dirty="0" smtClean="0"/>
              <a:t> </a:t>
            </a:r>
            <a:r>
              <a:rPr lang="hu-HU" sz="2400" dirty="0" err="1" smtClean="0"/>
              <a:t>first</a:t>
            </a:r>
            <a:r>
              <a:rPr lang="hu-HU" sz="2400" dirty="0" smtClean="0"/>
              <a:t> </a:t>
            </a:r>
            <a:r>
              <a:rPr lang="hu-HU" sz="2400" dirty="0" err="1" smtClean="0"/>
              <a:t>factor</a:t>
            </a:r>
            <a:endParaRPr lang="hu-HU" sz="2400" dirty="0"/>
          </a:p>
        </p:txBody>
      </p:sp>
      <p:pic>
        <p:nvPicPr>
          <p:cNvPr id="8" name="Kép 7"/>
          <p:cNvPicPr>
            <a:picLocks noChangeAspect="1"/>
          </p:cNvPicPr>
          <p:nvPr/>
        </p:nvPicPr>
        <p:blipFill>
          <a:blip r:embed="rId4"/>
          <a:stretch>
            <a:fillRect/>
          </a:stretch>
        </p:blipFill>
        <p:spPr>
          <a:xfrm>
            <a:off x="1117909" y="5193875"/>
            <a:ext cx="2467476" cy="880875"/>
          </a:xfrm>
          <a:prstGeom prst="rect">
            <a:avLst/>
          </a:prstGeom>
        </p:spPr>
      </p:pic>
      <p:sp>
        <p:nvSpPr>
          <p:cNvPr id="9" name="Szövegdoboz 8"/>
          <p:cNvSpPr txBox="1"/>
          <p:nvPr/>
        </p:nvSpPr>
        <p:spPr>
          <a:xfrm>
            <a:off x="5258543" y="5413062"/>
            <a:ext cx="5107745" cy="461665"/>
          </a:xfrm>
          <a:prstGeom prst="rect">
            <a:avLst/>
          </a:prstGeom>
          <a:noFill/>
        </p:spPr>
        <p:txBody>
          <a:bodyPr wrap="none" rtlCol="0">
            <a:spAutoFit/>
          </a:bodyPr>
          <a:lstStyle/>
          <a:p>
            <a:r>
              <a:rPr lang="hu-HU" sz="2400" dirty="0" err="1" smtClean="0"/>
              <a:t>Mean</a:t>
            </a:r>
            <a:r>
              <a:rPr lang="hu-HU" sz="2400" dirty="0" smtClean="0"/>
              <a:t> of </a:t>
            </a:r>
            <a:r>
              <a:rPr lang="hu-HU" sz="2400" dirty="0" err="1" smtClean="0"/>
              <a:t>the</a:t>
            </a:r>
            <a:r>
              <a:rPr lang="hu-HU" sz="2400" dirty="0" smtClean="0"/>
              <a:t> </a:t>
            </a:r>
            <a:r>
              <a:rPr lang="hu-HU" sz="2400" i="1" dirty="0"/>
              <a:t>j</a:t>
            </a:r>
            <a:r>
              <a:rPr lang="hu-HU" sz="2400" dirty="0" smtClean="0"/>
              <a:t>-</a:t>
            </a:r>
            <a:r>
              <a:rPr lang="hu-HU" sz="2400" dirty="0" err="1" smtClean="0"/>
              <a:t>level</a:t>
            </a:r>
            <a:r>
              <a:rPr lang="hu-HU" sz="2400" dirty="0" smtClean="0"/>
              <a:t> </a:t>
            </a:r>
            <a:r>
              <a:rPr lang="hu-HU" sz="2400" dirty="0" err="1" smtClean="0"/>
              <a:t>at</a:t>
            </a:r>
            <a:r>
              <a:rPr lang="hu-HU" sz="2400" dirty="0" smtClean="0"/>
              <a:t> </a:t>
            </a:r>
            <a:r>
              <a:rPr lang="hu-HU" sz="2400" dirty="0" err="1" smtClean="0"/>
              <a:t>the</a:t>
            </a:r>
            <a:r>
              <a:rPr lang="hu-HU" sz="2400" dirty="0" smtClean="0"/>
              <a:t> </a:t>
            </a:r>
            <a:r>
              <a:rPr lang="hu-HU" sz="2400" dirty="0" err="1" smtClean="0"/>
              <a:t>second</a:t>
            </a:r>
            <a:r>
              <a:rPr lang="hu-HU" sz="2400" dirty="0" smtClean="0"/>
              <a:t> </a:t>
            </a:r>
            <a:r>
              <a:rPr lang="hu-HU" sz="2400" dirty="0" err="1" smtClean="0"/>
              <a:t>factor</a:t>
            </a:r>
            <a:endParaRPr lang="hu-HU" sz="2400" dirty="0"/>
          </a:p>
        </p:txBody>
      </p:sp>
    </p:spTree>
    <p:extLst>
      <p:ext uri="{BB962C8B-B14F-4D97-AF65-F5344CB8AC3E}">
        <p14:creationId xmlns:p14="http://schemas.microsoft.com/office/powerpoint/2010/main" val="26965858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481943" y="457200"/>
            <a:ext cx="7418897" cy="584775"/>
          </a:xfrm>
          <a:prstGeom prst="rect">
            <a:avLst/>
          </a:prstGeom>
          <a:noFill/>
        </p:spPr>
        <p:txBody>
          <a:bodyPr wrap="square" rtlCol="0">
            <a:spAutoFit/>
          </a:bodyPr>
          <a:lstStyle/>
          <a:p>
            <a:r>
              <a:rPr lang="hu-HU" sz="3200" dirty="0" err="1" smtClean="0"/>
              <a:t>Two-way</a:t>
            </a:r>
            <a:r>
              <a:rPr lang="hu-HU" sz="3200" dirty="0" smtClean="0"/>
              <a:t> ANOVA </a:t>
            </a:r>
            <a:r>
              <a:rPr lang="hu-HU" sz="3200" dirty="0" err="1" smtClean="0"/>
              <a:t>with</a:t>
            </a:r>
            <a:r>
              <a:rPr lang="hu-HU" sz="3200" dirty="0" smtClean="0"/>
              <a:t> </a:t>
            </a:r>
            <a:r>
              <a:rPr lang="hu-HU" sz="3200" dirty="0" err="1" smtClean="0"/>
              <a:t>interaction</a:t>
            </a:r>
            <a:endParaRPr lang="hu-HU" sz="3200" dirty="0"/>
          </a:p>
        </p:txBody>
      </p:sp>
      <p:pic>
        <p:nvPicPr>
          <p:cNvPr id="3" name="Kép 2"/>
          <p:cNvPicPr>
            <a:picLocks noChangeAspect="1"/>
          </p:cNvPicPr>
          <p:nvPr/>
        </p:nvPicPr>
        <p:blipFill>
          <a:blip r:embed="rId3"/>
          <a:stretch>
            <a:fillRect/>
          </a:stretch>
        </p:blipFill>
        <p:spPr>
          <a:xfrm>
            <a:off x="751440" y="1328051"/>
            <a:ext cx="6221623" cy="1092938"/>
          </a:xfrm>
          <a:prstGeom prst="rect">
            <a:avLst/>
          </a:prstGeom>
        </p:spPr>
      </p:pic>
      <p:sp>
        <p:nvSpPr>
          <p:cNvPr id="4" name="Szövegdoboz 3"/>
          <p:cNvSpPr txBox="1"/>
          <p:nvPr/>
        </p:nvSpPr>
        <p:spPr>
          <a:xfrm>
            <a:off x="7688476" y="1643687"/>
            <a:ext cx="2762295" cy="461665"/>
          </a:xfrm>
          <a:prstGeom prst="rect">
            <a:avLst/>
          </a:prstGeom>
          <a:noFill/>
        </p:spPr>
        <p:txBody>
          <a:bodyPr wrap="none" rtlCol="0">
            <a:spAutoFit/>
          </a:bodyPr>
          <a:lstStyle/>
          <a:p>
            <a:r>
              <a:rPr lang="hu-HU" sz="2400" dirty="0" err="1" smtClean="0"/>
              <a:t>Mean</a:t>
            </a:r>
            <a:r>
              <a:rPr lang="hu-HU" sz="2400" dirty="0" smtClean="0"/>
              <a:t> of </a:t>
            </a:r>
            <a:r>
              <a:rPr lang="hu-HU" sz="2400" dirty="0" err="1" smtClean="0"/>
              <a:t>the</a:t>
            </a:r>
            <a:r>
              <a:rPr lang="hu-HU" sz="2400" dirty="0" smtClean="0"/>
              <a:t> (i, j) </a:t>
            </a:r>
            <a:r>
              <a:rPr lang="hu-HU" sz="2400" dirty="0" err="1" smtClean="0"/>
              <a:t>cell</a:t>
            </a:r>
            <a:endParaRPr lang="hu-HU" sz="2400" dirty="0"/>
          </a:p>
        </p:txBody>
      </p:sp>
      <p:pic>
        <p:nvPicPr>
          <p:cNvPr id="5" name="Kép 4"/>
          <p:cNvPicPr>
            <a:picLocks noChangeAspect="1"/>
          </p:cNvPicPr>
          <p:nvPr/>
        </p:nvPicPr>
        <p:blipFill>
          <a:blip r:embed="rId4"/>
          <a:stretch>
            <a:fillRect/>
          </a:stretch>
        </p:blipFill>
        <p:spPr>
          <a:xfrm>
            <a:off x="1136274" y="2924077"/>
            <a:ext cx="3257394" cy="905344"/>
          </a:xfrm>
          <a:prstGeom prst="rect">
            <a:avLst/>
          </a:prstGeom>
        </p:spPr>
      </p:pic>
      <p:sp>
        <p:nvSpPr>
          <p:cNvPr id="6" name="Szövegdoboz 5"/>
          <p:cNvSpPr txBox="1"/>
          <p:nvPr/>
        </p:nvSpPr>
        <p:spPr>
          <a:xfrm>
            <a:off x="5372328" y="3107882"/>
            <a:ext cx="3432543" cy="461665"/>
          </a:xfrm>
          <a:prstGeom prst="rect">
            <a:avLst/>
          </a:prstGeom>
          <a:noFill/>
        </p:spPr>
        <p:txBody>
          <a:bodyPr wrap="none" rtlCol="0">
            <a:spAutoFit/>
          </a:bodyPr>
          <a:lstStyle/>
          <a:p>
            <a:r>
              <a:rPr lang="hu-HU" sz="2400" dirty="0" smtClean="0"/>
              <a:t>Total sum of </a:t>
            </a:r>
            <a:r>
              <a:rPr lang="hu-HU" sz="2400" dirty="0" err="1" smtClean="0"/>
              <a:t>squares</a:t>
            </a:r>
            <a:r>
              <a:rPr lang="hu-HU" sz="2400" dirty="0" smtClean="0"/>
              <a:t> (TSS)</a:t>
            </a:r>
            <a:endParaRPr lang="hu-HU" sz="2400" dirty="0"/>
          </a:p>
        </p:txBody>
      </p:sp>
      <p:graphicFrame>
        <p:nvGraphicFramePr>
          <p:cNvPr id="7" name="Object 12"/>
          <p:cNvGraphicFramePr>
            <a:graphicFrameLocks noChangeAspect="1"/>
          </p:cNvGraphicFramePr>
          <p:nvPr>
            <p:extLst>
              <p:ext uri="{D42A27DB-BD31-4B8C-83A1-F6EECF244321}">
                <p14:modId xmlns:p14="http://schemas.microsoft.com/office/powerpoint/2010/main" val="2121132963"/>
              </p:ext>
            </p:extLst>
          </p:nvPr>
        </p:nvGraphicFramePr>
        <p:xfrm>
          <a:off x="1435440" y="4653008"/>
          <a:ext cx="2659062" cy="960438"/>
        </p:xfrm>
        <a:graphic>
          <a:graphicData uri="http://schemas.openxmlformats.org/presentationml/2006/ole">
            <mc:AlternateContent xmlns:mc="http://schemas.openxmlformats.org/markup-compatibility/2006">
              <mc:Choice xmlns:v="urn:schemas-microsoft-com:vml" Requires="v">
                <p:oleObj spid="_x0000_s3135" name="Egyenlet" r:id="rId5" imgW="1473200" imgH="533400" progId="Equation.3">
                  <p:embed/>
                </p:oleObj>
              </mc:Choice>
              <mc:Fallback>
                <p:oleObj name="Egyenlet" r:id="rId5" imgW="1473200" imgH="533400" progId="Equation.3">
                  <p:embed/>
                  <p:pic>
                    <p:nvPicPr>
                      <p:cNvPr id="289804"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5440" y="4653008"/>
                        <a:ext cx="2659062" cy="960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zövegdoboz 7"/>
          <p:cNvSpPr txBox="1"/>
          <p:nvPr/>
        </p:nvSpPr>
        <p:spPr>
          <a:xfrm>
            <a:off x="5107577" y="4948561"/>
            <a:ext cx="5208862" cy="461665"/>
          </a:xfrm>
          <a:prstGeom prst="rect">
            <a:avLst/>
          </a:prstGeom>
          <a:noFill/>
        </p:spPr>
        <p:txBody>
          <a:bodyPr wrap="none" rtlCol="0">
            <a:spAutoFit/>
          </a:bodyPr>
          <a:lstStyle/>
          <a:p>
            <a:r>
              <a:rPr lang="hu-HU" sz="2400" dirty="0" err="1" smtClean="0"/>
              <a:t>Average</a:t>
            </a:r>
            <a:r>
              <a:rPr lang="hu-HU" sz="2400" dirty="0" smtClean="0"/>
              <a:t> </a:t>
            </a:r>
            <a:r>
              <a:rPr lang="hu-HU" sz="2400" dirty="0" err="1" smtClean="0"/>
              <a:t>number</a:t>
            </a:r>
            <a:r>
              <a:rPr lang="hu-HU" sz="2400" dirty="0" smtClean="0"/>
              <a:t> of </a:t>
            </a:r>
            <a:r>
              <a:rPr lang="hu-HU" sz="2400" dirty="0" err="1" smtClean="0"/>
              <a:t>elements</a:t>
            </a:r>
            <a:r>
              <a:rPr lang="hu-HU" sz="2400" dirty="0" smtClean="0"/>
              <a:t> in </a:t>
            </a:r>
            <a:r>
              <a:rPr lang="hu-HU" sz="2400" dirty="0" err="1" smtClean="0"/>
              <a:t>the</a:t>
            </a:r>
            <a:r>
              <a:rPr lang="hu-HU" sz="2400" dirty="0" smtClean="0"/>
              <a:t> </a:t>
            </a:r>
            <a:r>
              <a:rPr lang="hu-HU" sz="2400" dirty="0" err="1" smtClean="0"/>
              <a:t>cells</a:t>
            </a:r>
            <a:endParaRPr lang="hu-HU" sz="2400" dirty="0"/>
          </a:p>
        </p:txBody>
      </p:sp>
    </p:spTree>
    <p:extLst>
      <p:ext uri="{BB962C8B-B14F-4D97-AF65-F5344CB8AC3E}">
        <p14:creationId xmlns:p14="http://schemas.microsoft.com/office/powerpoint/2010/main" val="35438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extLst>
              <p:ext uri="{D42A27DB-BD31-4B8C-83A1-F6EECF244321}">
                <p14:modId xmlns:p14="http://schemas.microsoft.com/office/powerpoint/2010/main" val="1252294247"/>
              </p:ext>
            </p:extLst>
          </p:nvPr>
        </p:nvGraphicFramePr>
        <p:xfrm>
          <a:off x="982345" y="1439047"/>
          <a:ext cx="3394075" cy="917575"/>
        </p:xfrm>
        <a:graphic>
          <a:graphicData uri="http://schemas.openxmlformats.org/presentationml/2006/ole">
            <mc:AlternateContent xmlns:mc="http://schemas.openxmlformats.org/markup-compatibility/2006">
              <mc:Choice xmlns:v="urn:schemas-microsoft-com:vml" Requires="v">
                <p:oleObj spid="_x0000_s4217" name="Egyenlet" r:id="rId3" imgW="1866900" imgH="508000" progId="Equation.3">
                  <p:embed/>
                </p:oleObj>
              </mc:Choice>
              <mc:Fallback>
                <p:oleObj name="Egyenlet" r:id="rId3" imgW="1866900" imgH="508000" progId="Equation.3">
                  <p:embed/>
                  <p:pic>
                    <p:nvPicPr>
                      <p:cNvPr id="2908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345" y="1439047"/>
                        <a:ext cx="3394075"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zövegdoboz 2"/>
          <p:cNvSpPr txBox="1"/>
          <p:nvPr/>
        </p:nvSpPr>
        <p:spPr>
          <a:xfrm>
            <a:off x="2481943" y="457200"/>
            <a:ext cx="7418897" cy="584775"/>
          </a:xfrm>
          <a:prstGeom prst="rect">
            <a:avLst/>
          </a:prstGeom>
          <a:noFill/>
        </p:spPr>
        <p:txBody>
          <a:bodyPr wrap="square" rtlCol="0">
            <a:spAutoFit/>
          </a:bodyPr>
          <a:lstStyle/>
          <a:p>
            <a:r>
              <a:rPr lang="hu-HU" sz="3200" dirty="0" err="1" smtClean="0"/>
              <a:t>Two-way</a:t>
            </a:r>
            <a:r>
              <a:rPr lang="hu-HU" sz="3200" dirty="0" smtClean="0"/>
              <a:t> ANOVA </a:t>
            </a:r>
            <a:r>
              <a:rPr lang="hu-HU" sz="3200" dirty="0" err="1" smtClean="0"/>
              <a:t>with</a:t>
            </a:r>
            <a:r>
              <a:rPr lang="hu-HU" sz="3200" dirty="0" smtClean="0"/>
              <a:t> </a:t>
            </a:r>
            <a:r>
              <a:rPr lang="hu-HU" sz="3200" dirty="0" err="1" smtClean="0"/>
              <a:t>interaction</a:t>
            </a:r>
            <a:endParaRPr lang="hu-HU" sz="3200" dirty="0"/>
          </a:p>
        </p:txBody>
      </p:sp>
      <p:sp>
        <p:nvSpPr>
          <p:cNvPr id="4" name="Szövegdoboz 3"/>
          <p:cNvSpPr txBox="1"/>
          <p:nvPr/>
        </p:nvSpPr>
        <p:spPr>
          <a:xfrm>
            <a:off x="5107578" y="1713168"/>
            <a:ext cx="6733190" cy="461665"/>
          </a:xfrm>
          <a:prstGeom prst="rect">
            <a:avLst/>
          </a:prstGeom>
          <a:noFill/>
        </p:spPr>
        <p:txBody>
          <a:bodyPr wrap="none" rtlCol="0">
            <a:spAutoFit/>
          </a:bodyPr>
          <a:lstStyle/>
          <a:p>
            <a:r>
              <a:rPr lang="hu-HU" sz="2400" dirty="0"/>
              <a:t>S</a:t>
            </a:r>
            <a:r>
              <a:rPr lang="en-US" sz="2400" dirty="0" err="1" smtClean="0"/>
              <a:t>quare</a:t>
            </a:r>
            <a:r>
              <a:rPr lang="en-US" sz="2400" dirty="0" smtClean="0"/>
              <a:t> sum what can be explained by the first factor</a:t>
            </a:r>
            <a:endParaRPr lang="hu-HU" sz="2400" dirty="0"/>
          </a:p>
        </p:txBody>
      </p:sp>
      <p:pic>
        <p:nvPicPr>
          <p:cNvPr id="5" name="Kép 4"/>
          <p:cNvPicPr>
            <a:picLocks noChangeAspect="1"/>
          </p:cNvPicPr>
          <p:nvPr/>
        </p:nvPicPr>
        <p:blipFill>
          <a:blip r:embed="rId5"/>
          <a:stretch>
            <a:fillRect/>
          </a:stretch>
        </p:blipFill>
        <p:spPr>
          <a:xfrm>
            <a:off x="982345" y="2753694"/>
            <a:ext cx="3013090" cy="823781"/>
          </a:xfrm>
          <a:prstGeom prst="rect">
            <a:avLst/>
          </a:prstGeom>
        </p:spPr>
      </p:pic>
      <p:sp>
        <p:nvSpPr>
          <p:cNvPr id="6" name="Szövegdoboz 5"/>
          <p:cNvSpPr txBox="1"/>
          <p:nvPr/>
        </p:nvSpPr>
        <p:spPr>
          <a:xfrm>
            <a:off x="4907331" y="2879310"/>
            <a:ext cx="7133684" cy="461665"/>
          </a:xfrm>
          <a:prstGeom prst="rect">
            <a:avLst/>
          </a:prstGeom>
          <a:noFill/>
        </p:spPr>
        <p:txBody>
          <a:bodyPr wrap="none" rtlCol="0">
            <a:spAutoFit/>
          </a:bodyPr>
          <a:lstStyle/>
          <a:p>
            <a:r>
              <a:rPr lang="hu-HU" sz="2400" dirty="0"/>
              <a:t>S</a:t>
            </a:r>
            <a:r>
              <a:rPr lang="en-US" sz="2400" dirty="0" err="1" smtClean="0"/>
              <a:t>quare</a:t>
            </a:r>
            <a:r>
              <a:rPr lang="en-US" sz="2400" dirty="0" smtClean="0"/>
              <a:t> sum what can be explained by the </a:t>
            </a:r>
            <a:r>
              <a:rPr lang="hu-HU" sz="2400" dirty="0" err="1" smtClean="0"/>
              <a:t>second</a:t>
            </a:r>
            <a:r>
              <a:rPr lang="en-US" sz="2400" dirty="0" smtClean="0"/>
              <a:t> factor</a:t>
            </a:r>
            <a:endParaRPr lang="hu-HU" sz="2400" dirty="0"/>
          </a:p>
        </p:txBody>
      </p:sp>
      <p:pic>
        <p:nvPicPr>
          <p:cNvPr id="7" name="Kép 6"/>
          <p:cNvPicPr>
            <a:picLocks noChangeAspect="1"/>
          </p:cNvPicPr>
          <p:nvPr/>
        </p:nvPicPr>
        <p:blipFill>
          <a:blip r:embed="rId6"/>
          <a:stretch>
            <a:fillRect/>
          </a:stretch>
        </p:blipFill>
        <p:spPr>
          <a:xfrm>
            <a:off x="268105" y="4116936"/>
            <a:ext cx="5108168" cy="946038"/>
          </a:xfrm>
          <a:prstGeom prst="rect">
            <a:avLst/>
          </a:prstGeom>
        </p:spPr>
      </p:pic>
      <p:sp>
        <p:nvSpPr>
          <p:cNvPr id="9" name="Szövegdoboz 8"/>
          <p:cNvSpPr txBox="1"/>
          <p:nvPr/>
        </p:nvSpPr>
        <p:spPr>
          <a:xfrm>
            <a:off x="5617029" y="4286753"/>
            <a:ext cx="6423986" cy="830997"/>
          </a:xfrm>
          <a:prstGeom prst="rect">
            <a:avLst/>
          </a:prstGeom>
          <a:noFill/>
        </p:spPr>
        <p:txBody>
          <a:bodyPr wrap="square" rtlCol="0">
            <a:spAutoFit/>
          </a:bodyPr>
          <a:lstStyle/>
          <a:p>
            <a:r>
              <a:rPr lang="hu-HU" sz="2400" dirty="0"/>
              <a:t>S</a:t>
            </a:r>
            <a:r>
              <a:rPr lang="en-US" sz="2400" dirty="0" err="1" smtClean="0"/>
              <a:t>quare</a:t>
            </a:r>
            <a:r>
              <a:rPr lang="en-US" sz="2400" dirty="0" smtClean="0"/>
              <a:t> sum what can be explained by the </a:t>
            </a:r>
            <a:r>
              <a:rPr lang="hu-HU" sz="2400" dirty="0" err="1" smtClean="0"/>
              <a:t>interactions</a:t>
            </a:r>
            <a:endParaRPr lang="hu-HU" sz="2400" dirty="0"/>
          </a:p>
        </p:txBody>
      </p:sp>
      <p:graphicFrame>
        <p:nvGraphicFramePr>
          <p:cNvPr id="10" name="Object 14"/>
          <p:cNvGraphicFramePr>
            <a:graphicFrameLocks noChangeAspect="1"/>
          </p:cNvGraphicFramePr>
          <p:nvPr>
            <p:extLst>
              <p:ext uri="{D42A27DB-BD31-4B8C-83A1-F6EECF244321}">
                <p14:modId xmlns:p14="http://schemas.microsoft.com/office/powerpoint/2010/main" val="4064418162"/>
              </p:ext>
            </p:extLst>
          </p:nvPr>
        </p:nvGraphicFramePr>
        <p:xfrm>
          <a:off x="835433" y="5461791"/>
          <a:ext cx="3973512" cy="1058862"/>
        </p:xfrm>
        <a:graphic>
          <a:graphicData uri="http://schemas.openxmlformats.org/presentationml/2006/ole">
            <mc:AlternateContent xmlns:mc="http://schemas.openxmlformats.org/markup-compatibility/2006">
              <mc:Choice xmlns:v="urn:schemas-microsoft-com:vml" Requires="v">
                <p:oleObj spid="_x0000_s4218" name="Egyenlet" r:id="rId7" imgW="2184400" imgH="584200" progId="Equation.3">
                  <p:embed/>
                </p:oleObj>
              </mc:Choice>
              <mc:Fallback>
                <p:oleObj name="Egyenlet" r:id="rId7" imgW="2184400" imgH="584200" progId="Equation.3">
                  <p:embed/>
                  <p:pic>
                    <p:nvPicPr>
                      <p:cNvPr id="29083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5433" y="5461791"/>
                        <a:ext cx="3973512" cy="1058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Kép 10"/>
          <p:cNvPicPr>
            <a:picLocks noChangeAspect="1"/>
          </p:cNvPicPr>
          <p:nvPr/>
        </p:nvPicPr>
        <p:blipFill>
          <a:blip r:embed="rId9"/>
          <a:stretch>
            <a:fillRect/>
          </a:stretch>
        </p:blipFill>
        <p:spPr>
          <a:xfrm>
            <a:off x="5617029" y="5758666"/>
            <a:ext cx="4637314" cy="693031"/>
          </a:xfrm>
          <a:prstGeom prst="rect">
            <a:avLst/>
          </a:prstGeom>
        </p:spPr>
      </p:pic>
    </p:spTree>
    <p:extLst>
      <p:ext uri="{BB962C8B-B14F-4D97-AF65-F5344CB8AC3E}">
        <p14:creationId xmlns:p14="http://schemas.microsoft.com/office/powerpoint/2010/main" val="42446513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481943" y="457200"/>
            <a:ext cx="7418897" cy="584775"/>
          </a:xfrm>
          <a:prstGeom prst="rect">
            <a:avLst/>
          </a:prstGeom>
          <a:noFill/>
        </p:spPr>
        <p:txBody>
          <a:bodyPr wrap="square" rtlCol="0">
            <a:spAutoFit/>
          </a:bodyPr>
          <a:lstStyle/>
          <a:p>
            <a:r>
              <a:rPr lang="hu-HU" sz="3200" dirty="0" err="1" smtClean="0"/>
              <a:t>Two-way</a:t>
            </a:r>
            <a:r>
              <a:rPr lang="hu-HU" sz="3200" dirty="0" smtClean="0"/>
              <a:t> ANOVA </a:t>
            </a:r>
            <a:r>
              <a:rPr lang="hu-HU" sz="3200" dirty="0" err="1" smtClean="0"/>
              <a:t>with</a:t>
            </a:r>
            <a:r>
              <a:rPr lang="hu-HU" sz="3200" dirty="0" smtClean="0"/>
              <a:t> </a:t>
            </a:r>
            <a:r>
              <a:rPr lang="hu-HU" sz="3200" dirty="0" err="1" smtClean="0"/>
              <a:t>interaction</a:t>
            </a:r>
            <a:endParaRPr lang="hu-HU" sz="3200" dirty="0"/>
          </a:p>
        </p:txBody>
      </p:sp>
      <p:sp>
        <p:nvSpPr>
          <p:cNvPr id="3" name="Szövegdoboz 2"/>
          <p:cNvSpPr txBox="1"/>
          <p:nvPr/>
        </p:nvSpPr>
        <p:spPr>
          <a:xfrm>
            <a:off x="1175657" y="1698171"/>
            <a:ext cx="5538824" cy="461665"/>
          </a:xfrm>
          <a:prstGeom prst="rect">
            <a:avLst/>
          </a:prstGeom>
          <a:noFill/>
        </p:spPr>
        <p:txBody>
          <a:bodyPr wrap="none" rtlCol="0">
            <a:spAutoFit/>
          </a:bodyPr>
          <a:lstStyle/>
          <a:p>
            <a:r>
              <a:rPr lang="hu-HU" sz="2400" dirty="0" err="1" smtClean="0"/>
              <a:t>First</a:t>
            </a:r>
            <a:r>
              <a:rPr lang="hu-HU" sz="2400" dirty="0" smtClean="0"/>
              <a:t> we test </a:t>
            </a:r>
            <a:r>
              <a:rPr lang="hu-HU" sz="2400" dirty="0" err="1" smtClean="0"/>
              <a:t>the</a:t>
            </a:r>
            <a:r>
              <a:rPr lang="hu-HU" sz="2400" dirty="0" smtClean="0"/>
              <a:t> </a:t>
            </a:r>
            <a:r>
              <a:rPr lang="hu-HU" sz="2400" i="1" dirty="0" smtClean="0"/>
              <a:t>H</a:t>
            </a:r>
            <a:r>
              <a:rPr lang="hu-HU" sz="2400" baseline="-25000" dirty="0" smtClean="0"/>
              <a:t>1,2</a:t>
            </a:r>
            <a:r>
              <a:rPr lang="hu-HU" sz="2400" dirty="0" smtClean="0"/>
              <a:t> </a:t>
            </a:r>
            <a:r>
              <a:rPr lang="hu-HU" sz="2400" dirty="0" err="1" smtClean="0"/>
              <a:t>hypothesis</a:t>
            </a:r>
            <a:r>
              <a:rPr lang="hu-HU" sz="2400" dirty="0" smtClean="0"/>
              <a:t>. </a:t>
            </a:r>
            <a:r>
              <a:rPr lang="hu-HU" sz="2400" dirty="0" err="1" smtClean="0"/>
              <a:t>If</a:t>
            </a:r>
            <a:r>
              <a:rPr lang="hu-HU" sz="2400" dirty="0" smtClean="0"/>
              <a:t> it is </a:t>
            </a:r>
            <a:r>
              <a:rPr lang="hu-HU" sz="2400" dirty="0" err="1" smtClean="0"/>
              <a:t>true</a:t>
            </a:r>
            <a:endParaRPr lang="hu-HU" sz="2400" dirty="0"/>
          </a:p>
        </p:txBody>
      </p:sp>
      <p:pic>
        <p:nvPicPr>
          <p:cNvPr id="4" name="Kép 3"/>
          <p:cNvPicPr>
            <a:picLocks noChangeAspect="1"/>
          </p:cNvPicPr>
          <p:nvPr/>
        </p:nvPicPr>
        <p:blipFill>
          <a:blip r:embed="rId2"/>
          <a:stretch>
            <a:fillRect/>
          </a:stretch>
        </p:blipFill>
        <p:spPr>
          <a:xfrm>
            <a:off x="4648851" y="2467987"/>
            <a:ext cx="2678567" cy="1035626"/>
          </a:xfrm>
          <a:prstGeom prst="rect">
            <a:avLst/>
          </a:prstGeom>
        </p:spPr>
      </p:pic>
      <p:sp>
        <p:nvSpPr>
          <p:cNvPr id="5" name="Szövegdoboz 4"/>
          <p:cNvSpPr txBox="1"/>
          <p:nvPr/>
        </p:nvSpPr>
        <p:spPr>
          <a:xfrm>
            <a:off x="1358537" y="3631475"/>
            <a:ext cx="8303683" cy="461665"/>
          </a:xfrm>
          <a:prstGeom prst="rect">
            <a:avLst/>
          </a:prstGeom>
          <a:noFill/>
        </p:spPr>
        <p:txBody>
          <a:bodyPr wrap="none" rtlCol="0">
            <a:spAutoFit/>
          </a:bodyPr>
          <a:lstStyle/>
          <a:p>
            <a:r>
              <a:rPr lang="hu-HU" sz="2400" dirty="0" smtClean="0"/>
              <a:t>Must </a:t>
            </a:r>
            <a:r>
              <a:rPr lang="hu-HU" sz="2400" dirty="0" err="1" smtClean="0"/>
              <a:t>follow</a:t>
            </a:r>
            <a:r>
              <a:rPr lang="hu-HU" sz="2400" dirty="0" smtClean="0"/>
              <a:t> </a:t>
            </a:r>
            <a:r>
              <a:rPr lang="hu-HU" sz="2400" i="1" dirty="0" smtClean="0"/>
              <a:t>F</a:t>
            </a:r>
            <a:r>
              <a:rPr lang="hu-HU" sz="2400" dirty="0" smtClean="0"/>
              <a:t> </a:t>
            </a:r>
            <a:r>
              <a:rPr lang="hu-HU" sz="2400" dirty="0" err="1" smtClean="0"/>
              <a:t>distribution</a:t>
            </a:r>
            <a:r>
              <a:rPr lang="hu-HU" sz="2400" dirty="0" smtClean="0"/>
              <a:t> </a:t>
            </a:r>
            <a:r>
              <a:rPr lang="hu-HU" sz="2400" dirty="0" err="1" smtClean="0"/>
              <a:t>with</a:t>
            </a:r>
            <a:r>
              <a:rPr lang="hu-HU" sz="2400" dirty="0" smtClean="0"/>
              <a:t> df1=(</a:t>
            </a:r>
            <a:r>
              <a:rPr lang="hu-HU" sz="2400" i="1" dirty="0" smtClean="0"/>
              <a:t>L</a:t>
            </a:r>
            <a:r>
              <a:rPr lang="hu-HU" sz="2400" dirty="0" smtClean="0"/>
              <a:t>-1)(</a:t>
            </a:r>
            <a:r>
              <a:rPr lang="hu-HU" sz="2400" i="1" dirty="0" smtClean="0"/>
              <a:t>K</a:t>
            </a:r>
            <a:r>
              <a:rPr lang="hu-HU" sz="2400" dirty="0" smtClean="0"/>
              <a:t>-1) and df2=</a:t>
            </a:r>
            <a:r>
              <a:rPr lang="hu-HU" sz="2400" i="1" dirty="0" smtClean="0"/>
              <a:t>K</a:t>
            </a:r>
            <a:r>
              <a:rPr lang="hu-HU" sz="2400" dirty="0" smtClean="0"/>
              <a:t>×</a:t>
            </a:r>
            <a:r>
              <a:rPr lang="hu-HU" sz="2400" i="1" dirty="0" smtClean="0"/>
              <a:t>L</a:t>
            </a:r>
            <a:r>
              <a:rPr lang="hu-HU" sz="2400" dirty="0" smtClean="0"/>
              <a:t>×(</a:t>
            </a:r>
            <a:r>
              <a:rPr lang="hu-HU" sz="2400" i="1" dirty="0" smtClean="0"/>
              <a:t>N</a:t>
            </a:r>
            <a:r>
              <a:rPr lang="hu-HU" sz="2400" dirty="0" smtClean="0"/>
              <a:t>-1).</a:t>
            </a:r>
            <a:endParaRPr lang="hu-HU" sz="2400" dirty="0"/>
          </a:p>
        </p:txBody>
      </p:sp>
      <p:sp>
        <p:nvSpPr>
          <p:cNvPr id="6" name="Szövegdoboz 5"/>
          <p:cNvSpPr txBox="1"/>
          <p:nvPr/>
        </p:nvSpPr>
        <p:spPr>
          <a:xfrm>
            <a:off x="1175657" y="4749336"/>
            <a:ext cx="9944677" cy="1200329"/>
          </a:xfrm>
          <a:prstGeom prst="rect">
            <a:avLst/>
          </a:prstGeom>
          <a:noFill/>
        </p:spPr>
        <p:txBody>
          <a:bodyPr wrap="square" rtlCol="0">
            <a:spAutoFit/>
          </a:bodyPr>
          <a:lstStyle/>
          <a:p>
            <a:r>
              <a:rPr lang="en-US" sz="2400" dirty="0" smtClean="0"/>
              <a:t>If this ratio is significantly higher than the critical value, interaction can be accounted for as a fact. In this case, it is possible to edit confidence intervals for </a:t>
            </a:r>
            <a:r>
              <a:rPr lang="en-US" sz="2400" i="1" dirty="0" smtClean="0"/>
              <a:t>c</a:t>
            </a:r>
            <a:r>
              <a:rPr lang="en-US" sz="2400" baseline="-25000" dirty="0" smtClean="0"/>
              <a:t>i,</a:t>
            </a:r>
            <a:r>
              <a:rPr lang="en-US" sz="2400" dirty="0" smtClean="0"/>
              <a:t> </a:t>
            </a:r>
            <a:r>
              <a:rPr lang="en-US" sz="2400" baseline="-25000" dirty="0" smtClean="0"/>
              <a:t>j</a:t>
            </a:r>
            <a:r>
              <a:rPr lang="en-US" sz="2400" dirty="0" smtClean="0"/>
              <a:t> members.</a:t>
            </a:r>
            <a:endParaRPr lang="hu-HU" sz="2400" dirty="0"/>
          </a:p>
        </p:txBody>
      </p:sp>
    </p:spTree>
    <p:extLst>
      <p:ext uri="{BB962C8B-B14F-4D97-AF65-F5344CB8AC3E}">
        <p14:creationId xmlns:p14="http://schemas.microsoft.com/office/powerpoint/2010/main" val="1369851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161774" y="1660749"/>
            <a:ext cx="9608376" cy="4374289"/>
          </a:xfrm>
          <a:prstGeom prst="rect">
            <a:avLst/>
          </a:prstGeom>
        </p:spPr>
      </p:pic>
      <p:pic>
        <p:nvPicPr>
          <p:cNvPr id="3" name="Kép 2"/>
          <p:cNvPicPr>
            <a:picLocks noChangeAspect="1"/>
          </p:cNvPicPr>
          <p:nvPr/>
        </p:nvPicPr>
        <p:blipFill>
          <a:blip r:embed="rId3"/>
          <a:stretch>
            <a:fillRect/>
          </a:stretch>
        </p:blipFill>
        <p:spPr>
          <a:xfrm>
            <a:off x="3946378" y="518661"/>
            <a:ext cx="4039169" cy="464906"/>
          </a:xfrm>
          <a:prstGeom prst="rect">
            <a:avLst/>
          </a:prstGeom>
        </p:spPr>
      </p:pic>
    </p:spTree>
    <p:extLst>
      <p:ext uri="{BB962C8B-B14F-4D97-AF65-F5344CB8AC3E}">
        <p14:creationId xmlns:p14="http://schemas.microsoft.com/office/powerpoint/2010/main" val="18183127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623565" y="216805"/>
            <a:ext cx="7571888" cy="859611"/>
          </a:xfrm>
          <a:prstGeom prst="rect">
            <a:avLst/>
          </a:prstGeom>
        </p:spPr>
      </p:pic>
      <p:sp>
        <p:nvSpPr>
          <p:cNvPr id="3" name="Szövegdoboz 2"/>
          <p:cNvSpPr txBox="1"/>
          <p:nvPr/>
        </p:nvSpPr>
        <p:spPr>
          <a:xfrm>
            <a:off x="329383" y="1559251"/>
            <a:ext cx="11753760" cy="1261884"/>
          </a:xfrm>
          <a:prstGeom prst="rect">
            <a:avLst/>
          </a:prstGeom>
          <a:noFill/>
        </p:spPr>
        <p:txBody>
          <a:bodyPr wrap="square" rtlCol="0">
            <a:spAutoFit/>
          </a:bodyPr>
          <a:lstStyle/>
          <a:p>
            <a:r>
              <a:rPr lang="hu-HU" sz="2400" dirty="0" err="1" smtClean="0"/>
              <a:t>If</a:t>
            </a:r>
            <a:r>
              <a:rPr lang="hu-HU" sz="2400" dirty="0" smtClean="0"/>
              <a:t> we </a:t>
            </a:r>
            <a:r>
              <a:rPr lang="hu-HU" sz="2400" dirty="0" err="1" smtClean="0"/>
              <a:t>accept</a:t>
            </a:r>
            <a:r>
              <a:rPr lang="hu-HU" sz="2400" dirty="0" smtClean="0"/>
              <a:t> H</a:t>
            </a:r>
            <a:r>
              <a:rPr lang="hu-HU" sz="2400" baseline="-25000" dirty="0" smtClean="0"/>
              <a:t>12</a:t>
            </a:r>
            <a:r>
              <a:rPr lang="hu-HU" sz="2400" dirty="0" smtClean="0"/>
              <a:t> </a:t>
            </a:r>
            <a:r>
              <a:rPr lang="hu-HU" sz="2400" dirty="0" err="1" smtClean="0"/>
              <a:t>hypothesis</a:t>
            </a:r>
            <a:r>
              <a:rPr lang="hu-HU" sz="2400" dirty="0" smtClean="0"/>
              <a:t>, </a:t>
            </a:r>
            <a:r>
              <a:rPr lang="hu-HU" sz="2400" dirty="0" err="1" smtClean="0"/>
              <a:t>ie</a:t>
            </a:r>
            <a:r>
              <a:rPr lang="hu-HU" sz="2400" dirty="0" smtClean="0"/>
              <a:t> </a:t>
            </a:r>
            <a:r>
              <a:rPr lang="hu-HU" sz="2400" dirty="0" err="1" smtClean="0"/>
              <a:t>the</a:t>
            </a:r>
            <a:r>
              <a:rPr lang="hu-HU" sz="2400" dirty="0" smtClean="0"/>
              <a:t> </a:t>
            </a:r>
            <a:r>
              <a:rPr lang="hu-HU" sz="2400" dirty="0" err="1" smtClean="0"/>
              <a:t>interactions</a:t>
            </a:r>
            <a:r>
              <a:rPr lang="hu-HU" sz="2400" dirty="0" smtClean="0"/>
              <a:t> </a:t>
            </a:r>
            <a:r>
              <a:rPr lang="hu-HU" sz="2400" dirty="0" err="1" smtClean="0"/>
              <a:t>isn’t</a:t>
            </a:r>
            <a:r>
              <a:rPr lang="hu-HU" sz="2400" dirty="0" smtClean="0"/>
              <a:t> </a:t>
            </a:r>
            <a:r>
              <a:rPr lang="hu-HU" sz="2400" dirty="0" err="1" smtClean="0"/>
              <a:t>detected</a:t>
            </a:r>
            <a:r>
              <a:rPr lang="hu-HU" sz="2400" dirty="0" smtClean="0"/>
              <a:t>, we add  </a:t>
            </a:r>
            <a:r>
              <a:rPr lang="hu-HU" sz="2400" i="1" dirty="0" smtClean="0"/>
              <a:t>Q</a:t>
            </a:r>
            <a:r>
              <a:rPr lang="hu-HU" sz="2400" baseline="-25000" dirty="0" smtClean="0"/>
              <a:t>A,B</a:t>
            </a:r>
            <a:r>
              <a:rPr lang="hu-HU" sz="2400" dirty="0" smtClean="0"/>
              <a:t> </a:t>
            </a:r>
            <a:r>
              <a:rPr lang="hu-HU" sz="2400" dirty="0" err="1" smtClean="0"/>
              <a:t>to</a:t>
            </a:r>
            <a:r>
              <a:rPr lang="hu-HU" sz="2400" dirty="0" smtClean="0"/>
              <a:t> </a:t>
            </a:r>
            <a:r>
              <a:rPr lang="hu-HU" sz="2400" i="1" dirty="0" err="1" smtClean="0"/>
              <a:t>Q</a:t>
            </a:r>
            <a:r>
              <a:rPr lang="hu-HU" sz="2400" baseline="-25000" dirty="0" err="1" smtClean="0"/>
              <a:t>b</a:t>
            </a:r>
            <a:r>
              <a:rPr lang="hu-HU" sz="2400" dirty="0" smtClean="0"/>
              <a:t> and we </a:t>
            </a:r>
            <a:r>
              <a:rPr lang="hu-HU" sz="2400" dirty="0" err="1" smtClean="0"/>
              <a:t>count</a:t>
            </a:r>
            <a:r>
              <a:rPr lang="hu-HU" sz="2400" dirty="0" smtClean="0"/>
              <a:t> </a:t>
            </a:r>
            <a:r>
              <a:rPr lang="hu-HU" sz="2400" dirty="0" err="1" smtClean="0"/>
              <a:t>with</a:t>
            </a:r>
            <a:endParaRPr lang="hu-HU" sz="2400" i="1" dirty="0" smtClean="0"/>
          </a:p>
          <a:p>
            <a:r>
              <a:rPr lang="hu-HU" sz="2800" i="1" dirty="0"/>
              <a:t> </a:t>
            </a:r>
            <a:r>
              <a:rPr lang="hu-HU" sz="2800" i="1" dirty="0" smtClean="0"/>
              <a:t>                                                      </a:t>
            </a:r>
            <a:r>
              <a:rPr lang="hu-HU" sz="2800" i="1" dirty="0" err="1" smtClean="0"/>
              <a:t>Q</a:t>
            </a:r>
            <a:r>
              <a:rPr lang="hu-HU" sz="2800" baseline="-25000" dirty="0" err="1" smtClean="0"/>
              <a:t>b</a:t>
            </a:r>
            <a:r>
              <a:rPr lang="hu-HU" sz="2800" baseline="-25000" dirty="0" smtClean="0"/>
              <a:t>*=</a:t>
            </a:r>
            <a:r>
              <a:rPr lang="hu-HU" sz="2800" i="1" dirty="0" err="1" smtClean="0"/>
              <a:t>Q</a:t>
            </a:r>
            <a:r>
              <a:rPr lang="hu-HU" sz="2800" baseline="-25000" dirty="0" err="1" smtClean="0"/>
              <a:t>A,B+</a:t>
            </a:r>
            <a:r>
              <a:rPr lang="hu-HU" sz="2800" i="1" dirty="0" err="1" smtClean="0"/>
              <a:t>Q</a:t>
            </a:r>
            <a:r>
              <a:rPr lang="hu-HU" sz="2800" baseline="-25000" dirty="0" err="1" smtClean="0"/>
              <a:t>b</a:t>
            </a:r>
            <a:r>
              <a:rPr lang="hu-HU" sz="2800" baseline="-25000" dirty="0" smtClean="0"/>
              <a:t> </a:t>
            </a:r>
            <a:endParaRPr lang="hu-HU" sz="2800" baseline="-25000" dirty="0"/>
          </a:p>
        </p:txBody>
      </p:sp>
      <p:sp>
        <p:nvSpPr>
          <p:cNvPr id="4" name="Szövegdoboz 3"/>
          <p:cNvSpPr txBox="1"/>
          <p:nvPr/>
        </p:nvSpPr>
        <p:spPr>
          <a:xfrm>
            <a:off x="1164804" y="3220594"/>
            <a:ext cx="6861237" cy="461665"/>
          </a:xfrm>
          <a:prstGeom prst="rect">
            <a:avLst/>
          </a:prstGeom>
          <a:noFill/>
        </p:spPr>
        <p:txBody>
          <a:bodyPr wrap="none" rtlCol="0">
            <a:spAutoFit/>
          </a:bodyPr>
          <a:lstStyle/>
          <a:p>
            <a:r>
              <a:rPr lang="hu-HU" sz="2400" dirty="0" err="1" smtClean="0"/>
              <a:t>Then</a:t>
            </a:r>
            <a:r>
              <a:rPr lang="hu-HU" sz="2400" dirty="0" smtClean="0"/>
              <a:t> we </a:t>
            </a:r>
            <a:r>
              <a:rPr lang="hu-HU" sz="2400" dirty="0" err="1" smtClean="0"/>
              <a:t>check</a:t>
            </a:r>
            <a:r>
              <a:rPr lang="hu-HU" sz="2400" dirty="0" smtClean="0"/>
              <a:t> </a:t>
            </a:r>
            <a:r>
              <a:rPr lang="hu-HU" sz="2400" dirty="0" err="1" smtClean="0"/>
              <a:t>eg</a:t>
            </a:r>
            <a:r>
              <a:rPr lang="hu-HU" sz="2400" dirty="0" smtClean="0"/>
              <a:t> H</a:t>
            </a:r>
            <a:r>
              <a:rPr lang="hu-HU" sz="2400" baseline="-25000" dirty="0" smtClean="0"/>
              <a:t>2</a:t>
            </a:r>
            <a:r>
              <a:rPr lang="hu-HU" sz="2400" dirty="0" smtClean="0"/>
              <a:t> </a:t>
            </a:r>
            <a:r>
              <a:rPr lang="hu-HU" sz="2400" dirty="0" err="1" smtClean="0"/>
              <a:t>hypothesis</a:t>
            </a:r>
            <a:r>
              <a:rPr lang="hu-HU" sz="2400" dirty="0" smtClean="0"/>
              <a:t> </a:t>
            </a:r>
            <a:r>
              <a:rPr lang="hu-HU" sz="2400" dirty="0" err="1" smtClean="0"/>
              <a:t>with</a:t>
            </a:r>
            <a:r>
              <a:rPr lang="hu-HU" sz="2400" dirty="0" smtClean="0"/>
              <a:t> </a:t>
            </a:r>
            <a:r>
              <a:rPr lang="hu-HU" sz="2400" dirty="0" err="1" smtClean="0"/>
              <a:t>the</a:t>
            </a:r>
            <a:r>
              <a:rPr lang="hu-HU" sz="2400" dirty="0" smtClean="0"/>
              <a:t> test </a:t>
            </a:r>
            <a:r>
              <a:rPr lang="hu-HU" sz="2400" dirty="0" err="1" smtClean="0"/>
              <a:t>statistic</a:t>
            </a:r>
            <a:endParaRPr lang="hu-HU" sz="2400" dirty="0"/>
          </a:p>
        </p:txBody>
      </p:sp>
      <p:pic>
        <p:nvPicPr>
          <p:cNvPr id="5" name="Kép 4"/>
          <p:cNvPicPr>
            <a:picLocks noChangeAspect="1"/>
          </p:cNvPicPr>
          <p:nvPr/>
        </p:nvPicPr>
        <p:blipFill>
          <a:blip r:embed="rId3"/>
          <a:stretch>
            <a:fillRect/>
          </a:stretch>
        </p:blipFill>
        <p:spPr>
          <a:xfrm>
            <a:off x="4294976" y="3979046"/>
            <a:ext cx="3108102" cy="1442040"/>
          </a:xfrm>
          <a:prstGeom prst="rect">
            <a:avLst/>
          </a:prstGeom>
        </p:spPr>
      </p:pic>
      <p:sp>
        <p:nvSpPr>
          <p:cNvPr id="6" name="Szövegdoboz 5"/>
          <p:cNvSpPr txBox="1"/>
          <p:nvPr/>
        </p:nvSpPr>
        <p:spPr>
          <a:xfrm>
            <a:off x="943337" y="5717873"/>
            <a:ext cx="9611451" cy="830997"/>
          </a:xfrm>
          <a:prstGeom prst="rect">
            <a:avLst/>
          </a:prstGeom>
          <a:noFill/>
        </p:spPr>
        <p:txBody>
          <a:bodyPr wrap="square" rtlCol="0">
            <a:spAutoFit/>
          </a:bodyPr>
          <a:lstStyle/>
          <a:p>
            <a:r>
              <a:rPr lang="hu-HU" sz="2400" dirty="0" err="1" smtClean="0"/>
              <a:t>If</a:t>
            </a:r>
            <a:r>
              <a:rPr lang="hu-HU" sz="2400" dirty="0" smtClean="0"/>
              <a:t> </a:t>
            </a:r>
            <a:r>
              <a:rPr lang="hu-HU" sz="2400" dirty="0" err="1" smtClean="0"/>
              <a:t>the</a:t>
            </a:r>
            <a:r>
              <a:rPr lang="hu-HU" sz="2400" dirty="0" smtClean="0"/>
              <a:t> </a:t>
            </a:r>
            <a:r>
              <a:rPr lang="hu-HU" sz="2400" dirty="0" err="1" smtClean="0"/>
              <a:t>hypothesis</a:t>
            </a:r>
            <a:r>
              <a:rPr lang="hu-HU" sz="2400" dirty="0" smtClean="0"/>
              <a:t> is </a:t>
            </a:r>
            <a:r>
              <a:rPr lang="hu-HU" sz="2400" dirty="0" err="1" smtClean="0"/>
              <a:t>true</a:t>
            </a:r>
            <a:r>
              <a:rPr lang="hu-HU" sz="2400" dirty="0" smtClean="0"/>
              <a:t> </a:t>
            </a:r>
            <a:r>
              <a:rPr lang="hu-HU" sz="2400" dirty="0" err="1" smtClean="0"/>
              <a:t>then</a:t>
            </a:r>
            <a:r>
              <a:rPr lang="hu-HU" sz="2400" dirty="0" smtClean="0"/>
              <a:t> it must </a:t>
            </a:r>
            <a:r>
              <a:rPr lang="hu-HU" sz="2400" dirty="0" err="1" smtClean="0"/>
              <a:t>follow</a:t>
            </a:r>
            <a:r>
              <a:rPr lang="hu-HU" sz="2400" dirty="0" smtClean="0"/>
              <a:t> </a:t>
            </a:r>
            <a:r>
              <a:rPr lang="hu-HU" sz="2400" i="1" dirty="0" smtClean="0"/>
              <a:t>F</a:t>
            </a:r>
            <a:r>
              <a:rPr lang="hu-HU" sz="2400" dirty="0" smtClean="0"/>
              <a:t> </a:t>
            </a:r>
            <a:r>
              <a:rPr lang="hu-HU" sz="2400" dirty="0" err="1" smtClean="0"/>
              <a:t>distribution</a:t>
            </a:r>
            <a:r>
              <a:rPr lang="hu-HU" sz="2400" dirty="0" smtClean="0"/>
              <a:t> </a:t>
            </a:r>
            <a:r>
              <a:rPr lang="hu-HU" sz="2400" dirty="0" err="1" smtClean="0"/>
              <a:t>with</a:t>
            </a:r>
            <a:r>
              <a:rPr lang="hu-HU" sz="2400" dirty="0" smtClean="0"/>
              <a:t> df1=K-1 and </a:t>
            </a:r>
          </a:p>
          <a:p>
            <a:r>
              <a:rPr lang="hu-HU" sz="2400" dirty="0" smtClean="0"/>
              <a:t>df2= K×L×N-L-K+1</a:t>
            </a:r>
            <a:endParaRPr lang="hu-HU" sz="2400" dirty="0"/>
          </a:p>
        </p:txBody>
      </p:sp>
    </p:spTree>
    <p:extLst>
      <p:ext uri="{BB962C8B-B14F-4D97-AF65-F5344CB8AC3E}">
        <p14:creationId xmlns:p14="http://schemas.microsoft.com/office/powerpoint/2010/main" val="12165617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2623565" y="216805"/>
            <a:ext cx="7571888" cy="859611"/>
          </a:xfrm>
          <a:prstGeom prst="rect">
            <a:avLst/>
          </a:prstGeom>
        </p:spPr>
      </p:pic>
      <p:sp>
        <p:nvSpPr>
          <p:cNvPr id="3" name="Szövegdoboz 2"/>
          <p:cNvSpPr txBox="1"/>
          <p:nvPr/>
        </p:nvSpPr>
        <p:spPr>
          <a:xfrm>
            <a:off x="992777" y="1489165"/>
            <a:ext cx="8686609" cy="461665"/>
          </a:xfrm>
          <a:prstGeom prst="rect">
            <a:avLst/>
          </a:prstGeom>
          <a:noFill/>
        </p:spPr>
        <p:txBody>
          <a:bodyPr wrap="none" rtlCol="0">
            <a:spAutoFit/>
          </a:bodyPr>
          <a:lstStyle/>
          <a:p>
            <a:r>
              <a:rPr lang="en-US" sz="2400" dirty="0" smtClean="0"/>
              <a:t>The control of the hypothesis </a:t>
            </a:r>
            <a:r>
              <a:rPr lang="hu-HU" sz="2400" dirty="0" smtClean="0"/>
              <a:t>H</a:t>
            </a:r>
            <a:r>
              <a:rPr lang="en-US" sz="2400" baseline="-25000" dirty="0" smtClean="0"/>
              <a:t>1</a:t>
            </a:r>
            <a:r>
              <a:rPr lang="en-US" sz="2400" dirty="0" smtClean="0"/>
              <a:t> can be performed with  test statistic</a:t>
            </a:r>
            <a:endParaRPr lang="hu-HU" sz="2400" dirty="0"/>
          </a:p>
        </p:txBody>
      </p:sp>
      <p:sp>
        <p:nvSpPr>
          <p:cNvPr id="4" name="Szövegdoboz 3"/>
          <p:cNvSpPr txBox="1"/>
          <p:nvPr/>
        </p:nvSpPr>
        <p:spPr>
          <a:xfrm>
            <a:off x="866496" y="4663441"/>
            <a:ext cx="10816046" cy="830997"/>
          </a:xfrm>
          <a:prstGeom prst="rect">
            <a:avLst/>
          </a:prstGeom>
          <a:noFill/>
        </p:spPr>
        <p:txBody>
          <a:bodyPr wrap="square" rtlCol="0">
            <a:spAutoFit/>
          </a:bodyPr>
          <a:lstStyle/>
          <a:p>
            <a:r>
              <a:rPr lang="en-US" sz="2400" dirty="0" smtClean="0"/>
              <a:t>as in the previous ones.</a:t>
            </a:r>
            <a:r>
              <a:rPr lang="hu-HU" sz="2400" dirty="0" smtClean="0"/>
              <a:t> </a:t>
            </a:r>
            <a:r>
              <a:rPr lang="hu-HU" sz="2400" dirty="0" err="1" smtClean="0"/>
              <a:t>Now</a:t>
            </a:r>
            <a:r>
              <a:rPr lang="hu-HU" sz="2400" dirty="0" smtClean="0"/>
              <a:t> </a:t>
            </a:r>
            <a:r>
              <a:rPr lang="hu-HU" sz="2400" dirty="0" err="1" smtClean="0"/>
              <a:t>the</a:t>
            </a:r>
            <a:r>
              <a:rPr lang="hu-HU" sz="2400" dirty="0" smtClean="0"/>
              <a:t> </a:t>
            </a:r>
            <a:r>
              <a:rPr lang="hu-HU" sz="2400" dirty="0" err="1" smtClean="0"/>
              <a:t>critical</a:t>
            </a:r>
            <a:r>
              <a:rPr lang="hu-HU" sz="2400" dirty="0" smtClean="0"/>
              <a:t> </a:t>
            </a:r>
            <a:r>
              <a:rPr lang="hu-HU" sz="2400" dirty="0" err="1" smtClean="0"/>
              <a:t>value</a:t>
            </a:r>
            <a:r>
              <a:rPr lang="hu-HU" sz="2400" dirty="0" smtClean="0"/>
              <a:t> </a:t>
            </a:r>
            <a:r>
              <a:rPr lang="hu-HU" sz="2400" dirty="0" err="1" smtClean="0"/>
              <a:t>determined</a:t>
            </a:r>
            <a:r>
              <a:rPr lang="hu-HU" sz="2400" dirty="0" smtClean="0"/>
              <a:t> </a:t>
            </a:r>
            <a:r>
              <a:rPr lang="hu-HU" sz="2400" dirty="0" err="1" smtClean="0"/>
              <a:t>from</a:t>
            </a:r>
            <a:r>
              <a:rPr lang="hu-HU" sz="2400" dirty="0" smtClean="0"/>
              <a:t> </a:t>
            </a:r>
            <a:r>
              <a:rPr lang="hu-HU" sz="2400" dirty="0" err="1" smtClean="0"/>
              <a:t>the</a:t>
            </a:r>
            <a:r>
              <a:rPr lang="hu-HU" sz="2400" dirty="0" smtClean="0"/>
              <a:t> </a:t>
            </a:r>
            <a:r>
              <a:rPr lang="hu-HU" sz="2400" i="1" dirty="0" smtClean="0"/>
              <a:t>F</a:t>
            </a:r>
            <a:r>
              <a:rPr lang="hu-HU" sz="2400" dirty="0" smtClean="0"/>
              <a:t> </a:t>
            </a:r>
            <a:r>
              <a:rPr lang="hu-HU" sz="2400" dirty="0" err="1" smtClean="0"/>
              <a:t>table</a:t>
            </a:r>
            <a:r>
              <a:rPr lang="hu-HU" sz="2400" dirty="0" smtClean="0"/>
              <a:t> </a:t>
            </a:r>
            <a:r>
              <a:rPr lang="hu-HU" sz="2400" dirty="0" err="1" smtClean="0"/>
              <a:t>where</a:t>
            </a:r>
            <a:r>
              <a:rPr lang="hu-HU" sz="2400" dirty="0" smtClean="0"/>
              <a:t> df1=</a:t>
            </a:r>
            <a:r>
              <a:rPr lang="hu-HU" sz="2400" i="1" dirty="0" smtClean="0"/>
              <a:t>L</a:t>
            </a:r>
            <a:r>
              <a:rPr lang="hu-HU" sz="2400" dirty="0" smtClean="0"/>
              <a:t>-1, df2=</a:t>
            </a:r>
            <a:r>
              <a:rPr lang="hu-HU" sz="2400" i="1" dirty="0" smtClean="0"/>
              <a:t>K</a:t>
            </a:r>
            <a:r>
              <a:rPr lang="hu-HU" sz="2400" dirty="0" smtClean="0"/>
              <a:t>×</a:t>
            </a:r>
            <a:r>
              <a:rPr lang="hu-HU" sz="2400" i="1" dirty="0" smtClean="0"/>
              <a:t>L</a:t>
            </a:r>
            <a:r>
              <a:rPr lang="hu-HU" sz="2400" dirty="0" smtClean="0"/>
              <a:t>×</a:t>
            </a:r>
            <a:r>
              <a:rPr lang="hu-HU" sz="2400" i="1" dirty="0" smtClean="0"/>
              <a:t>N</a:t>
            </a:r>
            <a:r>
              <a:rPr lang="hu-HU" sz="2400" dirty="0" smtClean="0"/>
              <a:t>-</a:t>
            </a:r>
            <a:r>
              <a:rPr lang="hu-HU" sz="2400" i="1" dirty="0" smtClean="0"/>
              <a:t>L</a:t>
            </a:r>
            <a:r>
              <a:rPr lang="hu-HU" sz="2400" dirty="0" smtClean="0"/>
              <a:t>-</a:t>
            </a:r>
            <a:r>
              <a:rPr lang="hu-HU" sz="2400" i="1" dirty="0" smtClean="0"/>
              <a:t>K</a:t>
            </a:r>
            <a:r>
              <a:rPr lang="hu-HU" sz="2400" dirty="0" smtClean="0"/>
              <a:t>+1</a:t>
            </a:r>
            <a:endParaRPr lang="en-US" sz="2400" dirty="0" smtClean="0"/>
          </a:p>
        </p:txBody>
      </p:sp>
      <p:graphicFrame>
        <p:nvGraphicFramePr>
          <p:cNvPr id="5" name="Object 9"/>
          <p:cNvGraphicFramePr>
            <a:graphicFrameLocks noChangeAspect="1"/>
          </p:cNvGraphicFramePr>
          <p:nvPr>
            <p:extLst>
              <p:ext uri="{D42A27DB-BD31-4B8C-83A1-F6EECF244321}">
                <p14:modId xmlns:p14="http://schemas.microsoft.com/office/powerpoint/2010/main" val="1015940853"/>
              </p:ext>
            </p:extLst>
          </p:nvPr>
        </p:nvGraphicFramePr>
        <p:xfrm>
          <a:off x="3610694" y="2534778"/>
          <a:ext cx="3336151" cy="1540833"/>
        </p:xfrm>
        <a:graphic>
          <a:graphicData uri="http://schemas.openxmlformats.org/presentationml/2006/ole">
            <mc:AlternateContent xmlns:mc="http://schemas.openxmlformats.org/markup-compatibility/2006">
              <mc:Choice xmlns:v="urn:schemas-microsoft-com:vml" Requires="v">
                <p:oleObj spid="_x0000_s5174" name="Egyenlet" r:id="rId4" imgW="1752600" imgH="812800" progId="Equation.3">
                  <p:embed/>
                </p:oleObj>
              </mc:Choice>
              <mc:Fallback>
                <p:oleObj name="Egyenlet" r:id="rId4" imgW="1752600" imgH="812800" progId="Equation.3">
                  <p:embed/>
                  <p:pic>
                    <p:nvPicPr>
                      <p:cNvPr id="293897"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0694" y="2534778"/>
                        <a:ext cx="3336151" cy="1540833"/>
                      </a:xfrm>
                      <a:prstGeom prst="rect">
                        <a:avLst/>
                      </a:prstGeom>
                      <a:noFill/>
                      <a:extLst/>
                    </p:spPr>
                  </p:pic>
                </p:oleObj>
              </mc:Fallback>
            </mc:AlternateContent>
          </a:graphicData>
        </a:graphic>
      </p:graphicFrame>
    </p:spTree>
    <p:extLst>
      <p:ext uri="{BB962C8B-B14F-4D97-AF65-F5344CB8AC3E}">
        <p14:creationId xmlns:p14="http://schemas.microsoft.com/office/powerpoint/2010/main" val="5593317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592286" y="365760"/>
            <a:ext cx="3402342" cy="584775"/>
          </a:xfrm>
          <a:prstGeom prst="rect">
            <a:avLst/>
          </a:prstGeom>
          <a:noFill/>
        </p:spPr>
        <p:txBody>
          <a:bodyPr wrap="none" rtlCol="0">
            <a:spAutoFit/>
          </a:bodyPr>
          <a:lstStyle/>
          <a:p>
            <a:r>
              <a:rPr lang="hu-HU" sz="3200" dirty="0" smtClean="0"/>
              <a:t>Latin </a:t>
            </a:r>
            <a:r>
              <a:rPr lang="hu-HU" sz="3200" dirty="0" err="1" smtClean="0"/>
              <a:t>square</a:t>
            </a:r>
            <a:r>
              <a:rPr lang="hu-HU" sz="3200" dirty="0" smtClean="0"/>
              <a:t> design</a:t>
            </a:r>
            <a:endParaRPr lang="hu-HU" sz="3200" dirty="0"/>
          </a:p>
        </p:txBody>
      </p:sp>
      <p:sp>
        <p:nvSpPr>
          <p:cNvPr id="3" name="Szövegdoboz 2"/>
          <p:cNvSpPr txBox="1"/>
          <p:nvPr/>
        </p:nvSpPr>
        <p:spPr>
          <a:xfrm>
            <a:off x="548642" y="1515291"/>
            <a:ext cx="10911328" cy="3785652"/>
          </a:xfrm>
          <a:prstGeom prst="rect">
            <a:avLst/>
          </a:prstGeom>
          <a:noFill/>
        </p:spPr>
        <p:txBody>
          <a:bodyPr wrap="square" rtlCol="0">
            <a:spAutoFit/>
          </a:bodyPr>
          <a:lstStyle/>
          <a:p>
            <a:r>
              <a:rPr lang="en-US" sz="2400" dirty="0" smtClean="0"/>
              <a:t>The method of the Latin squares is a three-factors, but incomplete experimental layout model. Suppose that our target variables is correlated with three category variables, each with r&gt; 1 levels. If we follow the method of random blocks then we should at least one observation for each level combination, </a:t>
            </a:r>
            <a:r>
              <a:rPr lang="en-US" sz="2400" dirty="0" err="1" smtClean="0"/>
              <a:t>ie</a:t>
            </a:r>
            <a:r>
              <a:rPr lang="en-US" sz="2400" dirty="0" smtClean="0"/>
              <a:t> we should do at least r</a:t>
            </a:r>
            <a:r>
              <a:rPr lang="en-US" sz="2400" baseline="30000" dirty="0" smtClean="0"/>
              <a:t>3</a:t>
            </a:r>
            <a:r>
              <a:rPr lang="en-US" sz="2400" dirty="0" smtClean="0"/>
              <a:t> measurements. However, with the Latin squares method, we can already make r</a:t>
            </a:r>
            <a:r>
              <a:rPr lang="en-US" sz="2400" baseline="30000" dirty="0" smtClean="0"/>
              <a:t>2</a:t>
            </a:r>
            <a:r>
              <a:rPr lang="en-US" sz="2400" dirty="0" smtClean="0"/>
              <a:t> data.</a:t>
            </a:r>
            <a:endParaRPr lang="hu-HU" sz="2400" dirty="0" smtClean="0"/>
          </a:p>
          <a:p>
            <a:endParaRPr lang="hu-HU" sz="2400" dirty="0"/>
          </a:p>
          <a:p>
            <a:r>
              <a:rPr lang="en-US" sz="2400" dirty="0" smtClean="0"/>
              <a:t>The Latin square design is for a situation in which there are two extraneous sources of variation. If the rows and columns of a square are thought of as levels of the two extraneous variables, then in a Latin square each treatment appears exactly once in each row and column.</a:t>
            </a:r>
          </a:p>
        </p:txBody>
      </p:sp>
    </p:spTree>
    <p:extLst>
      <p:ext uri="{BB962C8B-B14F-4D97-AF65-F5344CB8AC3E}">
        <p14:creationId xmlns:p14="http://schemas.microsoft.com/office/powerpoint/2010/main" val="30785105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592286" y="365760"/>
            <a:ext cx="3402342" cy="584775"/>
          </a:xfrm>
          <a:prstGeom prst="rect">
            <a:avLst/>
          </a:prstGeom>
          <a:noFill/>
        </p:spPr>
        <p:txBody>
          <a:bodyPr wrap="none" rtlCol="0">
            <a:spAutoFit/>
          </a:bodyPr>
          <a:lstStyle/>
          <a:p>
            <a:r>
              <a:rPr lang="hu-HU" sz="3200" dirty="0" smtClean="0"/>
              <a:t>Latin </a:t>
            </a:r>
            <a:r>
              <a:rPr lang="hu-HU" sz="3200" dirty="0" err="1" smtClean="0"/>
              <a:t>square</a:t>
            </a:r>
            <a:r>
              <a:rPr lang="hu-HU" sz="3200" dirty="0" smtClean="0"/>
              <a:t> design</a:t>
            </a:r>
            <a:endParaRPr lang="hu-HU" sz="3200" dirty="0"/>
          </a:p>
        </p:txBody>
      </p:sp>
      <p:sp>
        <p:nvSpPr>
          <p:cNvPr id="3" name="Szövegdoboz 2"/>
          <p:cNvSpPr txBox="1"/>
          <p:nvPr/>
        </p:nvSpPr>
        <p:spPr>
          <a:xfrm>
            <a:off x="666206" y="1654772"/>
            <a:ext cx="10541726" cy="830997"/>
          </a:xfrm>
          <a:prstGeom prst="rect">
            <a:avLst/>
          </a:prstGeom>
          <a:noFill/>
        </p:spPr>
        <p:txBody>
          <a:bodyPr wrap="square" rtlCol="0">
            <a:spAutoFit/>
          </a:bodyPr>
          <a:lstStyle/>
          <a:p>
            <a:r>
              <a:rPr lang="en-US" sz="2400" b="1" dirty="0" smtClean="0">
                <a:solidFill>
                  <a:srgbClr val="0070C0"/>
                </a:solidFill>
              </a:rPr>
              <a:t>Definition</a:t>
            </a:r>
            <a:r>
              <a:rPr lang="en-US" sz="2400" dirty="0" smtClean="0"/>
              <a:t>: The </a:t>
            </a:r>
            <a:r>
              <a:rPr lang="en-US" sz="2400" i="1" dirty="0" err="1" smtClean="0"/>
              <a:t>r</a:t>
            </a:r>
            <a:r>
              <a:rPr lang="en-US" sz="2400" dirty="0" err="1" smtClean="0"/>
              <a:t>x</a:t>
            </a:r>
            <a:r>
              <a:rPr lang="en-US" sz="2400" i="1" dirty="0" err="1" smtClean="0"/>
              <a:t>r</a:t>
            </a:r>
            <a:r>
              <a:rPr lang="en-US" sz="2400" dirty="0" smtClean="0"/>
              <a:t> type matrices, each row and column of which are permutations of numbers 1, 2, ..., </a:t>
            </a:r>
            <a:r>
              <a:rPr lang="en-US" sz="2400" i="1" dirty="0" smtClean="0"/>
              <a:t>r</a:t>
            </a:r>
            <a:r>
              <a:rPr lang="en-US" sz="2400" dirty="0" smtClean="0"/>
              <a:t> are called Latin squares.</a:t>
            </a:r>
            <a:endParaRPr lang="hu-HU" sz="2400" dirty="0"/>
          </a:p>
        </p:txBody>
      </p:sp>
      <p:sp>
        <p:nvSpPr>
          <p:cNvPr id="4" name="Szövegdoboz 3"/>
          <p:cNvSpPr txBox="1"/>
          <p:nvPr/>
        </p:nvSpPr>
        <p:spPr>
          <a:xfrm>
            <a:off x="666206" y="2677886"/>
            <a:ext cx="2891817" cy="461665"/>
          </a:xfrm>
          <a:prstGeom prst="rect">
            <a:avLst/>
          </a:prstGeom>
          <a:noFill/>
        </p:spPr>
        <p:txBody>
          <a:bodyPr wrap="none" rtlCol="0">
            <a:spAutoFit/>
          </a:bodyPr>
          <a:lstStyle/>
          <a:p>
            <a:r>
              <a:rPr lang="hu-HU" sz="2400" dirty="0" err="1" smtClean="0"/>
              <a:t>Two</a:t>
            </a:r>
            <a:r>
              <a:rPr lang="hu-HU" sz="2400" dirty="0" smtClean="0"/>
              <a:t> 5×5 latin </a:t>
            </a:r>
            <a:r>
              <a:rPr lang="hu-HU" sz="2400" dirty="0" err="1" smtClean="0"/>
              <a:t>squares</a:t>
            </a:r>
            <a:endParaRPr lang="hu-HU" sz="2400" dirty="0"/>
          </a:p>
        </p:txBody>
      </p:sp>
      <p:pic>
        <p:nvPicPr>
          <p:cNvPr id="5" name="Kép 4"/>
          <p:cNvPicPr>
            <a:picLocks noChangeAspect="1"/>
          </p:cNvPicPr>
          <p:nvPr/>
        </p:nvPicPr>
        <p:blipFill>
          <a:blip r:embed="rId2"/>
          <a:stretch>
            <a:fillRect/>
          </a:stretch>
        </p:blipFill>
        <p:spPr>
          <a:xfrm>
            <a:off x="2623210" y="3659827"/>
            <a:ext cx="2507477" cy="2205395"/>
          </a:xfrm>
          <a:prstGeom prst="rect">
            <a:avLst/>
          </a:prstGeom>
        </p:spPr>
      </p:pic>
      <p:pic>
        <p:nvPicPr>
          <p:cNvPr id="6" name="Kép 5"/>
          <p:cNvPicPr>
            <a:picLocks noChangeAspect="1"/>
          </p:cNvPicPr>
          <p:nvPr/>
        </p:nvPicPr>
        <p:blipFill>
          <a:blip r:embed="rId3"/>
          <a:stretch>
            <a:fillRect/>
          </a:stretch>
        </p:blipFill>
        <p:spPr>
          <a:xfrm>
            <a:off x="6394870" y="3667984"/>
            <a:ext cx="2541854" cy="2197238"/>
          </a:xfrm>
          <a:prstGeom prst="rect">
            <a:avLst/>
          </a:prstGeom>
        </p:spPr>
      </p:pic>
    </p:spTree>
    <p:extLst>
      <p:ext uri="{BB962C8B-B14F-4D97-AF65-F5344CB8AC3E}">
        <p14:creationId xmlns:p14="http://schemas.microsoft.com/office/powerpoint/2010/main" val="8176414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592286" y="365760"/>
            <a:ext cx="3402342" cy="584775"/>
          </a:xfrm>
          <a:prstGeom prst="rect">
            <a:avLst/>
          </a:prstGeom>
          <a:noFill/>
        </p:spPr>
        <p:txBody>
          <a:bodyPr wrap="none" rtlCol="0">
            <a:spAutoFit/>
          </a:bodyPr>
          <a:lstStyle/>
          <a:p>
            <a:r>
              <a:rPr lang="hu-HU" sz="3200" dirty="0" smtClean="0"/>
              <a:t>Latin </a:t>
            </a:r>
            <a:r>
              <a:rPr lang="hu-HU" sz="3200" dirty="0" err="1" smtClean="0"/>
              <a:t>square</a:t>
            </a:r>
            <a:r>
              <a:rPr lang="hu-HU" sz="3200" dirty="0" smtClean="0"/>
              <a:t> design</a:t>
            </a:r>
            <a:endParaRPr lang="hu-HU" sz="3200" dirty="0"/>
          </a:p>
        </p:txBody>
      </p:sp>
      <p:sp>
        <p:nvSpPr>
          <p:cNvPr id="3" name="Szövegdoboz 2"/>
          <p:cNvSpPr txBox="1"/>
          <p:nvPr/>
        </p:nvSpPr>
        <p:spPr>
          <a:xfrm>
            <a:off x="992777" y="1554480"/>
            <a:ext cx="10975105" cy="3046988"/>
          </a:xfrm>
          <a:prstGeom prst="rect">
            <a:avLst/>
          </a:prstGeom>
          <a:noFill/>
        </p:spPr>
        <p:txBody>
          <a:bodyPr wrap="square" rtlCol="0">
            <a:spAutoFit/>
          </a:bodyPr>
          <a:lstStyle/>
          <a:p>
            <a:r>
              <a:rPr lang="en-US" sz="2400" dirty="0" smtClean="0"/>
              <a:t>Consider a </a:t>
            </a:r>
            <a:r>
              <a:rPr lang="en-US" sz="2400" dirty="0" err="1" smtClean="0"/>
              <a:t>rxr</a:t>
            </a:r>
            <a:r>
              <a:rPr lang="en-US" sz="2400" dirty="0" smtClean="0"/>
              <a:t> type </a:t>
            </a:r>
            <a:r>
              <a:rPr lang="en-US" sz="2400" b="1" dirty="0" smtClean="0"/>
              <a:t>H</a:t>
            </a:r>
            <a:r>
              <a:rPr lang="en-US" sz="2400" dirty="0" smtClean="0"/>
              <a:t> = (</a:t>
            </a:r>
            <a:r>
              <a:rPr lang="en-US" sz="2400" i="1" dirty="0" err="1" smtClean="0"/>
              <a:t>h</a:t>
            </a:r>
            <a:r>
              <a:rPr lang="en-US" sz="2400" i="1" baseline="-25000" dirty="0" err="1" smtClean="0"/>
              <a:t>ij</a:t>
            </a:r>
            <a:r>
              <a:rPr lang="en-US" sz="2400" dirty="0" smtClean="0"/>
              <a:t>)   Latin square. In addition to the cell for each </a:t>
            </a:r>
            <a:endParaRPr lang="hu-HU" sz="2400" dirty="0" smtClean="0"/>
          </a:p>
          <a:p>
            <a:r>
              <a:rPr lang="en-US" sz="2400" dirty="0" smtClean="0"/>
              <a:t>(</a:t>
            </a:r>
            <a:r>
              <a:rPr lang="en-US" sz="2400" i="1" dirty="0" err="1" smtClean="0"/>
              <a:t>i</a:t>
            </a:r>
            <a:r>
              <a:rPr lang="en-US" sz="2400" dirty="0" smtClean="0"/>
              <a:t>, </a:t>
            </a:r>
            <a:r>
              <a:rPr lang="en-US" sz="2400" i="1" dirty="0" smtClean="0"/>
              <a:t>j</a:t>
            </a:r>
            <a:r>
              <a:rPr lang="en-US" sz="2400" dirty="0" smtClean="0"/>
              <a:t>, </a:t>
            </a:r>
            <a:r>
              <a:rPr lang="en-US" sz="2400" i="1" dirty="0" err="1" smtClean="0"/>
              <a:t>h</a:t>
            </a:r>
            <a:r>
              <a:rPr lang="en-US" sz="2400" baseline="-25000" dirty="0" err="1" smtClean="0"/>
              <a:t>ij</a:t>
            </a:r>
            <a:r>
              <a:rPr lang="en-US" sz="2400" dirty="0" smtClean="0"/>
              <a:t>) ( </a:t>
            </a:r>
            <a:r>
              <a:rPr lang="en-US" sz="2400" dirty="0" err="1" smtClean="0"/>
              <a:t>i</a:t>
            </a:r>
            <a:r>
              <a:rPr lang="en-US" sz="2400" dirty="0" smtClean="0"/>
              <a:t>, j = 1, 2, ..., r,) of the three factors, observe the target variable. Mark them with </a:t>
            </a:r>
            <a:r>
              <a:rPr lang="en-US" sz="2400" i="1" dirty="0" err="1" smtClean="0"/>
              <a:t>X</a:t>
            </a:r>
            <a:r>
              <a:rPr lang="en-US" sz="2400" i="1" baseline="-25000" dirty="0" err="1" smtClean="0"/>
              <a:t>ijh</a:t>
            </a:r>
            <a:r>
              <a:rPr lang="en-US" sz="2400" dirty="0" smtClean="0"/>
              <a:t>! We assume that the variable </a:t>
            </a:r>
            <a:r>
              <a:rPr lang="en-US" sz="2400" i="1" dirty="0" err="1" smtClean="0"/>
              <a:t>X</a:t>
            </a:r>
            <a:r>
              <a:rPr lang="en-US" sz="2400" i="1" baseline="-25000" dirty="0" err="1" smtClean="0"/>
              <a:t>ijh</a:t>
            </a:r>
            <a:r>
              <a:rPr lang="en-US" sz="2400" dirty="0" smtClean="0"/>
              <a:t> is completely independent of normal distribution and </a:t>
            </a:r>
            <a:r>
              <a:rPr lang="en-US" sz="2400" b="1" dirty="0" err="1" smtClean="0"/>
              <a:t>E</a:t>
            </a:r>
            <a:r>
              <a:rPr lang="en-US" sz="2400" i="1" dirty="0" err="1" smtClean="0"/>
              <a:t>X</a:t>
            </a:r>
            <a:r>
              <a:rPr lang="en-US" sz="2400" i="1" baseline="-25000" dirty="0" err="1" smtClean="0"/>
              <a:t>ijh</a:t>
            </a:r>
            <a:r>
              <a:rPr lang="en-US" sz="2400" dirty="0" smtClean="0"/>
              <a:t> = </a:t>
            </a:r>
            <a:r>
              <a:rPr lang="en-US" sz="2400" i="1" dirty="0" err="1" smtClean="0"/>
              <a:t>f</a:t>
            </a:r>
            <a:r>
              <a:rPr lang="en-US" sz="2400" i="1" baseline="-25000" dirty="0" err="1" smtClean="0"/>
              <a:t>h</a:t>
            </a:r>
            <a:r>
              <a:rPr lang="en-US" sz="2400" dirty="0" smtClean="0"/>
              <a:t> + </a:t>
            </a:r>
            <a:r>
              <a:rPr lang="en-US" sz="2400" i="1" dirty="0" smtClean="0"/>
              <a:t>b</a:t>
            </a:r>
            <a:r>
              <a:rPr lang="en-US" sz="2400" i="1" baseline="-25000" dirty="0" smtClean="0"/>
              <a:t>i</a:t>
            </a:r>
            <a:r>
              <a:rPr lang="en-US" sz="2400" dirty="0" smtClean="0"/>
              <a:t> + </a:t>
            </a:r>
            <a:r>
              <a:rPr lang="en-US" sz="2400" i="1" dirty="0" err="1" smtClean="0"/>
              <a:t>c</a:t>
            </a:r>
            <a:r>
              <a:rPr lang="en-US" sz="2400" i="1" baseline="-25000" dirty="0" err="1" smtClean="0"/>
              <a:t>j</a:t>
            </a:r>
            <a:r>
              <a:rPr lang="en-US" sz="2400" dirty="0" smtClean="0"/>
              <a:t>, </a:t>
            </a:r>
            <a:r>
              <a:rPr lang="hu-HU" sz="2400" dirty="0" smtClean="0">
                <a:latin typeface="Symbol" panose="05050102010706020507" pitchFamily="18" charset="2"/>
              </a:rPr>
              <a:t>s</a:t>
            </a:r>
            <a:r>
              <a:rPr lang="en-US" sz="2400" i="1" dirty="0" err="1" smtClean="0"/>
              <a:t>X</a:t>
            </a:r>
            <a:r>
              <a:rPr lang="en-US" sz="2400" i="1" baseline="-25000" dirty="0" err="1" smtClean="0"/>
              <a:t>ijh</a:t>
            </a:r>
            <a:r>
              <a:rPr lang="en-US" sz="2400" dirty="0" smtClean="0"/>
              <a:t> =</a:t>
            </a:r>
            <a:r>
              <a:rPr lang="hu-HU" sz="2400" dirty="0" smtClean="0">
                <a:latin typeface="Symbol" panose="05050102010706020507" pitchFamily="18" charset="2"/>
              </a:rPr>
              <a:t> s</a:t>
            </a:r>
            <a:r>
              <a:rPr lang="en-US" sz="2400" dirty="0" smtClean="0"/>
              <a:t> . The expected value of the target variable is influenced by all three factor additive way.</a:t>
            </a:r>
            <a:endParaRPr lang="hu-HU" sz="2400" dirty="0" smtClean="0"/>
          </a:p>
          <a:p>
            <a:endParaRPr lang="hu-HU" sz="2400" dirty="0"/>
          </a:p>
          <a:p>
            <a:r>
              <a:rPr lang="en-US" sz="2400" dirty="0" smtClean="0"/>
              <a:t>We want to decide on the null hypothesis that the levels of the </a:t>
            </a:r>
            <a:r>
              <a:rPr lang="en-US" sz="2400" i="1" dirty="0" smtClean="0"/>
              <a:t>third</a:t>
            </a:r>
            <a:r>
              <a:rPr lang="en-US" sz="2400" dirty="0" smtClean="0"/>
              <a:t> factor have no effect on the target variable, i.e.</a:t>
            </a:r>
            <a:endParaRPr lang="hu-HU" sz="2400" dirty="0"/>
          </a:p>
        </p:txBody>
      </p:sp>
      <p:sp>
        <p:nvSpPr>
          <p:cNvPr id="4" name="Text Box 7"/>
          <p:cNvSpPr txBox="1">
            <a:spLocks noChangeArrowheads="1"/>
          </p:cNvSpPr>
          <p:nvPr/>
        </p:nvSpPr>
        <p:spPr bwMode="auto">
          <a:xfrm>
            <a:off x="4057164" y="5205413"/>
            <a:ext cx="28329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u-HU" altLang="hu-HU" sz="3600" dirty="0"/>
              <a:t>H</a:t>
            </a:r>
            <a:r>
              <a:rPr lang="hu-HU" altLang="hu-HU" sz="3600" baseline="-25000" dirty="0"/>
              <a:t>0</a:t>
            </a:r>
            <a:r>
              <a:rPr lang="hu-HU" altLang="hu-HU" sz="3600" dirty="0"/>
              <a:t>:  </a:t>
            </a:r>
            <a:r>
              <a:rPr lang="hu-HU" altLang="hu-HU" sz="3600" i="1" dirty="0"/>
              <a:t>f</a:t>
            </a:r>
            <a:r>
              <a:rPr lang="hu-HU" altLang="hu-HU" sz="3600" baseline="-25000" dirty="0"/>
              <a:t>1</a:t>
            </a:r>
            <a:r>
              <a:rPr lang="hu-HU" altLang="hu-HU" sz="3600" dirty="0"/>
              <a:t>=</a:t>
            </a:r>
            <a:r>
              <a:rPr lang="hu-HU" altLang="hu-HU" sz="3600" i="1" dirty="0"/>
              <a:t>f</a:t>
            </a:r>
            <a:r>
              <a:rPr lang="hu-HU" altLang="hu-HU" sz="3600" baseline="-25000" dirty="0"/>
              <a:t>2</a:t>
            </a:r>
            <a:r>
              <a:rPr lang="hu-HU" altLang="hu-HU" sz="3600" dirty="0"/>
              <a:t>=…=</a:t>
            </a:r>
            <a:r>
              <a:rPr lang="hu-HU" altLang="hu-HU" sz="3600" i="1" dirty="0" err="1"/>
              <a:t>f</a:t>
            </a:r>
            <a:r>
              <a:rPr lang="hu-HU" altLang="hu-HU" sz="3600" i="1" baseline="-25000" dirty="0" err="1"/>
              <a:t>r</a:t>
            </a:r>
            <a:endParaRPr lang="hu-HU" altLang="hu-HU" sz="3600" i="1" baseline="-25000" dirty="0"/>
          </a:p>
        </p:txBody>
      </p:sp>
    </p:spTree>
    <p:extLst>
      <p:ext uri="{BB962C8B-B14F-4D97-AF65-F5344CB8AC3E}">
        <p14:creationId xmlns:p14="http://schemas.microsoft.com/office/powerpoint/2010/main" val="1197867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3826822" y="412749"/>
            <a:ext cx="3676207" cy="859611"/>
          </a:xfrm>
          <a:prstGeom prst="rect">
            <a:avLst/>
          </a:prstGeom>
        </p:spPr>
      </p:pic>
      <p:graphicFrame>
        <p:nvGraphicFramePr>
          <p:cNvPr id="3" name="Object 5"/>
          <p:cNvGraphicFramePr>
            <a:graphicFrameLocks noChangeAspect="1"/>
          </p:cNvGraphicFramePr>
          <p:nvPr>
            <p:extLst>
              <p:ext uri="{D42A27DB-BD31-4B8C-83A1-F6EECF244321}">
                <p14:modId xmlns:p14="http://schemas.microsoft.com/office/powerpoint/2010/main" val="1933219885"/>
              </p:ext>
            </p:extLst>
          </p:nvPr>
        </p:nvGraphicFramePr>
        <p:xfrm>
          <a:off x="970824" y="1366747"/>
          <a:ext cx="1724025" cy="803275"/>
        </p:xfrm>
        <a:graphic>
          <a:graphicData uri="http://schemas.openxmlformats.org/presentationml/2006/ole">
            <mc:AlternateContent xmlns:mc="http://schemas.openxmlformats.org/markup-compatibility/2006">
              <mc:Choice xmlns:v="urn:schemas-microsoft-com:vml" Requires="v">
                <p:oleObj spid="_x0000_s6290" name="Egyenlet" r:id="rId4" imgW="965200" imgH="444500" progId="Equation.3">
                  <p:embed/>
                </p:oleObj>
              </mc:Choice>
              <mc:Fallback>
                <p:oleObj name="Egyenlet" r:id="rId4" imgW="965200" imgH="444500" progId="Equation.3">
                  <p:embed/>
                  <p:pic>
                    <p:nvPicPr>
                      <p:cNvPr id="30822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824" y="1366747"/>
                        <a:ext cx="1724025" cy="80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8"/>
          <p:cNvGraphicFramePr>
            <a:graphicFrameLocks noChangeAspect="1"/>
          </p:cNvGraphicFramePr>
          <p:nvPr>
            <p:extLst>
              <p:ext uri="{D42A27DB-BD31-4B8C-83A1-F6EECF244321}">
                <p14:modId xmlns:p14="http://schemas.microsoft.com/office/powerpoint/2010/main" val="2657121874"/>
              </p:ext>
            </p:extLst>
          </p:nvPr>
        </p:nvGraphicFramePr>
        <p:xfrm>
          <a:off x="888274" y="2525395"/>
          <a:ext cx="1806575" cy="781050"/>
        </p:xfrm>
        <a:graphic>
          <a:graphicData uri="http://schemas.openxmlformats.org/presentationml/2006/ole">
            <mc:AlternateContent xmlns:mc="http://schemas.openxmlformats.org/markup-compatibility/2006">
              <mc:Choice xmlns:v="urn:schemas-microsoft-com:vml" Requires="v">
                <p:oleObj spid="_x0000_s6291" name="Egyenlet" r:id="rId6" imgW="990170" imgH="431613" progId="Equation.3">
                  <p:embed/>
                </p:oleObj>
              </mc:Choice>
              <mc:Fallback>
                <p:oleObj name="Egyenlet" r:id="rId6" imgW="990170" imgH="431613" progId="Equation.3">
                  <p:embed/>
                  <p:pic>
                    <p:nvPicPr>
                      <p:cNvPr id="308232"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8274" y="2525395"/>
                        <a:ext cx="1806575"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13"/>
          <p:cNvGraphicFramePr>
            <a:graphicFrameLocks noChangeAspect="1"/>
          </p:cNvGraphicFramePr>
          <p:nvPr>
            <p:extLst>
              <p:ext uri="{D42A27DB-BD31-4B8C-83A1-F6EECF244321}">
                <p14:modId xmlns:p14="http://schemas.microsoft.com/office/powerpoint/2010/main" val="2400848654"/>
              </p:ext>
            </p:extLst>
          </p:nvPr>
        </p:nvGraphicFramePr>
        <p:xfrm>
          <a:off x="917443" y="3791965"/>
          <a:ext cx="2019300" cy="1000125"/>
        </p:xfrm>
        <a:graphic>
          <a:graphicData uri="http://schemas.openxmlformats.org/presentationml/2006/ole">
            <mc:AlternateContent xmlns:mc="http://schemas.openxmlformats.org/markup-compatibility/2006">
              <mc:Choice xmlns:v="urn:schemas-microsoft-com:vml" Requires="v">
                <p:oleObj spid="_x0000_s6292" name="Egyenlet" r:id="rId8" imgW="1130300" imgH="558800" progId="Equation.3">
                  <p:embed/>
                </p:oleObj>
              </mc:Choice>
              <mc:Fallback>
                <p:oleObj name="Egyenlet" r:id="rId8" imgW="1130300" imgH="558800" progId="Equation.3">
                  <p:embed/>
                  <p:pic>
                    <p:nvPicPr>
                      <p:cNvPr id="308237"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443" y="3791965"/>
                        <a:ext cx="2019300"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Kép 5"/>
          <p:cNvPicPr>
            <a:picLocks noChangeAspect="1"/>
          </p:cNvPicPr>
          <p:nvPr/>
        </p:nvPicPr>
        <p:blipFill>
          <a:blip r:embed="rId10"/>
          <a:stretch>
            <a:fillRect/>
          </a:stretch>
        </p:blipFill>
        <p:spPr>
          <a:xfrm>
            <a:off x="1023166" y="5277610"/>
            <a:ext cx="1807854" cy="856406"/>
          </a:xfrm>
          <a:prstGeom prst="rect">
            <a:avLst/>
          </a:prstGeom>
        </p:spPr>
      </p:pic>
      <p:sp>
        <p:nvSpPr>
          <p:cNvPr id="7" name="Szövegdoboz 6"/>
          <p:cNvSpPr txBox="1"/>
          <p:nvPr/>
        </p:nvSpPr>
        <p:spPr>
          <a:xfrm>
            <a:off x="4049486" y="1583718"/>
            <a:ext cx="4952190" cy="461665"/>
          </a:xfrm>
          <a:prstGeom prst="rect">
            <a:avLst/>
          </a:prstGeom>
          <a:noFill/>
        </p:spPr>
        <p:txBody>
          <a:bodyPr wrap="none" rtlCol="0">
            <a:spAutoFit/>
          </a:bodyPr>
          <a:lstStyle/>
          <a:p>
            <a:r>
              <a:rPr lang="hu-HU" sz="2400" dirty="0" err="1" smtClean="0"/>
              <a:t>Mean</a:t>
            </a:r>
            <a:r>
              <a:rPr lang="hu-HU" sz="2400" dirty="0" smtClean="0"/>
              <a:t> of </a:t>
            </a:r>
            <a:r>
              <a:rPr lang="hu-HU" sz="2400" dirty="0" err="1" smtClean="0"/>
              <a:t>the</a:t>
            </a:r>
            <a:r>
              <a:rPr lang="hu-HU" sz="2400" dirty="0" smtClean="0"/>
              <a:t> </a:t>
            </a:r>
            <a:r>
              <a:rPr lang="hu-HU" sz="2400" i="1" dirty="0" err="1" smtClean="0"/>
              <a:t>i</a:t>
            </a:r>
            <a:r>
              <a:rPr lang="hu-HU" sz="2400" dirty="0" err="1" smtClean="0"/>
              <a:t>th</a:t>
            </a:r>
            <a:r>
              <a:rPr lang="hu-HU" sz="2400" dirty="0" smtClean="0"/>
              <a:t> </a:t>
            </a:r>
            <a:r>
              <a:rPr lang="hu-HU" sz="2400" dirty="0" err="1" smtClean="0"/>
              <a:t>level</a:t>
            </a:r>
            <a:r>
              <a:rPr lang="hu-HU" sz="2400" dirty="0" smtClean="0"/>
              <a:t> of </a:t>
            </a:r>
            <a:r>
              <a:rPr lang="hu-HU" sz="2400" dirty="0" err="1" smtClean="0"/>
              <a:t>the</a:t>
            </a:r>
            <a:r>
              <a:rPr lang="hu-HU" sz="2400" dirty="0" smtClean="0"/>
              <a:t> </a:t>
            </a:r>
            <a:r>
              <a:rPr lang="hu-HU" sz="2400" dirty="0" err="1" smtClean="0"/>
              <a:t>first</a:t>
            </a:r>
            <a:r>
              <a:rPr lang="hu-HU" sz="2400" dirty="0" smtClean="0"/>
              <a:t> </a:t>
            </a:r>
            <a:r>
              <a:rPr lang="hu-HU" sz="2400" dirty="0" err="1" smtClean="0"/>
              <a:t>factor</a:t>
            </a:r>
            <a:endParaRPr lang="hu-HU" sz="2400" dirty="0"/>
          </a:p>
        </p:txBody>
      </p:sp>
      <p:sp>
        <p:nvSpPr>
          <p:cNvPr id="8" name="Szövegdoboz 7"/>
          <p:cNvSpPr txBox="1"/>
          <p:nvPr/>
        </p:nvSpPr>
        <p:spPr>
          <a:xfrm>
            <a:off x="4049486" y="2731254"/>
            <a:ext cx="5355890" cy="461665"/>
          </a:xfrm>
          <a:prstGeom prst="rect">
            <a:avLst/>
          </a:prstGeom>
          <a:noFill/>
        </p:spPr>
        <p:txBody>
          <a:bodyPr wrap="none" rtlCol="0">
            <a:spAutoFit/>
          </a:bodyPr>
          <a:lstStyle/>
          <a:p>
            <a:r>
              <a:rPr lang="hu-HU" sz="2400" dirty="0" err="1" smtClean="0"/>
              <a:t>Mean</a:t>
            </a:r>
            <a:r>
              <a:rPr lang="hu-HU" sz="2400" dirty="0" smtClean="0"/>
              <a:t> of </a:t>
            </a:r>
            <a:r>
              <a:rPr lang="hu-HU" sz="2400" dirty="0" err="1" smtClean="0"/>
              <a:t>the</a:t>
            </a:r>
            <a:r>
              <a:rPr lang="hu-HU" sz="2400" dirty="0" smtClean="0"/>
              <a:t> </a:t>
            </a:r>
            <a:r>
              <a:rPr lang="hu-HU" sz="2400" i="1" dirty="0" err="1"/>
              <a:t>j</a:t>
            </a:r>
            <a:r>
              <a:rPr lang="hu-HU" sz="2400" dirty="0" err="1" smtClean="0"/>
              <a:t>th</a:t>
            </a:r>
            <a:r>
              <a:rPr lang="hu-HU" sz="2400" dirty="0" smtClean="0"/>
              <a:t> </a:t>
            </a:r>
            <a:r>
              <a:rPr lang="hu-HU" sz="2400" dirty="0" err="1" smtClean="0"/>
              <a:t>level</a:t>
            </a:r>
            <a:r>
              <a:rPr lang="hu-HU" sz="2400" dirty="0" smtClean="0"/>
              <a:t> of </a:t>
            </a:r>
            <a:r>
              <a:rPr lang="hu-HU" sz="2400" dirty="0" err="1" smtClean="0"/>
              <a:t>the</a:t>
            </a:r>
            <a:r>
              <a:rPr lang="hu-HU" sz="2400" dirty="0" smtClean="0"/>
              <a:t> </a:t>
            </a:r>
            <a:r>
              <a:rPr lang="hu-HU" sz="2400" dirty="0" err="1" smtClean="0"/>
              <a:t>second</a:t>
            </a:r>
            <a:r>
              <a:rPr lang="hu-HU" sz="2400" dirty="0" smtClean="0"/>
              <a:t> </a:t>
            </a:r>
            <a:r>
              <a:rPr lang="hu-HU" sz="2400" dirty="0" err="1" smtClean="0"/>
              <a:t>factor</a:t>
            </a:r>
            <a:endParaRPr lang="hu-HU" sz="2400" dirty="0"/>
          </a:p>
        </p:txBody>
      </p:sp>
      <p:sp>
        <p:nvSpPr>
          <p:cNvPr id="9" name="Szövegdoboz 8"/>
          <p:cNvSpPr txBox="1"/>
          <p:nvPr/>
        </p:nvSpPr>
        <p:spPr>
          <a:xfrm>
            <a:off x="4049486" y="3922695"/>
            <a:ext cx="5153847" cy="461665"/>
          </a:xfrm>
          <a:prstGeom prst="rect">
            <a:avLst/>
          </a:prstGeom>
          <a:noFill/>
        </p:spPr>
        <p:txBody>
          <a:bodyPr wrap="none" rtlCol="0">
            <a:spAutoFit/>
          </a:bodyPr>
          <a:lstStyle/>
          <a:p>
            <a:r>
              <a:rPr lang="hu-HU" sz="2400" dirty="0" err="1" smtClean="0"/>
              <a:t>Mean</a:t>
            </a:r>
            <a:r>
              <a:rPr lang="hu-HU" sz="2400" dirty="0" smtClean="0"/>
              <a:t> of </a:t>
            </a:r>
            <a:r>
              <a:rPr lang="hu-HU" sz="2400" dirty="0" err="1" smtClean="0"/>
              <a:t>the</a:t>
            </a:r>
            <a:r>
              <a:rPr lang="hu-HU" sz="2400" dirty="0" smtClean="0"/>
              <a:t> </a:t>
            </a:r>
            <a:r>
              <a:rPr lang="hu-HU" sz="2400" i="1" dirty="0" err="1"/>
              <a:t>h</a:t>
            </a:r>
            <a:r>
              <a:rPr lang="hu-HU" sz="2400" dirty="0" err="1" smtClean="0"/>
              <a:t>th</a:t>
            </a:r>
            <a:r>
              <a:rPr lang="hu-HU" sz="2400" i="1" dirty="0" smtClean="0"/>
              <a:t> </a:t>
            </a:r>
            <a:r>
              <a:rPr lang="hu-HU" sz="2400" dirty="0" err="1" smtClean="0"/>
              <a:t>level</a:t>
            </a:r>
            <a:r>
              <a:rPr lang="hu-HU" sz="2400" dirty="0" smtClean="0"/>
              <a:t> of </a:t>
            </a:r>
            <a:r>
              <a:rPr lang="hu-HU" sz="2400" dirty="0" err="1" smtClean="0"/>
              <a:t>the</a:t>
            </a:r>
            <a:r>
              <a:rPr lang="hu-HU" sz="2400" dirty="0" smtClean="0"/>
              <a:t> </a:t>
            </a:r>
            <a:r>
              <a:rPr lang="hu-HU" sz="2400" dirty="0" err="1" smtClean="0"/>
              <a:t>third</a:t>
            </a:r>
            <a:r>
              <a:rPr lang="hu-HU" sz="2400" dirty="0" smtClean="0"/>
              <a:t> </a:t>
            </a:r>
            <a:r>
              <a:rPr lang="hu-HU" sz="2400" dirty="0" err="1" smtClean="0"/>
              <a:t>factor</a:t>
            </a:r>
            <a:endParaRPr lang="hu-HU" sz="2400" dirty="0"/>
          </a:p>
        </p:txBody>
      </p:sp>
      <p:sp>
        <p:nvSpPr>
          <p:cNvPr id="11" name="Szövegdoboz 10"/>
          <p:cNvSpPr txBox="1"/>
          <p:nvPr/>
        </p:nvSpPr>
        <p:spPr>
          <a:xfrm>
            <a:off x="4170577" y="5336481"/>
            <a:ext cx="3338991" cy="461665"/>
          </a:xfrm>
          <a:prstGeom prst="rect">
            <a:avLst/>
          </a:prstGeom>
          <a:noFill/>
        </p:spPr>
        <p:txBody>
          <a:bodyPr wrap="none" rtlCol="0">
            <a:spAutoFit/>
          </a:bodyPr>
          <a:lstStyle/>
          <a:p>
            <a:r>
              <a:rPr lang="hu-HU" sz="2400" dirty="0" err="1" smtClean="0"/>
              <a:t>Mean</a:t>
            </a:r>
            <a:r>
              <a:rPr lang="hu-HU" sz="2400" dirty="0" smtClean="0"/>
              <a:t> of </a:t>
            </a:r>
            <a:r>
              <a:rPr lang="hu-HU" sz="2400" dirty="0" err="1" smtClean="0"/>
              <a:t>the</a:t>
            </a:r>
            <a:r>
              <a:rPr lang="hu-HU" sz="2400" dirty="0" smtClean="0"/>
              <a:t> </a:t>
            </a:r>
            <a:r>
              <a:rPr lang="hu-HU" sz="2400" dirty="0" err="1" smtClean="0"/>
              <a:t>total</a:t>
            </a:r>
            <a:r>
              <a:rPr lang="hu-HU" sz="2400" dirty="0" smtClean="0"/>
              <a:t> </a:t>
            </a:r>
            <a:r>
              <a:rPr lang="hu-HU" sz="2400" dirty="0" err="1" smtClean="0"/>
              <a:t>sample</a:t>
            </a:r>
            <a:endParaRPr lang="hu-HU" sz="2400" dirty="0"/>
          </a:p>
        </p:txBody>
      </p:sp>
    </p:spTree>
    <p:extLst>
      <p:ext uri="{BB962C8B-B14F-4D97-AF65-F5344CB8AC3E}">
        <p14:creationId xmlns:p14="http://schemas.microsoft.com/office/powerpoint/2010/main" val="9752627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3826822" y="412749"/>
            <a:ext cx="3676207" cy="859611"/>
          </a:xfrm>
          <a:prstGeom prst="rect">
            <a:avLst/>
          </a:prstGeom>
        </p:spPr>
      </p:pic>
      <p:pic>
        <p:nvPicPr>
          <p:cNvPr id="3" name="Kép 2"/>
          <p:cNvPicPr>
            <a:picLocks noChangeAspect="1"/>
          </p:cNvPicPr>
          <p:nvPr/>
        </p:nvPicPr>
        <p:blipFill>
          <a:blip r:embed="rId4"/>
          <a:stretch>
            <a:fillRect/>
          </a:stretch>
        </p:blipFill>
        <p:spPr>
          <a:xfrm>
            <a:off x="1180580" y="1399800"/>
            <a:ext cx="2149880" cy="897188"/>
          </a:xfrm>
          <a:prstGeom prst="rect">
            <a:avLst/>
          </a:prstGeom>
        </p:spPr>
      </p:pic>
      <p:sp>
        <p:nvSpPr>
          <p:cNvPr id="4" name="Szövegdoboz 3"/>
          <p:cNvSpPr txBox="1"/>
          <p:nvPr/>
        </p:nvSpPr>
        <p:spPr>
          <a:xfrm>
            <a:off x="4389120" y="1663728"/>
            <a:ext cx="2746329" cy="461665"/>
          </a:xfrm>
          <a:prstGeom prst="rect">
            <a:avLst/>
          </a:prstGeom>
          <a:noFill/>
        </p:spPr>
        <p:txBody>
          <a:bodyPr wrap="none" rtlCol="0">
            <a:spAutoFit/>
          </a:bodyPr>
          <a:lstStyle/>
          <a:p>
            <a:r>
              <a:rPr lang="hu-HU" sz="2400" dirty="0" smtClean="0"/>
              <a:t>Total sum of </a:t>
            </a:r>
            <a:r>
              <a:rPr lang="hu-HU" sz="2400" dirty="0" err="1" smtClean="0"/>
              <a:t>squares</a:t>
            </a:r>
            <a:endParaRPr lang="hu-HU" sz="2400" dirty="0"/>
          </a:p>
        </p:txBody>
      </p:sp>
      <p:graphicFrame>
        <p:nvGraphicFramePr>
          <p:cNvPr id="5" name="Object 10"/>
          <p:cNvGraphicFramePr>
            <a:graphicFrameLocks noChangeAspect="1"/>
          </p:cNvGraphicFramePr>
          <p:nvPr>
            <p:extLst>
              <p:ext uri="{D42A27DB-BD31-4B8C-83A1-F6EECF244321}">
                <p14:modId xmlns:p14="http://schemas.microsoft.com/office/powerpoint/2010/main" val="2474862227"/>
              </p:ext>
            </p:extLst>
          </p:nvPr>
        </p:nvGraphicFramePr>
        <p:xfrm>
          <a:off x="1084148" y="2296988"/>
          <a:ext cx="2246312" cy="1028700"/>
        </p:xfrm>
        <a:graphic>
          <a:graphicData uri="http://schemas.openxmlformats.org/presentationml/2006/ole">
            <mc:AlternateContent xmlns:mc="http://schemas.openxmlformats.org/markup-compatibility/2006">
              <mc:Choice xmlns:v="urn:schemas-microsoft-com:vml" Requires="v">
                <p:oleObj spid="_x0000_s7262" name="Egyenlet" r:id="rId5" imgW="1244600" imgH="571500" progId="Equation.3">
                  <p:embed/>
                </p:oleObj>
              </mc:Choice>
              <mc:Fallback>
                <p:oleObj name="Egyenlet" r:id="rId5" imgW="1244600" imgH="571500" progId="Equation.3">
                  <p:embed/>
                  <p:pic>
                    <p:nvPicPr>
                      <p:cNvPr id="309258"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4148" y="2296988"/>
                        <a:ext cx="2246312"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zövegdoboz 5"/>
          <p:cNvSpPr txBox="1"/>
          <p:nvPr/>
        </p:nvSpPr>
        <p:spPr>
          <a:xfrm>
            <a:off x="4389120" y="2626672"/>
            <a:ext cx="5103577" cy="461665"/>
          </a:xfrm>
          <a:prstGeom prst="rect">
            <a:avLst/>
          </a:prstGeom>
          <a:noFill/>
        </p:spPr>
        <p:txBody>
          <a:bodyPr wrap="none" rtlCol="0">
            <a:spAutoFit/>
          </a:bodyPr>
          <a:lstStyle/>
          <a:p>
            <a:r>
              <a:rPr lang="hu-HU" sz="2400" dirty="0" smtClean="0"/>
              <a:t>Sum of </a:t>
            </a:r>
            <a:r>
              <a:rPr lang="hu-HU" sz="2400" dirty="0" err="1" smtClean="0"/>
              <a:t>squares</a:t>
            </a:r>
            <a:r>
              <a:rPr lang="hu-HU" sz="2400" dirty="0" smtClean="0"/>
              <a:t> </a:t>
            </a:r>
            <a:r>
              <a:rPr lang="hu-HU" sz="2400" dirty="0" err="1" smtClean="0"/>
              <a:t>explained</a:t>
            </a:r>
            <a:r>
              <a:rPr lang="hu-HU" sz="2400" dirty="0" smtClean="0"/>
              <a:t> </a:t>
            </a:r>
            <a:r>
              <a:rPr lang="hu-HU" sz="2400" dirty="0" err="1" smtClean="0"/>
              <a:t>by</a:t>
            </a:r>
            <a:r>
              <a:rPr lang="hu-HU" sz="2400" dirty="0" smtClean="0"/>
              <a:t> </a:t>
            </a:r>
            <a:r>
              <a:rPr lang="hu-HU" sz="2400" dirty="0" err="1" smtClean="0"/>
              <a:t>first</a:t>
            </a:r>
            <a:r>
              <a:rPr lang="hu-HU" sz="2400" dirty="0" smtClean="0"/>
              <a:t> </a:t>
            </a:r>
            <a:r>
              <a:rPr lang="hu-HU" sz="2400" dirty="0" err="1" smtClean="0"/>
              <a:t>factor</a:t>
            </a:r>
            <a:endParaRPr lang="hu-HU" sz="2400" dirty="0"/>
          </a:p>
        </p:txBody>
      </p:sp>
      <p:sp>
        <p:nvSpPr>
          <p:cNvPr id="7" name="Szövegdoboz 6"/>
          <p:cNvSpPr txBox="1"/>
          <p:nvPr/>
        </p:nvSpPr>
        <p:spPr>
          <a:xfrm>
            <a:off x="4406336" y="3732661"/>
            <a:ext cx="5504071" cy="461665"/>
          </a:xfrm>
          <a:prstGeom prst="rect">
            <a:avLst/>
          </a:prstGeom>
          <a:noFill/>
        </p:spPr>
        <p:txBody>
          <a:bodyPr wrap="none" rtlCol="0">
            <a:spAutoFit/>
          </a:bodyPr>
          <a:lstStyle/>
          <a:p>
            <a:r>
              <a:rPr lang="hu-HU" sz="2400" dirty="0" smtClean="0"/>
              <a:t>Sum of </a:t>
            </a:r>
            <a:r>
              <a:rPr lang="hu-HU" sz="2400" dirty="0" err="1" smtClean="0"/>
              <a:t>squares</a:t>
            </a:r>
            <a:r>
              <a:rPr lang="hu-HU" sz="2400" dirty="0" smtClean="0"/>
              <a:t> </a:t>
            </a:r>
            <a:r>
              <a:rPr lang="hu-HU" sz="2400" dirty="0" err="1" smtClean="0"/>
              <a:t>explained</a:t>
            </a:r>
            <a:r>
              <a:rPr lang="hu-HU" sz="2400" dirty="0" smtClean="0"/>
              <a:t> </a:t>
            </a:r>
            <a:r>
              <a:rPr lang="hu-HU" sz="2400" dirty="0" err="1" smtClean="0"/>
              <a:t>by</a:t>
            </a:r>
            <a:r>
              <a:rPr lang="hu-HU" sz="2400" dirty="0" smtClean="0"/>
              <a:t> </a:t>
            </a:r>
            <a:r>
              <a:rPr lang="hu-HU" sz="2400" dirty="0" err="1" smtClean="0"/>
              <a:t>second</a:t>
            </a:r>
            <a:r>
              <a:rPr lang="hu-HU" sz="2400" dirty="0" smtClean="0"/>
              <a:t> </a:t>
            </a:r>
            <a:r>
              <a:rPr lang="hu-HU" sz="2400" dirty="0" err="1" smtClean="0"/>
              <a:t>factor</a:t>
            </a:r>
            <a:endParaRPr lang="hu-HU" sz="2400" dirty="0"/>
          </a:p>
        </p:txBody>
      </p:sp>
      <p:pic>
        <p:nvPicPr>
          <p:cNvPr id="8" name="Kép 7"/>
          <p:cNvPicPr>
            <a:picLocks noChangeAspect="1"/>
          </p:cNvPicPr>
          <p:nvPr/>
        </p:nvPicPr>
        <p:blipFill>
          <a:blip r:embed="rId7"/>
          <a:stretch>
            <a:fillRect/>
          </a:stretch>
        </p:blipFill>
        <p:spPr>
          <a:xfrm>
            <a:off x="1180580" y="3464655"/>
            <a:ext cx="2003298" cy="905344"/>
          </a:xfrm>
          <a:prstGeom prst="rect">
            <a:avLst/>
          </a:prstGeom>
        </p:spPr>
      </p:pic>
      <p:graphicFrame>
        <p:nvGraphicFramePr>
          <p:cNvPr id="9" name="Object 16"/>
          <p:cNvGraphicFramePr>
            <a:graphicFrameLocks noChangeAspect="1"/>
          </p:cNvGraphicFramePr>
          <p:nvPr>
            <p:extLst>
              <p:ext uri="{D42A27DB-BD31-4B8C-83A1-F6EECF244321}">
                <p14:modId xmlns:p14="http://schemas.microsoft.com/office/powerpoint/2010/main" val="3081507728"/>
              </p:ext>
            </p:extLst>
          </p:nvPr>
        </p:nvGraphicFramePr>
        <p:xfrm>
          <a:off x="1132363" y="4508966"/>
          <a:ext cx="2246313" cy="1028700"/>
        </p:xfrm>
        <a:graphic>
          <a:graphicData uri="http://schemas.openxmlformats.org/presentationml/2006/ole">
            <mc:AlternateContent xmlns:mc="http://schemas.openxmlformats.org/markup-compatibility/2006">
              <mc:Choice xmlns:v="urn:schemas-microsoft-com:vml" Requires="v">
                <p:oleObj spid="_x0000_s7263" name="Egyenlet" r:id="rId8" imgW="1244600" imgH="571500" progId="Equation.3">
                  <p:embed/>
                </p:oleObj>
              </mc:Choice>
              <mc:Fallback>
                <p:oleObj name="Egyenlet" r:id="rId8" imgW="1244600" imgH="571500" progId="Equation.3">
                  <p:embed/>
                  <p:pic>
                    <p:nvPicPr>
                      <p:cNvPr id="309264"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2363" y="4508966"/>
                        <a:ext cx="2246313"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Szövegdoboz 9"/>
          <p:cNvSpPr txBox="1"/>
          <p:nvPr/>
        </p:nvSpPr>
        <p:spPr>
          <a:xfrm>
            <a:off x="4579494" y="4722333"/>
            <a:ext cx="5217069" cy="461665"/>
          </a:xfrm>
          <a:prstGeom prst="rect">
            <a:avLst/>
          </a:prstGeom>
          <a:noFill/>
        </p:spPr>
        <p:txBody>
          <a:bodyPr wrap="none" rtlCol="0">
            <a:spAutoFit/>
          </a:bodyPr>
          <a:lstStyle/>
          <a:p>
            <a:r>
              <a:rPr lang="hu-HU" sz="2400" dirty="0" smtClean="0"/>
              <a:t>Sum of </a:t>
            </a:r>
            <a:r>
              <a:rPr lang="hu-HU" sz="2400" dirty="0" err="1" smtClean="0"/>
              <a:t>squares</a:t>
            </a:r>
            <a:r>
              <a:rPr lang="hu-HU" sz="2400" dirty="0" smtClean="0"/>
              <a:t> </a:t>
            </a:r>
            <a:r>
              <a:rPr lang="hu-HU" sz="2400" dirty="0" err="1" smtClean="0"/>
              <a:t>explained</a:t>
            </a:r>
            <a:r>
              <a:rPr lang="hu-HU" sz="2400" dirty="0" smtClean="0"/>
              <a:t> </a:t>
            </a:r>
            <a:r>
              <a:rPr lang="hu-HU" sz="2400" dirty="0" err="1" smtClean="0"/>
              <a:t>by</a:t>
            </a:r>
            <a:r>
              <a:rPr lang="hu-HU" sz="2400" dirty="0" smtClean="0"/>
              <a:t> </a:t>
            </a:r>
            <a:r>
              <a:rPr lang="hu-HU" sz="2400" dirty="0" err="1" smtClean="0"/>
              <a:t>third</a:t>
            </a:r>
            <a:r>
              <a:rPr lang="hu-HU" sz="2400" dirty="0" smtClean="0"/>
              <a:t> </a:t>
            </a:r>
            <a:r>
              <a:rPr lang="hu-HU" sz="2400" dirty="0" err="1" smtClean="0"/>
              <a:t>factor</a:t>
            </a:r>
            <a:endParaRPr lang="hu-HU" sz="2400" dirty="0"/>
          </a:p>
        </p:txBody>
      </p:sp>
      <p:pic>
        <p:nvPicPr>
          <p:cNvPr id="11" name="Kép 10"/>
          <p:cNvPicPr>
            <a:picLocks noChangeAspect="1"/>
          </p:cNvPicPr>
          <p:nvPr/>
        </p:nvPicPr>
        <p:blipFill>
          <a:blip r:embed="rId10"/>
          <a:stretch>
            <a:fillRect/>
          </a:stretch>
        </p:blipFill>
        <p:spPr>
          <a:xfrm>
            <a:off x="874321" y="5760032"/>
            <a:ext cx="3990308" cy="905344"/>
          </a:xfrm>
          <a:prstGeom prst="rect">
            <a:avLst/>
          </a:prstGeom>
        </p:spPr>
      </p:pic>
      <p:pic>
        <p:nvPicPr>
          <p:cNvPr id="12" name="Kép 11"/>
          <p:cNvPicPr>
            <a:picLocks noChangeAspect="1"/>
          </p:cNvPicPr>
          <p:nvPr/>
        </p:nvPicPr>
        <p:blipFill>
          <a:blip r:embed="rId11"/>
          <a:stretch>
            <a:fillRect/>
          </a:stretch>
        </p:blipFill>
        <p:spPr>
          <a:xfrm>
            <a:off x="5443703" y="5760032"/>
            <a:ext cx="4681144" cy="699581"/>
          </a:xfrm>
          <a:prstGeom prst="rect">
            <a:avLst/>
          </a:prstGeom>
        </p:spPr>
      </p:pic>
    </p:spTree>
    <p:extLst>
      <p:ext uri="{BB962C8B-B14F-4D97-AF65-F5344CB8AC3E}">
        <p14:creationId xmlns:p14="http://schemas.microsoft.com/office/powerpoint/2010/main" val="5534490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826822" y="412749"/>
            <a:ext cx="3676207" cy="859611"/>
          </a:xfrm>
          <a:prstGeom prst="rect">
            <a:avLst/>
          </a:prstGeom>
        </p:spPr>
      </p:pic>
      <p:sp>
        <p:nvSpPr>
          <p:cNvPr id="3" name="Text Box 5"/>
          <p:cNvSpPr txBox="1">
            <a:spLocks noChangeArrowheads="1"/>
          </p:cNvSpPr>
          <p:nvPr/>
        </p:nvSpPr>
        <p:spPr bwMode="auto">
          <a:xfrm>
            <a:off x="1205320" y="1576432"/>
            <a:ext cx="5012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u-HU" altLang="hu-HU" sz="2400" dirty="0" smtClean="0"/>
              <a:t>It </a:t>
            </a:r>
            <a:r>
              <a:rPr lang="hu-HU" altLang="hu-HU" sz="2400" dirty="0" err="1" smtClean="0"/>
              <a:t>can</a:t>
            </a:r>
            <a:r>
              <a:rPr lang="hu-HU" altLang="hu-HU" sz="2400" dirty="0" smtClean="0"/>
              <a:t> be </a:t>
            </a:r>
            <a:r>
              <a:rPr lang="hu-HU" altLang="hu-HU" sz="2400" dirty="0" err="1" smtClean="0"/>
              <a:t>shown</a:t>
            </a:r>
            <a:r>
              <a:rPr lang="hu-HU" altLang="hu-HU" sz="2400" dirty="0" smtClean="0"/>
              <a:t> </a:t>
            </a:r>
            <a:r>
              <a:rPr lang="hu-HU" altLang="hu-HU" sz="2400" dirty="0" err="1" smtClean="0"/>
              <a:t>that</a:t>
            </a:r>
            <a:r>
              <a:rPr lang="hu-HU" altLang="hu-HU" sz="2400" dirty="0" smtClean="0"/>
              <a:t> </a:t>
            </a:r>
            <a:r>
              <a:rPr lang="hu-HU" altLang="hu-HU" sz="2400" i="1" dirty="0"/>
              <a:t>Q</a:t>
            </a:r>
            <a:r>
              <a:rPr lang="hu-HU" altLang="hu-HU" sz="2400" dirty="0"/>
              <a:t>=</a:t>
            </a:r>
            <a:r>
              <a:rPr lang="hu-HU" altLang="hu-HU" sz="2400" i="1" dirty="0"/>
              <a:t>Q</a:t>
            </a:r>
            <a:r>
              <a:rPr lang="hu-HU" altLang="hu-HU" sz="2400" baseline="-25000" dirty="0"/>
              <a:t>1</a:t>
            </a:r>
            <a:r>
              <a:rPr lang="hu-HU" altLang="hu-HU" sz="2400" dirty="0"/>
              <a:t>+</a:t>
            </a:r>
            <a:r>
              <a:rPr lang="hu-HU" altLang="hu-HU" sz="2400" i="1" dirty="0"/>
              <a:t>Q</a:t>
            </a:r>
            <a:r>
              <a:rPr lang="hu-HU" altLang="hu-HU" sz="2400" baseline="-25000" dirty="0"/>
              <a:t>2</a:t>
            </a:r>
            <a:r>
              <a:rPr lang="hu-HU" altLang="hu-HU" sz="2400" dirty="0"/>
              <a:t>+</a:t>
            </a:r>
            <a:r>
              <a:rPr lang="hu-HU" altLang="hu-HU" sz="2400" i="1" dirty="0"/>
              <a:t>Q</a:t>
            </a:r>
            <a:r>
              <a:rPr lang="hu-HU" altLang="hu-HU" sz="2400" baseline="-25000" dirty="0"/>
              <a:t>3</a:t>
            </a:r>
            <a:r>
              <a:rPr lang="hu-HU" altLang="hu-HU" sz="2400" dirty="0"/>
              <a:t>+</a:t>
            </a:r>
            <a:r>
              <a:rPr lang="hu-HU" altLang="hu-HU" sz="2400" i="1" dirty="0"/>
              <a:t>Q</a:t>
            </a:r>
            <a:r>
              <a:rPr lang="hu-HU" altLang="hu-HU" sz="2400" baseline="-25000" dirty="0"/>
              <a:t>4</a:t>
            </a:r>
            <a:r>
              <a:rPr lang="hu-HU" altLang="hu-HU" sz="2400" dirty="0"/>
              <a:t>.</a:t>
            </a:r>
            <a:endParaRPr lang="hu-HU" altLang="hu-HU" sz="2400" baseline="-25000" dirty="0"/>
          </a:p>
        </p:txBody>
      </p:sp>
      <p:sp>
        <p:nvSpPr>
          <p:cNvPr id="4" name="Text Box 6"/>
          <p:cNvSpPr txBox="1">
            <a:spLocks noChangeArrowheads="1"/>
          </p:cNvSpPr>
          <p:nvPr/>
        </p:nvSpPr>
        <p:spPr bwMode="auto">
          <a:xfrm>
            <a:off x="1205320" y="2440850"/>
            <a:ext cx="481728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400" dirty="0" err="1" smtClean="0"/>
              <a:t>Deegre</a:t>
            </a:r>
            <a:r>
              <a:rPr lang="hu-HU" altLang="hu-HU" sz="2400" dirty="0" smtClean="0"/>
              <a:t> of </a:t>
            </a:r>
            <a:r>
              <a:rPr lang="hu-HU" altLang="hu-HU" sz="2400" dirty="0" err="1" smtClean="0"/>
              <a:t>freedom</a:t>
            </a:r>
            <a:r>
              <a:rPr lang="hu-HU" altLang="hu-HU" sz="2400" dirty="0" smtClean="0"/>
              <a:t> of </a:t>
            </a:r>
            <a:r>
              <a:rPr lang="hu-HU" altLang="hu-HU" sz="2400" i="1" dirty="0" smtClean="0"/>
              <a:t>Q</a:t>
            </a:r>
            <a:r>
              <a:rPr lang="hu-HU" altLang="hu-HU" sz="2400" dirty="0" smtClean="0"/>
              <a:t> is </a:t>
            </a:r>
            <a:r>
              <a:rPr lang="hu-HU" altLang="hu-HU" sz="2400" i="1" dirty="0"/>
              <a:t>r</a:t>
            </a:r>
            <a:r>
              <a:rPr lang="hu-HU" altLang="hu-HU" sz="2400" baseline="30000" dirty="0"/>
              <a:t>2</a:t>
            </a:r>
            <a:r>
              <a:rPr lang="hu-HU" altLang="hu-HU" sz="2400" dirty="0"/>
              <a:t>-1</a:t>
            </a:r>
          </a:p>
          <a:p>
            <a:r>
              <a:rPr lang="hu-HU" altLang="hu-HU" sz="2400" dirty="0" err="1" smtClean="0"/>
              <a:t>Deegres</a:t>
            </a:r>
            <a:r>
              <a:rPr lang="hu-HU" altLang="hu-HU" sz="2400" dirty="0" smtClean="0"/>
              <a:t> of </a:t>
            </a:r>
            <a:r>
              <a:rPr lang="hu-HU" altLang="hu-HU" sz="2400" dirty="0" err="1" smtClean="0"/>
              <a:t>fredom</a:t>
            </a:r>
            <a:r>
              <a:rPr lang="hu-HU" altLang="hu-HU" sz="2400" dirty="0" smtClean="0"/>
              <a:t> of </a:t>
            </a:r>
            <a:r>
              <a:rPr lang="hu-HU" altLang="hu-HU" sz="2400" i="1" dirty="0" smtClean="0"/>
              <a:t>Q</a:t>
            </a:r>
            <a:r>
              <a:rPr lang="hu-HU" altLang="hu-HU" sz="2400" baseline="-25000" dirty="0" smtClean="0"/>
              <a:t>1</a:t>
            </a:r>
            <a:r>
              <a:rPr lang="hu-HU" altLang="hu-HU" sz="2400" dirty="0"/>
              <a:t>, </a:t>
            </a:r>
            <a:r>
              <a:rPr lang="hu-HU" altLang="hu-HU" sz="2400" i="1" dirty="0"/>
              <a:t>Q</a:t>
            </a:r>
            <a:r>
              <a:rPr lang="hu-HU" altLang="hu-HU" sz="2400" baseline="-25000" dirty="0"/>
              <a:t>2</a:t>
            </a:r>
            <a:r>
              <a:rPr lang="hu-HU" altLang="hu-HU" sz="2400" dirty="0"/>
              <a:t>, </a:t>
            </a:r>
            <a:r>
              <a:rPr lang="hu-HU" altLang="hu-HU" sz="2400" i="1" dirty="0"/>
              <a:t>Q</a:t>
            </a:r>
            <a:r>
              <a:rPr lang="hu-HU" altLang="hu-HU" sz="2400" baseline="-25000" dirty="0"/>
              <a:t>3</a:t>
            </a:r>
            <a:r>
              <a:rPr lang="hu-HU" altLang="hu-HU" sz="2400" dirty="0"/>
              <a:t> </a:t>
            </a:r>
            <a:r>
              <a:rPr lang="hu-HU" altLang="hu-HU" sz="2400" dirty="0" smtClean="0"/>
              <a:t>is </a:t>
            </a:r>
            <a:r>
              <a:rPr lang="hu-HU" altLang="hu-HU" sz="2400" i="1" dirty="0"/>
              <a:t>r</a:t>
            </a:r>
            <a:r>
              <a:rPr lang="hu-HU" altLang="hu-HU" sz="2400" dirty="0"/>
              <a:t>-1</a:t>
            </a:r>
          </a:p>
          <a:p>
            <a:r>
              <a:rPr lang="hu-HU" altLang="hu-HU" sz="2400" dirty="0" err="1" smtClean="0"/>
              <a:t>Deegre</a:t>
            </a:r>
            <a:r>
              <a:rPr lang="hu-HU" altLang="hu-HU" sz="2400" dirty="0" smtClean="0"/>
              <a:t> of </a:t>
            </a:r>
            <a:r>
              <a:rPr lang="hu-HU" altLang="hu-HU" sz="2400" dirty="0" err="1" smtClean="0"/>
              <a:t>freedom</a:t>
            </a:r>
            <a:r>
              <a:rPr lang="hu-HU" altLang="hu-HU" sz="2400" dirty="0" smtClean="0"/>
              <a:t> of </a:t>
            </a:r>
            <a:r>
              <a:rPr lang="hu-HU" altLang="hu-HU" sz="2400" i="1" dirty="0" smtClean="0"/>
              <a:t>Q</a:t>
            </a:r>
            <a:r>
              <a:rPr lang="hu-HU" altLang="hu-HU" sz="2400" baseline="-25000" dirty="0" smtClean="0"/>
              <a:t>4</a:t>
            </a:r>
            <a:r>
              <a:rPr lang="hu-HU" altLang="hu-HU" sz="2400" dirty="0" smtClean="0"/>
              <a:t> is </a:t>
            </a:r>
            <a:r>
              <a:rPr lang="hu-HU" altLang="hu-HU" sz="2400" dirty="0"/>
              <a:t>(</a:t>
            </a:r>
            <a:r>
              <a:rPr lang="hu-HU" altLang="hu-HU" sz="2400" i="1" dirty="0"/>
              <a:t>r</a:t>
            </a:r>
            <a:r>
              <a:rPr lang="hu-HU" altLang="hu-HU" sz="2400" dirty="0"/>
              <a:t>-1)(</a:t>
            </a:r>
            <a:r>
              <a:rPr lang="hu-HU" altLang="hu-HU" sz="2400" i="1" dirty="0"/>
              <a:t>r</a:t>
            </a:r>
            <a:r>
              <a:rPr lang="hu-HU" altLang="hu-HU" sz="2400" dirty="0"/>
              <a:t>-2)</a:t>
            </a:r>
          </a:p>
        </p:txBody>
      </p:sp>
      <p:sp>
        <p:nvSpPr>
          <p:cNvPr id="5" name="Szövegdoboz 4"/>
          <p:cNvSpPr txBox="1"/>
          <p:nvPr/>
        </p:nvSpPr>
        <p:spPr>
          <a:xfrm>
            <a:off x="1205320" y="4264215"/>
            <a:ext cx="9576227" cy="1200329"/>
          </a:xfrm>
          <a:prstGeom prst="rect">
            <a:avLst/>
          </a:prstGeom>
          <a:noFill/>
        </p:spPr>
        <p:txBody>
          <a:bodyPr wrap="square" rtlCol="0">
            <a:spAutoFit/>
          </a:bodyPr>
          <a:lstStyle/>
          <a:p>
            <a:r>
              <a:rPr lang="hu-HU" altLang="hu-HU" sz="2400" dirty="0" err="1" smtClean="0"/>
              <a:t>While</a:t>
            </a:r>
            <a:r>
              <a:rPr lang="hu-HU" altLang="hu-HU" sz="2400" dirty="0" smtClean="0"/>
              <a:t> </a:t>
            </a:r>
            <a:r>
              <a:rPr lang="hu-HU" altLang="hu-HU" sz="2400" i="1" dirty="0" smtClean="0"/>
              <a:t>r</a:t>
            </a:r>
            <a:r>
              <a:rPr lang="hu-HU" altLang="hu-HU" sz="2400" baseline="30000" dirty="0" smtClean="0"/>
              <a:t>2</a:t>
            </a:r>
            <a:r>
              <a:rPr lang="hu-HU" altLang="hu-HU" sz="2400" dirty="0" smtClean="0"/>
              <a:t>-1=3(</a:t>
            </a:r>
            <a:r>
              <a:rPr lang="hu-HU" altLang="hu-HU" sz="2400" i="1" dirty="0" smtClean="0"/>
              <a:t>r</a:t>
            </a:r>
            <a:r>
              <a:rPr lang="hu-HU" altLang="hu-HU" sz="2400" dirty="0" smtClean="0"/>
              <a:t>-1)+(</a:t>
            </a:r>
            <a:r>
              <a:rPr lang="hu-HU" altLang="hu-HU" sz="2400" i="1" dirty="0" smtClean="0"/>
              <a:t>r</a:t>
            </a:r>
            <a:r>
              <a:rPr lang="hu-HU" altLang="hu-HU" sz="2400" dirty="0" smtClean="0"/>
              <a:t>-1)(</a:t>
            </a:r>
            <a:r>
              <a:rPr lang="hu-HU" altLang="hu-HU" sz="2400" i="1" dirty="0" smtClean="0"/>
              <a:t>r</a:t>
            </a:r>
            <a:r>
              <a:rPr lang="hu-HU" altLang="hu-HU" sz="2400" dirty="0" smtClean="0"/>
              <a:t>-2) and in </a:t>
            </a:r>
            <a:r>
              <a:rPr lang="hu-HU" altLang="hu-HU" sz="2400" i="1" dirty="0" smtClean="0"/>
              <a:t>Q</a:t>
            </a:r>
            <a:r>
              <a:rPr lang="hu-HU" altLang="hu-HU" sz="2400" baseline="-25000" dirty="0" smtClean="0"/>
              <a:t>3</a:t>
            </a:r>
            <a:r>
              <a:rPr lang="hu-HU" altLang="hu-HU" sz="2400" dirty="0"/>
              <a:t> </a:t>
            </a:r>
            <a:r>
              <a:rPr lang="hu-HU" altLang="hu-HU" sz="2400" dirty="0" err="1" smtClean="0"/>
              <a:t>the</a:t>
            </a:r>
            <a:r>
              <a:rPr lang="hu-HU" altLang="hu-HU" sz="2400" dirty="0" smtClean="0"/>
              <a:t> </a:t>
            </a:r>
            <a:r>
              <a:rPr lang="hu-HU" altLang="hu-HU" sz="2400" dirty="0" err="1" smtClean="0"/>
              <a:t>expectations</a:t>
            </a:r>
            <a:r>
              <a:rPr lang="hu-HU" altLang="hu-HU" sz="2400" dirty="0" smtClean="0"/>
              <a:t> of </a:t>
            </a:r>
            <a:r>
              <a:rPr lang="hu-HU" altLang="hu-HU" sz="2400" dirty="0" err="1" smtClean="0"/>
              <a:t>the</a:t>
            </a:r>
            <a:r>
              <a:rPr lang="hu-HU" altLang="hu-HU" sz="2400" dirty="0" smtClean="0"/>
              <a:t> </a:t>
            </a:r>
            <a:r>
              <a:rPr lang="hu-HU" altLang="hu-HU" sz="2400" dirty="0" err="1" smtClean="0"/>
              <a:t>linear</a:t>
            </a:r>
            <a:r>
              <a:rPr lang="hu-HU" altLang="hu-HU" sz="2400" dirty="0" smtClean="0"/>
              <a:t> </a:t>
            </a:r>
            <a:r>
              <a:rPr lang="hu-HU" altLang="hu-HU" sz="2400" dirty="0" err="1" smtClean="0"/>
              <a:t>combinations</a:t>
            </a:r>
            <a:r>
              <a:rPr lang="hu-HU" altLang="hu-HU" sz="2400" dirty="0" smtClean="0"/>
              <a:t> </a:t>
            </a:r>
            <a:r>
              <a:rPr lang="hu-HU" altLang="hu-HU" sz="2400" dirty="0" err="1" smtClean="0"/>
              <a:t>are</a:t>
            </a:r>
            <a:r>
              <a:rPr lang="hu-HU" altLang="hu-HU" sz="2400" dirty="0" smtClean="0"/>
              <a:t> </a:t>
            </a:r>
            <a:r>
              <a:rPr lang="hu-HU" altLang="hu-HU" sz="2400" dirty="0" err="1" smtClean="0"/>
              <a:t>zeros</a:t>
            </a:r>
            <a:r>
              <a:rPr lang="hu-HU" altLang="hu-HU" sz="2400" dirty="0" smtClean="0"/>
              <a:t> </a:t>
            </a:r>
            <a:r>
              <a:rPr lang="hu-HU" altLang="hu-HU" sz="2400" dirty="0" err="1" smtClean="0"/>
              <a:t>if</a:t>
            </a:r>
            <a:r>
              <a:rPr lang="hu-HU" altLang="hu-HU" sz="2400" dirty="0" smtClean="0"/>
              <a:t> </a:t>
            </a:r>
            <a:r>
              <a:rPr lang="hu-HU" altLang="hu-HU" sz="2400" dirty="0" err="1" smtClean="0"/>
              <a:t>the</a:t>
            </a:r>
            <a:r>
              <a:rPr lang="hu-HU" altLang="hu-HU" sz="2400" dirty="0" smtClean="0"/>
              <a:t> null </a:t>
            </a:r>
            <a:r>
              <a:rPr lang="hu-HU" altLang="hu-HU" sz="2400" dirty="0" err="1" smtClean="0"/>
              <a:t>hypothesis</a:t>
            </a:r>
            <a:r>
              <a:rPr lang="hu-HU" altLang="hu-HU" sz="2400" dirty="0" smtClean="0"/>
              <a:t> is </a:t>
            </a:r>
            <a:r>
              <a:rPr lang="hu-HU" altLang="hu-HU" sz="2400" dirty="0" err="1" smtClean="0"/>
              <a:t>true</a:t>
            </a:r>
            <a:r>
              <a:rPr lang="hu-HU" altLang="hu-HU" sz="2400" dirty="0" smtClean="0"/>
              <a:t>, </a:t>
            </a:r>
            <a:r>
              <a:rPr lang="hu-HU" altLang="hu-HU" sz="2400" dirty="0" err="1" smtClean="0"/>
              <a:t>the</a:t>
            </a:r>
            <a:r>
              <a:rPr lang="hu-HU" altLang="hu-HU" sz="2400" dirty="0" smtClean="0"/>
              <a:t> </a:t>
            </a:r>
            <a:r>
              <a:rPr lang="hu-HU" altLang="hu-HU" sz="2400" i="1" dirty="0" err="1" smtClean="0"/>
              <a:t>Fisher-Cohran</a:t>
            </a:r>
            <a:r>
              <a:rPr lang="hu-HU" altLang="hu-HU" sz="2400" i="1" dirty="0" smtClean="0"/>
              <a:t> </a:t>
            </a:r>
            <a:r>
              <a:rPr lang="hu-HU" altLang="hu-HU" sz="2400" dirty="0" err="1" smtClean="0"/>
              <a:t>theorem</a:t>
            </a:r>
            <a:r>
              <a:rPr lang="hu-HU" altLang="hu-HU" sz="2400" dirty="0" smtClean="0"/>
              <a:t> </a:t>
            </a:r>
            <a:r>
              <a:rPr lang="hu-HU" altLang="hu-HU" sz="2400" dirty="0" err="1" smtClean="0"/>
              <a:t>applicable</a:t>
            </a:r>
            <a:r>
              <a:rPr lang="hu-HU" altLang="hu-HU" sz="2400" i="1" dirty="0" smtClean="0"/>
              <a:t>.</a:t>
            </a:r>
            <a:endParaRPr lang="hu-HU" sz="2400" dirty="0"/>
          </a:p>
        </p:txBody>
      </p:sp>
    </p:spTree>
    <p:extLst>
      <p:ext uri="{BB962C8B-B14F-4D97-AF65-F5344CB8AC3E}">
        <p14:creationId xmlns:p14="http://schemas.microsoft.com/office/powerpoint/2010/main" val="42527437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826822" y="412749"/>
            <a:ext cx="3676207" cy="859611"/>
          </a:xfrm>
          <a:prstGeom prst="rect">
            <a:avLst/>
          </a:prstGeom>
        </p:spPr>
      </p:pic>
      <p:sp>
        <p:nvSpPr>
          <p:cNvPr id="3" name="Szövegdoboz 2"/>
          <p:cNvSpPr txBox="1"/>
          <p:nvPr/>
        </p:nvSpPr>
        <p:spPr>
          <a:xfrm>
            <a:off x="1254034" y="1619794"/>
            <a:ext cx="3649461" cy="461665"/>
          </a:xfrm>
          <a:prstGeom prst="rect">
            <a:avLst/>
          </a:prstGeom>
          <a:noFill/>
        </p:spPr>
        <p:txBody>
          <a:bodyPr wrap="none" rtlCol="0">
            <a:spAutoFit/>
          </a:bodyPr>
          <a:lstStyle/>
          <a:p>
            <a:r>
              <a:rPr lang="hu-HU" sz="2400" dirty="0" err="1" smtClean="0"/>
              <a:t>If</a:t>
            </a:r>
            <a:r>
              <a:rPr lang="hu-HU" sz="2400" dirty="0" smtClean="0"/>
              <a:t> </a:t>
            </a:r>
            <a:r>
              <a:rPr lang="hu-HU" sz="2400" dirty="0" err="1" smtClean="0"/>
              <a:t>the</a:t>
            </a:r>
            <a:r>
              <a:rPr lang="hu-HU" sz="2400" dirty="0" smtClean="0"/>
              <a:t> null </a:t>
            </a:r>
            <a:r>
              <a:rPr lang="hu-HU" sz="2400" dirty="0" err="1" smtClean="0"/>
              <a:t>hypothesis</a:t>
            </a:r>
            <a:r>
              <a:rPr lang="hu-HU" sz="2400" dirty="0" smtClean="0"/>
              <a:t> is </a:t>
            </a:r>
            <a:r>
              <a:rPr lang="hu-HU" sz="2400" dirty="0" err="1" smtClean="0"/>
              <a:t>true</a:t>
            </a:r>
            <a:endParaRPr lang="hu-HU" sz="2400" dirty="0"/>
          </a:p>
        </p:txBody>
      </p:sp>
      <p:pic>
        <p:nvPicPr>
          <p:cNvPr id="4" name="Kép 3"/>
          <p:cNvPicPr>
            <a:picLocks noChangeAspect="1"/>
          </p:cNvPicPr>
          <p:nvPr/>
        </p:nvPicPr>
        <p:blipFill>
          <a:blip r:embed="rId3"/>
          <a:stretch>
            <a:fillRect/>
          </a:stretch>
        </p:blipFill>
        <p:spPr>
          <a:xfrm>
            <a:off x="4392217" y="2236914"/>
            <a:ext cx="3110812" cy="1337625"/>
          </a:xfrm>
          <a:prstGeom prst="rect">
            <a:avLst/>
          </a:prstGeom>
        </p:spPr>
      </p:pic>
      <p:sp>
        <p:nvSpPr>
          <p:cNvPr id="5" name="Szövegdoboz 4"/>
          <p:cNvSpPr txBox="1"/>
          <p:nvPr/>
        </p:nvSpPr>
        <p:spPr>
          <a:xfrm>
            <a:off x="1273398" y="4010910"/>
            <a:ext cx="6675802" cy="461665"/>
          </a:xfrm>
          <a:prstGeom prst="rect">
            <a:avLst/>
          </a:prstGeom>
          <a:noFill/>
        </p:spPr>
        <p:txBody>
          <a:bodyPr wrap="none" rtlCol="0">
            <a:spAutoFit/>
          </a:bodyPr>
          <a:lstStyle/>
          <a:p>
            <a:r>
              <a:rPr lang="hu-HU" sz="2400" dirty="0" err="1"/>
              <a:t>f</a:t>
            </a:r>
            <a:r>
              <a:rPr lang="hu-HU" sz="2400" dirty="0" err="1" smtClean="0"/>
              <a:t>ollows</a:t>
            </a:r>
            <a:r>
              <a:rPr lang="hu-HU" sz="2400" dirty="0" smtClean="0"/>
              <a:t> </a:t>
            </a:r>
            <a:r>
              <a:rPr lang="hu-HU" sz="2400" i="1" dirty="0" smtClean="0"/>
              <a:t>F</a:t>
            </a:r>
            <a:r>
              <a:rPr lang="hu-HU" sz="2400" dirty="0" smtClean="0"/>
              <a:t> </a:t>
            </a:r>
            <a:r>
              <a:rPr lang="hu-HU" sz="2400" dirty="0" err="1" smtClean="0"/>
              <a:t>distribution</a:t>
            </a:r>
            <a:r>
              <a:rPr lang="hu-HU" sz="2400" dirty="0" smtClean="0"/>
              <a:t> </a:t>
            </a:r>
            <a:r>
              <a:rPr lang="hu-HU" sz="2400" dirty="0" err="1" smtClean="0"/>
              <a:t>with</a:t>
            </a:r>
            <a:r>
              <a:rPr lang="hu-HU" sz="2400" dirty="0" smtClean="0"/>
              <a:t> df1=</a:t>
            </a:r>
            <a:r>
              <a:rPr lang="hu-HU" sz="2400" i="1" dirty="0" smtClean="0"/>
              <a:t>r</a:t>
            </a:r>
            <a:r>
              <a:rPr lang="hu-HU" sz="2400" dirty="0" smtClean="0"/>
              <a:t>-1 and df2=(</a:t>
            </a:r>
            <a:r>
              <a:rPr lang="hu-HU" sz="2400" i="1" dirty="0" smtClean="0"/>
              <a:t>r</a:t>
            </a:r>
            <a:r>
              <a:rPr lang="hu-HU" sz="2400" dirty="0" smtClean="0"/>
              <a:t>-1)(</a:t>
            </a:r>
            <a:r>
              <a:rPr lang="hu-HU" sz="2400" i="1" dirty="0" smtClean="0"/>
              <a:t>r</a:t>
            </a:r>
            <a:r>
              <a:rPr lang="hu-HU" sz="2400" dirty="0" smtClean="0"/>
              <a:t>-2)</a:t>
            </a:r>
            <a:endParaRPr lang="hu-HU" sz="2400" dirty="0"/>
          </a:p>
        </p:txBody>
      </p:sp>
      <p:sp>
        <p:nvSpPr>
          <p:cNvPr id="6" name="Szövegdoboz 5"/>
          <p:cNvSpPr txBox="1"/>
          <p:nvPr/>
        </p:nvSpPr>
        <p:spPr>
          <a:xfrm>
            <a:off x="1085755" y="5067620"/>
            <a:ext cx="9967728" cy="1107996"/>
          </a:xfrm>
          <a:prstGeom prst="rect">
            <a:avLst/>
          </a:prstGeom>
          <a:noFill/>
        </p:spPr>
        <p:txBody>
          <a:bodyPr wrap="square" rtlCol="0">
            <a:spAutoFit/>
          </a:bodyPr>
          <a:lstStyle/>
          <a:p>
            <a:r>
              <a:rPr lang="hu-HU" sz="2400" dirty="0" err="1" smtClean="0"/>
              <a:t>If</a:t>
            </a:r>
            <a:r>
              <a:rPr lang="hu-HU" sz="2400" dirty="0" smtClean="0"/>
              <a:t> we </a:t>
            </a:r>
            <a:r>
              <a:rPr lang="hu-HU" sz="2400" dirty="0" err="1" smtClean="0"/>
              <a:t>reject</a:t>
            </a:r>
            <a:r>
              <a:rPr lang="hu-HU" sz="2400" dirty="0" smtClean="0"/>
              <a:t> </a:t>
            </a:r>
            <a:r>
              <a:rPr lang="hu-HU" sz="2400" dirty="0" err="1" smtClean="0"/>
              <a:t>the</a:t>
            </a:r>
            <a:r>
              <a:rPr lang="hu-HU" sz="2400" dirty="0" smtClean="0"/>
              <a:t> null </a:t>
            </a:r>
            <a:r>
              <a:rPr lang="hu-HU" sz="2400" dirty="0" err="1" smtClean="0"/>
              <a:t>hypothesis</a:t>
            </a:r>
            <a:r>
              <a:rPr lang="hu-HU" sz="2400" dirty="0" smtClean="0"/>
              <a:t> we </a:t>
            </a:r>
            <a:r>
              <a:rPr lang="hu-HU" sz="2400" dirty="0" err="1" smtClean="0"/>
              <a:t>can</a:t>
            </a:r>
            <a:r>
              <a:rPr lang="hu-HU" sz="2400" dirty="0" smtClean="0"/>
              <a:t> </a:t>
            </a:r>
            <a:r>
              <a:rPr lang="hu-HU" sz="2400" dirty="0" err="1" smtClean="0"/>
              <a:t>edit</a:t>
            </a:r>
            <a:r>
              <a:rPr lang="hu-HU" sz="2400" dirty="0" smtClean="0"/>
              <a:t> </a:t>
            </a:r>
            <a:r>
              <a:rPr lang="hu-HU" sz="2400" dirty="0" err="1" smtClean="0"/>
              <a:t>confidence</a:t>
            </a:r>
            <a:r>
              <a:rPr lang="hu-HU" sz="2400" dirty="0" smtClean="0"/>
              <a:t> </a:t>
            </a:r>
            <a:r>
              <a:rPr lang="hu-HU" sz="2400" dirty="0" err="1" smtClean="0"/>
              <a:t>intervals</a:t>
            </a:r>
            <a:r>
              <a:rPr lang="hu-HU" sz="2400" dirty="0" smtClean="0"/>
              <a:t> </a:t>
            </a:r>
            <a:r>
              <a:rPr lang="hu-HU" sz="2400" dirty="0" err="1" smtClean="0"/>
              <a:t>for</a:t>
            </a:r>
            <a:r>
              <a:rPr lang="hu-HU" sz="2400" dirty="0" smtClean="0"/>
              <a:t> </a:t>
            </a:r>
            <a:r>
              <a:rPr lang="hu-HU" sz="2400" dirty="0" err="1" smtClean="0"/>
              <a:t>the</a:t>
            </a:r>
            <a:r>
              <a:rPr lang="hu-HU" sz="2400" dirty="0" smtClean="0"/>
              <a:t> </a:t>
            </a:r>
            <a:r>
              <a:rPr lang="hu-HU" sz="2400" dirty="0" err="1" smtClean="0"/>
              <a:t>differencies</a:t>
            </a:r>
            <a:r>
              <a:rPr lang="hu-HU" sz="2400" dirty="0" smtClean="0"/>
              <a:t> f</a:t>
            </a:r>
            <a:r>
              <a:rPr lang="hu-HU" sz="2400" baseline="-25000" dirty="0" smtClean="0"/>
              <a:t>i</a:t>
            </a:r>
            <a:r>
              <a:rPr lang="hu-HU" sz="2400" dirty="0" smtClean="0"/>
              <a:t>-</a:t>
            </a:r>
            <a:r>
              <a:rPr lang="hu-HU" sz="2400" dirty="0" err="1" smtClean="0"/>
              <a:t>f</a:t>
            </a:r>
            <a:r>
              <a:rPr lang="hu-HU" sz="2400" baseline="-25000" dirty="0" err="1" smtClean="0"/>
              <a:t>j</a:t>
            </a:r>
            <a:r>
              <a:rPr lang="hu-HU" sz="2400" baseline="-25000" dirty="0" smtClean="0"/>
              <a:t> </a:t>
            </a:r>
            <a:r>
              <a:rPr lang="hu-HU" sz="2400" dirty="0" err="1" smtClean="0"/>
              <a:t>with</a:t>
            </a:r>
            <a:r>
              <a:rPr lang="hu-HU" sz="2400" dirty="0" smtClean="0"/>
              <a:t>  </a:t>
            </a:r>
            <a:r>
              <a:rPr lang="hu-HU" sz="2400" dirty="0" err="1" smtClean="0"/>
              <a:t>distribution</a:t>
            </a:r>
            <a:r>
              <a:rPr lang="hu-HU" sz="2400" dirty="0" smtClean="0"/>
              <a:t> </a:t>
            </a:r>
            <a:r>
              <a:rPr lang="hu-HU" sz="2400" dirty="0" err="1" smtClean="0"/>
              <a:t>table</a:t>
            </a:r>
            <a:r>
              <a:rPr lang="hu-HU" sz="2400" dirty="0"/>
              <a:t> </a:t>
            </a:r>
            <a:r>
              <a:rPr lang="hu-HU" sz="2400" dirty="0" smtClean="0"/>
              <a:t>of  t</a:t>
            </a:r>
            <a:r>
              <a:rPr lang="hu-HU" sz="2400" baseline="-25000" dirty="0" smtClean="0"/>
              <a:t>(r-1)(r-2) </a:t>
            </a:r>
            <a:r>
              <a:rPr lang="hu-HU" sz="2400" dirty="0" smtClean="0"/>
              <a:t> .</a:t>
            </a:r>
          </a:p>
          <a:p>
            <a:endParaRPr lang="hu-HU" dirty="0"/>
          </a:p>
        </p:txBody>
      </p:sp>
    </p:spTree>
    <p:extLst>
      <p:ext uri="{BB962C8B-B14F-4D97-AF65-F5344CB8AC3E}">
        <p14:creationId xmlns:p14="http://schemas.microsoft.com/office/powerpoint/2010/main" val="13936609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578628" y="451937"/>
            <a:ext cx="3676207" cy="859611"/>
          </a:xfrm>
          <a:prstGeom prst="rect">
            <a:avLst/>
          </a:prstGeom>
        </p:spPr>
      </p:pic>
      <p:sp>
        <p:nvSpPr>
          <p:cNvPr id="3" name="Szövegdoboz 2"/>
          <p:cNvSpPr txBox="1"/>
          <p:nvPr/>
        </p:nvSpPr>
        <p:spPr>
          <a:xfrm>
            <a:off x="666207" y="1698171"/>
            <a:ext cx="10842170" cy="3785652"/>
          </a:xfrm>
          <a:prstGeom prst="rect">
            <a:avLst/>
          </a:prstGeom>
          <a:noFill/>
        </p:spPr>
        <p:txBody>
          <a:bodyPr wrap="square" rtlCol="0">
            <a:spAutoFit/>
          </a:bodyPr>
          <a:lstStyle/>
          <a:p>
            <a:r>
              <a:rPr lang="en-US" sz="2400" dirty="0" smtClean="0"/>
              <a:t>Advantages of Latin square </a:t>
            </a:r>
            <a:endParaRPr lang="hu-HU" sz="2400" dirty="0" smtClean="0"/>
          </a:p>
          <a:p>
            <a:pPr marL="342900" indent="-342900">
              <a:buAutoNum type="arabicPeriod"/>
            </a:pPr>
            <a:r>
              <a:rPr lang="en-US" sz="2400" dirty="0" smtClean="0"/>
              <a:t>Greater power than the RBD when there are two external sources of variation. </a:t>
            </a:r>
            <a:endParaRPr lang="hu-HU" sz="2400" dirty="0" smtClean="0"/>
          </a:p>
          <a:p>
            <a:pPr marL="342900" indent="-342900">
              <a:buAutoNum type="arabicPeriod"/>
            </a:pPr>
            <a:r>
              <a:rPr lang="en-US" sz="2400" dirty="0" smtClean="0"/>
              <a:t>Easy to analyze. </a:t>
            </a:r>
            <a:endParaRPr lang="hu-HU" sz="2400" dirty="0" smtClean="0"/>
          </a:p>
          <a:p>
            <a:pPr marL="342900" indent="-342900">
              <a:buAutoNum type="arabicPeriod"/>
            </a:pPr>
            <a:endParaRPr lang="hu-HU" sz="2400" dirty="0"/>
          </a:p>
          <a:p>
            <a:r>
              <a:rPr lang="en-US" sz="2400" dirty="0" smtClean="0"/>
              <a:t>Disadvantages </a:t>
            </a:r>
            <a:endParaRPr lang="hu-HU" sz="2400" dirty="0" smtClean="0"/>
          </a:p>
          <a:p>
            <a:pPr marL="342900" indent="-342900">
              <a:buAutoNum type="arabicPeriod"/>
            </a:pPr>
            <a:r>
              <a:rPr lang="en-US" sz="2400" dirty="0" smtClean="0"/>
              <a:t>The number of treatments, rows and columns must be the same. </a:t>
            </a:r>
            <a:endParaRPr lang="hu-HU" sz="2400" dirty="0" smtClean="0"/>
          </a:p>
          <a:p>
            <a:pPr marL="342900" indent="-342900">
              <a:buAutoNum type="arabicPeriod"/>
            </a:pPr>
            <a:r>
              <a:rPr lang="en-US" sz="2400" dirty="0" smtClean="0"/>
              <a:t>Squares smaller than 5×5 are not practical because of the small number of degrees of freedom for error. </a:t>
            </a:r>
            <a:endParaRPr lang="hu-HU" sz="2400" dirty="0" smtClean="0"/>
          </a:p>
          <a:p>
            <a:pPr marL="342900" indent="-342900">
              <a:buAutoNum type="arabicPeriod"/>
            </a:pPr>
            <a:r>
              <a:rPr lang="en-US" sz="2400" dirty="0" smtClean="0"/>
              <a:t>The effect of each treatment must be approximately the same across rows and columns.</a:t>
            </a:r>
            <a:endParaRPr lang="hu-HU" sz="2400" dirty="0"/>
          </a:p>
        </p:txBody>
      </p:sp>
    </p:spTree>
    <p:extLst>
      <p:ext uri="{BB962C8B-B14F-4D97-AF65-F5344CB8AC3E}">
        <p14:creationId xmlns:p14="http://schemas.microsoft.com/office/powerpoint/2010/main" val="239903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449398" y="492536"/>
            <a:ext cx="4039169" cy="464906"/>
          </a:xfrm>
          <a:prstGeom prst="rect">
            <a:avLst/>
          </a:prstGeom>
        </p:spPr>
      </p:pic>
      <p:pic>
        <p:nvPicPr>
          <p:cNvPr id="3" name="Kép 2"/>
          <p:cNvPicPr>
            <a:picLocks noChangeAspect="1"/>
          </p:cNvPicPr>
          <p:nvPr/>
        </p:nvPicPr>
        <p:blipFill>
          <a:blip r:embed="rId3"/>
          <a:stretch>
            <a:fillRect/>
          </a:stretch>
        </p:blipFill>
        <p:spPr>
          <a:xfrm>
            <a:off x="452611" y="1277906"/>
            <a:ext cx="11146235" cy="2654013"/>
          </a:xfrm>
          <a:prstGeom prst="rect">
            <a:avLst/>
          </a:prstGeom>
        </p:spPr>
      </p:pic>
      <p:pic>
        <p:nvPicPr>
          <p:cNvPr id="4" name="Kép 3"/>
          <p:cNvPicPr>
            <a:picLocks noChangeAspect="1"/>
          </p:cNvPicPr>
          <p:nvPr/>
        </p:nvPicPr>
        <p:blipFill>
          <a:blip r:embed="rId4"/>
          <a:stretch>
            <a:fillRect/>
          </a:stretch>
        </p:blipFill>
        <p:spPr>
          <a:xfrm>
            <a:off x="452610" y="4147882"/>
            <a:ext cx="11493761" cy="2553364"/>
          </a:xfrm>
          <a:prstGeom prst="rect">
            <a:avLst/>
          </a:prstGeom>
        </p:spPr>
      </p:pic>
    </p:spTree>
    <p:extLst>
      <p:ext uri="{BB962C8B-B14F-4D97-AF65-F5344CB8AC3E}">
        <p14:creationId xmlns:p14="http://schemas.microsoft.com/office/powerpoint/2010/main" val="25658794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826821" y="151492"/>
            <a:ext cx="3676207" cy="859611"/>
          </a:xfrm>
          <a:prstGeom prst="rect">
            <a:avLst/>
          </a:prstGeom>
        </p:spPr>
      </p:pic>
      <p:sp>
        <p:nvSpPr>
          <p:cNvPr id="3" name="Szövegdoboz 2"/>
          <p:cNvSpPr txBox="1"/>
          <p:nvPr/>
        </p:nvSpPr>
        <p:spPr>
          <a:xfrm>
            <a:off x="548639" y="1011103"/>
            <a:ext cx="10567852" cy="3416320"/>
          </a:xfrm>
          <a:prstGeom prst="rect">
            <a:avLst/>
          </a:prstGeom>
          <a:noFill/>
        </p:spPr>
        <p:txBody>
          <a:bodyPr wrap="square" rtlCol="0">
            <a:spAutoFit/>
          </a:bodyPr>
          <a:lstStyle/>
          <a:p>
            <a:r>
              <a:rPr lang="en-US" sz="2400" dirty="0" smtClean="0">
                <a:solidFill>
                  <a:srgbClr val="0070C0"/>
                </a:solidFill>
              </a:rPr>
              <a:t>Latin square example</a:t>
            </a:r>
            <a:endParaRPr lang="hu-HU" sz="2400" dirty="0" smtClean="0">
              <a:solidFill>
                <a:srgbClr val="0070C0"/>
              </a:solidFill>
            </a:endParaRPr>
          </a:p>
          <a:p>
            <a:endParaRPr lang="en-US" sz="2400" dirty="0" smtClean="0">
              <a:solidFill>
                <a:srgbClr val="0070C0"/>
              </a:solidFill>
            </a:endParaRPr>
          </a:p>
          <a:p>
            <a:r>
              <a:rPr lang="en-US" sz="2400" dirty="0" smtClean="0"/>
              <a:t>Four machines are to be tested to see whether</a:t>
            </a:r>
            <a:r>
              <a:rPr lang="hu-HU" sz="2400" dirty="0" smtClean="0"/>
              <a:t> </a:t>
            </a:r>
            <a:r>
              <a:rPr lang="en-US" sz="2400" dirty="0" smtClean="0"/>
              <a:t>they differ significantly in their ability to produce</a:t>
            </a:r>
            <a:r>
              <a:rPr lang="hu-HU" sz="2400" dirty="0" smtClean="0"/>
              <a:t> </a:t>
            </a:r>
            <a:r>
              <a:rPr lang="en-US" sz="2400" dirty="0" smtClean="0"/>
              <a:t>a</a:t>
            </a:r>
            <a:r>
              <a:rPr lang="hu-HU" sz="2400" dirty="0" smtClean="0"/>
              <a:t> </a:t>
            </a:r>
            <a:r>
              <a:rPr lang="en-US" sz="2400" dirty="0" smtClean="0"/>
              <a:t>manufactured part. Different operators</a:t>
            </a:r>
            <a:r>
              <a:rPr lang="hu-HU" sz="2400" dirty="0" smtClean="0"/>
              <a:t> </a:t>
            </a:r>
            <a:r>
              <a:rPr lang="en-US" sz="2400" dirty="0" smtClean="0"/>
              <a:t>and different time periods in the work day are</a:t>
            </a:r>
            <a:r>
              <a:rPr lang="hu-HU" sz="2400" dirty="0" smtClean="0"/>
              <a:t> </a:t>
            </a:r>
            <a:r>
              <a:rPr lang="en-US" sz="2400" dirty="0" smtClean="0"/>
              <a:t>known to have an effect</a:t>
            </a:r>
            <a:r>
              <a:rPr lang="hu-HU" sz="2400" dirty="0" smtClean="0"/>
              <a:t> </a:t>
            </a:r>
            <a:r>
              <a:rPr lang="en-US" sz="2400" dirty="0" smtClean="0"/>
              <a:t>on production.</a:t>
            </a:r>
            <a:r>
              <a:rPr lang="hu-HU" sz="2400" dirty="0" smtClean="0"/>
              <a:t> </a:t>
            </a:r>
            <a:r>
              <a:rPr lang="en-US" sz="2400" dirty="0" smtClean="0"/>
              <a:t>A Latin square design is used in which 4 operators</a:t>
            </a:r>
            <a:r>
              <a:rPr lang="hu-HU" sz="2400" dirty="0" smtClean="0"/>
              <a:t> </a:t>
            </a:r>
            <a:r>
              <a:rPr lang="en-US" sz="2400" dirty="0" smtClean="0"/>
              <a:t>are “columns” and 4 time periods are</a:t>
            </a:r>
            <a:r>
              <a:rPr lang="hu-HU" sz="2400" dirty="0" smtClean="0"/>
              <a:t> </a:t>
            </a:r>
            <a:r>
              <a:rPr lang="en-US" sz="2400" dirty="0" smtClean="0"/>
              <a:t>“rows.”</a:t>
            </a:r>
            <a:r>
              <a:rPr lang="hu-HU" sz="2400" dirty="0" smtClean="0"/>
              <a:t> </a:t>
            </a:r>
            <a:r>
              <a:rPr lang="en-US" sz="2400" dirty="0" smtClean="0"/>
              <a:t>Machines are assigned at random to</a:t>
            </a:r>
            <a:r>
              <a:rPr lang="hu-HU" sz="2400" dirty="0" smtClean="0"/>
              <a:t> </a:t>
            </a:r>
            <a:r>
              <a:rPr lang="en-US" sz="2400" dirty="0" smtClean="0"/>
              <a:t>the 16 cells of the square with the restriction</a:t>
            </a:r>
            <a:r>
              <a:rPr lang="hu-HU" sz="2400" dirty="0" smtClean="0"/>
              <a:t> </a:t>
            </a:r>
            <a:r>
              <a:rPr lang="en-US" sz="2400" dirty="0" smtClean="0"/>
              <a:t>that each machine is used</a:t>
            </a:r>
            <a:r>
              <a:rPr lang="hu-HU" sz="2400" dirty="0" smtClean="0"/>
              <a:t> </a:t>
            </a:r>
            <a:r>
              <a:rPr lang="en-US" sz="2400" dirty="0" smtClean="0"/>
              <a:t>only once by each</a:t>
            </a:r>
            <a:r>
              <a:rPr lang="hu-HU" sz="2400" dirty="0" smtClean="0"/>
              <a:t> </a:t>
            </a:r>
            <a:r>
              <a:rPr lang="en-US" sz="2400" dirty="0" smtClean="0"/>
              <a:t>operator and in each time period. The following</a:t>
            </a:r>
            <a:r>
              <a:rPr lang="hu-HU" sz="2400" dirty="0" smtClean="0"/>
              <a:t> </a:t>
            </a:r>
            <a:r>
              <a:rPr lang="en-US" sz="2400" dirty="0" smtClean="0"/>
              <a:t>Latin square was obtained.</a:t>
            </a:r>
          </a:p>
        </p:txBody>
      </p:sp>
      <p:pic>
        <p:nvPicPr>
          <p:cNvPr id="4" name="Kép 3"/>
          <p:cNvPicPr>
            <a:picLocks noChangeAspect="1"/>
          </p:cNvPicPr>
          <p:nvPr/>
        </p:nvPicPr>
        <p:blipFill>
          <a:blip r:embed="rId3"/>
          <a:stretch>
            <a:fillRect/>
          </a:stretch>
        </p:blipFill>
        <p:spPr>
          <a:xfrm>
            <a:off x="5664924" y="4427423"/>
            <a:ext cx="4753209" cy="2415130"/>
          </a:xfrm>
          <a:prstGeom prst="rect">
            <a:avLst/>
          </a:prstGeom>
        </p:spPr>
      </p:pic>
    </p:spTree>
    <p:extLst>
      <p:ext uri="{BB962C8B-B14F-4D97-AF65-F5344CB8AC3E}">
        <p14:creationId xmlns:p14="http://schemas.microsoft.com/office/powerpoint/2010/main" val="29138212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340761" y="934492"/>
            <a:ext cx="3797399" cy="1204789"/>
          </a:xfrm>
          <a:prstGeom prst="rect">
            <a:avLst/>
          </a:prstGeom>
        </p:spPr>
      </p:pic>
      <p:pic>
        <p:nvPicPr>
          <p:cNvPr id="3" name="Kép 2"/>
          <p:cNvPicPr>
            <a:picLocks noChangeAspect="1"/>
          </p:cNvPicPr>
          <p:nvPr/>
        </p:nvPicPr>
        <p:blipFill>
          <a:blip r:embed="rId3"/>
          <a:stretch>
            <a:fillRect/>
          </a:stretch>
        </p:blipFill>
        <p:spPr>
          <a:xfrm>
            <a:off x="304934" y="541065"/>
            <a:ext cx="3444106" cy="1748546"/>
          </a:xfrm>
          <a:prstGeom prst="rect">
            <a:avLst/>
          </a:prstGeom>
        </p:spPr>
      </p:pic>
      <p:pic>
        <p:nvPicPr>
          <p:cNvPr id="4" name="Kép 3"/>
          <p:cNvPicPr>
            <a:picLocks noChangeAspect="1"/>
          </p:cNvPicPr>
          <p:nvPr/>
        </p:nvPicPr>
        <p:blipFill>
          <a:blip r:embed="rId4"/>
          <a:stretch>
            <a:fillRect/>
          </a:stretch>
        </p:blipFill>
        <p:spPr>
          <a:xfrm>
            <a:off x="179507" y="2376230"/>
            <a:ext cx="6835065" cy="4481769"/>
          </a:xfrm>
          <a:prstGeom prst="rect">
            <a:avLst/>
          </a:prstGeom>
        </p:spPr>
      </p:pic>
      <p:pic>
        <p:nvPicPr>
          <p:cNvPr id="5" name="Kép 4"/>
          <p:cNvPicPr>
            <a:picLocks noChangeAspect="1"/>
          </p:cNvPicPr>
          <p:nvPr/>
        </p:nvPicPr>
        <p:blipFill>
          <a:blip r:embed="rId5"/>
          <a:stretch>
            <a:fillRect/>
          </a:stretch>
        </p:blipFill>
        <p:spPr>
          <a:xfrm>
            <a:off x="7180064" y="3294525"/>
            <a:ext cx="1415296" cy="2856838"/>
          </a:xfrm>
          <a:prstGeom prst="rect">
            <a:avLst/>
          </a:prstGeom>
        </p:spPr>
      </p:pic>
      <p:pic>
        <p:nvPicPr>
          <p:cNvPr id="6" name="Kép 5"/>
          <p:cNvPicPr>
            <a:picLocks noChangeAspect="1"/>
          </p:cNvPicPr>
          <p:nvPr/>
        </p:nvPicPr>
        <p:blipFill>
          <a:blip r:embed="rId6"/>
          <a:stretch>
            <a:fillRect/>
          </a:stretch>
        </p:blipFill>
        <p:spPr>
          <a:xfrm>
            <a:off x="9263462" y="4104422"/>
            <a:ext cx="1635196" cy="781086"/>
          </a:xfrm>
          <a:prstGeom prst="rect">
            <a:avLst/>
          </a:prstGeom>
        </p:spPr>
      </p:pic>
      <p:sp>
        <p:nvSpPr>
          <p:cNvPr id="7" name="Szövegdoboz 6"/>
          <p:cNvSpPr txBox="1"/>
          <p:nvPr/>
        </p:nvSpPr>
        <p:spPr>
          <a:xfrm>
            <a:off x="8934994" y="6151363"/>
            <a:ext cx="3103927" cy="369332"/>
          </a:xfrm>
          <a:prstGeom prst="rect">
            <a:avLst/>
          </a:prstGeom>
          <a:noFill/>
        </p:spPr>
        <p:txBody>
          <a:bodyPr wrap="none" rtlCol="0">
            <a:spAutoFit/>
          </a:bodyPr>
          <a:lstStyle/>
          <a:p>
            <a:r>
              <a:rPr lang="hu-HU" dirty="0" smtClean="0"/>
              <a:t>The null </a:t>
            </a:r>
            <a:r>
              <a:rPr lang="hu-HU" dirty="0" err="1" smtClean="0"/>
              <a:t>hypothesis</a:t>
            </a:r>
            <a:r>
              <a:rPr lang="hu-HU" dirty="0" smtClean="0"/>
              <a:t> is </a:t>
            </a:r>
            <a:r>
              <a:rPr lang="hu-HU" dirty="0" err="1" smtClean="0"/>
              <a:t>accepted</a:t>
            </a:r>
            <a:endParaRPr lang="hu-HU" dirty="0"/>
          </a:p>
        </p:txBody>
      </p:sp>
    </p:spTree>
    <p:extLst>
      <p:ext uri="{BB962C8B-B14F-4D97-AF65-F5344CB8AC3E}">
        <p14:creationId xmlns:p14="http://schemas.microsoft.com/office/powerpoint/2010/main" val="3935119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670666" y="392779"/>
            <a:ext cx="43238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4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One-way</a:t>
            </a:r>
            <a:r>
              <a:rPr kumimoji="0" lang="hu-HU"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ANOVA</a:t>
            </a:r>
            <a:endParaRPr kumimoji="0" lang="hu-HU"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zövegdoboz 2"/>
          <p:cNvSpPr txBox="1"/>
          <p:nvPr/>
        </p:nvSpPr>
        <p:spPr>
          <a:xfrm>
            <a:off x="404948" y="1358538"/>
            <a:ext cx="1141693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one-way analysis of variance (ANOVA) is used to determine whether there are any statistically significant differences between the means of two or more independent (unrelated) groups (although you tend to only see it used when there are a minimum of three, rather than two groups).</a:t>
            </a:r>
            <a:endParaRPr kumimoji="0" lang="hu-HU"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Kép 3"/>
          <p:cNvPicPr>
            <a:picLocks noChangeAspect="1"/>
          </p:cNvPicPr>
          <p:nvPr/>
        </p:nvPicPr>
        <p:blipFill>
          <a:blip r:embed="rId2"/>
          <a:stretch>
            <a:fillRect/>
          </a:stretch>
        </p:blipFill>
        <p:spPr>
          <a:xfrm>
            <a:off x="216904" y="3177661"/>
            <a:ext cx="11604981" cy="3092510"/>
          </a:xfrm>
          <a:prstGeom prst="rect">
            <a:avLst/>
          </a:prstGeom>
        </p:spPr>
      </p:pic>
    </p:spTree>
    <p:extLst>
      <p:ext uri="{BB962C8B-B14F-4D97-AF65-F5344CB8AC3E}">
        <p14:creationId xmlns:p14="http://schemas.microsoft.com/office/powerpoint/2010/main" val="3887610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722914" y="248194"/>
            <a:ext cx="40282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4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One-way</a:t>
            </a:r>
            <a:r>
              <a:rPr kumimoji="0" lang="hu-HU" sz="4400" b="0" i="0" u="none" strike="noStrike" kern="1200" cap="none" spc="0" normalizeH="0" baseline="0" noProof="0" dirty="0" smtClean="0">
                <a:ln>
                  <a:noFill/>
                </a:ln>
                <a:solidFill>
                  <a:prstClr val="black"/>
                </a:solidFill>
                <a:effectLst/>
                <a:uLnTx/>
                <a:uFillTx/>
                <a:latin typeface="Calibri" panose="020F0502020204030204"/>
                <a:ea typeface="+mn-ea"/>
                <a:cs typeface="+mn-cs"/>
              </a:rPr>
              <a:t> ANOVA</a:t>
            </a:r>
            <a:endParaRPr kumimoji="0" lang="hu-HU"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Kép 2"/>
          <p:cNvPicPr>
            <a:picLocks noChangeAspect="1"/>
          </p:cNvPicPr>
          <p:nvPr/>
        </p:nvPicPr>
        <p:blipFill>
          <a:blip r:embed="rId2"/>
          <a:stretch>
            <a:fillRect/>
          </a:stretch>
        </p:blipFill>
        <p:spPr>
          <a:xfrm>
            <a:off x="1792040" y="1017635"/>
            <a:ext cx="7889966" cy="5901743"/>
          </a:xfrm>
          <a:prstGeom prst="rect">
            <a:avLst/>
          </a:prstGeom>
        </p:spPr>
      </p:pic>
    </p:spTree>
    <p:extLst>
      <p:ext uri="{BB962C8B-B14F-4D97-AF65-F5344CB8AC3E}">
        <p14:creationId xmlns:p14="http://schemas.microsoft.com/office/powerpoint/2010/main" val="3260181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722914" y="248194"/>
            <a:ext cx="40282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4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One-way</a:t>
            </a:r>
            <a:r>
              <a:rPr kumimoji="0" lang="hu-HU" sz="4400" b="0" i="0" u="none" strike="noStrike" kern="1200" cap="none" spc="0" normalizeH="0" baseline="0" noProof="0" dirty="0" smtClean="0">
                <a:ln>
                  <a:noFill/>
                </a:ln>
                <a:solidFill>
                  <a:prstClr val="black"/>
                </a:solidFill>
                <a:effectLst/>
                <a:uLnTx/>
                <a:uFillTx/>
                <a:latin typeface="Calibri" panose="020F0502020204030204"/>
                <a:ea typeface="+mn-ea"/>
                <a:cs typeface="+mn-cs"/>
              </a:rPr>
              <a:t> ANOVA</a:t>
            </a:r>
            <a:endParaRPr kumimoji="0" lang="hu-HU"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Kép 2"/>
          <p:cNvPicPr>
            <a:picLocks noChangeAspect="1"/>
          </p:cNvPicPr>
          <p:nvPr/>
        </p:nvPicPr>
        <p:blipFill>
          <a:blip r:embed="rId2"/>
          <a:stretch>
            <a:fillRect/>
          </a:stretch>
        </p:blipFill>
        <p:spPr>
          <a:xfrm>
            <a:off x="2420822" y="1517236"/>
            <a:ext cx="7037601" cy="1082271"/>
          </a:xfrm>
          <a:prstGeom prst="rect">
            <a:avLst/>
          </a:prstGeom>
        </p:spPr>
      </p:pic>
      <p:pic>
        <p:nvPicPr>
          <p:cNvPr id="4" name="Kép 3"/>
          <p:cNvPicPr>
            <a:picLocks noChangeAspect="1"/>
          </p:cNvPicPr>
          <p:nvPr/>
        </p:nvPicPr>
        <p:blipFill>
          <a:blip r:embed="rId3"/>
          <a:stretch>
            <a:fillRect/>
          </a:stretch>
        </p:blipFill>
        <p:spPr>
          <a:xfrm>
            <a:off x="3587808" y="2726277"/>
            <a:ext cx="4660390" cy="1088077"/>
          </a:xfrm>
          <a:prstGeom prst="rect">
            <a:avLst/>
          </a:prstGeom>
        </p:spPr>
      </p:pic>
      <p:pic>
        <p:nvPicPr>
          <p:cNvPr id="7" name="Kép 6"/>
          <p:cNvPicPr>
            <a:picLocks noChangeAspect="1"/>
          </p:cNvPicPr>
          <p:nvPr/>
        </p:nvPicPr>
        <p:blipFill>
          <a:blip r:embed="rId4"/>
          <a:stretch>
            <a:fillRect/>
          </a:stretch>
        </p:blipFill>
        <p:spPr>
          <a:xfrm>
            <a:off x="258172" y="3814354"/>
            <a:ext cx="11743569" cy="2508069"/>
          </a:xfrm>
          <a:prstGeom prst="rect">
            <a:avLst/>
          </a:prstGeom>
        </p:spPr>
      </p:pic>
    </p:spTree>
    <p:extLst>
      <p:ext uri="{BB962C8B-B14F-4D97-AF65-F5344CB8AC3E}">
        <p14:creationId xmlns:p14="http://schemas.microsoft.com/office/powerpoint/2010/main" val="638138810"/>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1236</TotalTime>
  <Words>1882</Words>
  <Application>Microsoft Office PowerPoint</Application>
  <PresentationFormat>Szélesvásznú</PresentationFormat>
  <Paragraphs>169</Paragraphs>
  <Slides>61</Slides>
  <Notes>0</Notes>
  <HiddenSlides>0</HiddenSlides>
  <MMClips>0</MMClips>
  <ScaleCrop>false</ScaleCrop>
  <HeadingPairs>
    <vt:vector size="8" baseType="variant">
      <vt:variant>
        <vt:lpstr>Használt betűtípusok</vt:lpstr>
      </vt:variant>
      <vt:variant>
        <vt:i4>5</vt:i4>
      </vt:variant>
      <vt:variant>
        <vt:lpstr>Téma</vt:lpstr>
      </vt:variant>
      <vt:variant>
        <vt:i4>1</vt:i4>
      </vt:variant>
      <vt:variant>
        <vt:lpstr>Beágyazott OLE kiszolgálók</vt:lpstr>
      </vt:variant>
      <vt:variant>
        <vt:i4>1</vt:i4>
      </vt:variant>
      <vt:variant>
        <vt:lpstr>Diacímek</vt:lpstr>
      </vt:variant>
      <vt:variant>
        <vt:i4>61</vt:i4>
      </vt:variant>
    </vt:vector>
  </HeadingPairs>
  <TitlesOfParts>
    <vt:vector size="68" baseType="lpstr">
      <vt:lpstr>Arial</vt:lpstr>
      <vt:lpstr>Calibri</vt:lpstr>
      <vt:lpstr>Calibri Light</vt:lpstr>
      <vt:lpstr>Cambria Math</vt:lpstr>
      <vt:lpstr>Symbol</vt:lpstr>
      <vt:lpstr>Office-téma</vt:lpstr>
      <vt:lpstr>Egyenlet</vt:lpstr>
      <vt:lpstr>Analysis of Variance (ANOVA)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Variance (ANOVA)</dc:title>
  <dc:creator>Windows-felhasználó</dc:creator>
  <cp:lastModifiedBy>Windows-felhasználó</cp:lastModifiedBy>
  <cp:revision>89</cp:revision>
  <dcterms:created xsi:type="dcterms:W3CDTF">2018-01-28T06:44:09Z</dcterms:created>
  <dcterms:modified xsi:type="dcterms:W3CDTF">2018-03-21T15:56:08Z</dcterms:modified>
</cp:coreProperties>
</file>